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17"/>
  </p:notesMasterIdLst>
  <p:handoutMasterIdLst>
    <p:handoutMasterId r:id="rId18"/>
  </p:handoutMasterIdLst>
  <p:sldIdLst>
    <p:sldId id="1182" r:id="rId5"/>
    <p:sldId id="2594" r:id="rId6"/>
    <p:sldId id="2595" r:id="rId7"/>
    <p:sldId id="5307" r:id="rId8"/>
    <p:sldId id="5308" r:id="rId9"/>
    <p:sldId id="5309" r:id="rId10"/>
    <p:sldId id="1201" r:id="rId11"/>
    <p:sldId id="2604" r:id="rId12"/>
    <p:sldId id="5306" r:id="rId13"/>
    <p:sldId id="1225" r:id="rId14"/>
    <p:sldId id="1221" r:id="rId15"/>
    <p:sldId id="5277" r:id="rId16"/>
  </p:sldIdLst>
  <p:sldSz cx="12192000" cy="6858000"/>
  <p:notesSz cx="7010400" cy="9296400"/>
  <p:custDataLst>
    <p:tags r:id="rId19"/>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F1282B-E2F2-8FB8-96BA-EE1B168A505C}" name="Alt, Ali" initials="AA" userId="S::Ali.Alt@bsci.com::8d526086-c6e8-4e45-bf2b-5cd0f47d4632" providerId="AD"/>
  <p188:author id="{77CB6B5F-3E9A-F4B3-EA39-C9F0085F357C}" name="Da Silva, Alexa" initials="DSA" userId="S::Alexa.DaSilva@bsci.com::0901b6ca-aefa-4d9a-a25b-38efb8cbc6e7" providerId="AD"/>
  <p188:author id="{1BB644DD-75C6-D101-6A37-F72902B1FA1D}" name="Routh, Katie (she/her/hers)" initials="RK(" userId="S::Katie.Routh@bsci.com::34025b5e-5db7-4cd8-9bae-996be4a0738d" providerId="AD"/>
  <p188:author id="{ED0641FE-321E-5C46-A4B0-8BFBF2972181}" name="Morris, Amy" initials="MA" userId="S::Amy.Morris@bsci.com::806217ba-22b5-4293-8b5a-a13771d37b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aber, Margaret" initials="TM" lastIdx="7" clrIdx="0"/>
  <p:cmAuthor id="7" name="Hileman, Julia" initials="HJ" lastIdx="33" clrIdx="7">
    <p:extLst>
      <p:ext uri="{19B8F6BF-5375-455C-9EA6-DF929625EA0E}">
        <p15:presenceInfo xmlns:p15="http://schemas.microsoft.com/office/powerpoint/2012/main" userId="S::julia.hileman@bsci.com::abf45196-1726-48f4-a195-b25cc96284b5" providerId="AD"/>
      </p:ext>
    </p:extLst>
  </p:cmAuthor>
  <p:cmAuthor id="1" name="Westman, Meredith" initials="WM" lastIdx="96" clrIdx="1"/>
  <p:cmAuthor id="8" name="Swanson, Marilyn" initials="SM" lastIdx="74" clrIdx="8">
    <p:extLst>
      <p:ext uri="{19B8F6BF-5375-455C-9EA6-DF929625EA0E}">
        <p15:presenceInfo xmlns:p15="http://schemas.microsoft.com/office/powerpoint/2012/main" userId="S::marilyn.swanson@bsci.com::2e5b8a26-d78a-40c4-b85c-8c8a9a48dbfb" providerId="AD"/>
      </p:ext>
    </p:extLst>
  </p:cmAuthor>
  <p:cmAuthor id="2" name="Mick Koller" initials="" lastIdx="0" clrIdx="2"/>
  <p:cmAuthor id="9" name="Fowers, Kirk" initials="FK" lastIdx="6" clrIdx="9">
    <p:extLst>
      <p:ext uri="{19B8F6BF-5375-455C-9EA6-DF929625EA0E}">
        <p15:presenceInfo xmlns:p15="http://schemas.microsoft.com/office/powerpoint/2012/main" userId="S::Kirk.Fowers@bsci.com::77f870dc-66b2-4aea-8f79-5fdc20a0c82b" providerId="AD"/>
      </p:ext>
    </p:extLst>
  </p:cmAuthor>
  <p:cmAuthor id="3" name="Fose, Luisa" initials="LF" lastIdx="13" clrIdx="3"/>
  <p:cmAuthor id="10" name="Sicora-Price, Michael" initials="SM" lastIdx="9" clrIdx="10">
    <p:extLst>
      <p:ext uri="{19B8F6BF-5375-455C-9EA6-DF929625EA0E}">
        <p15:presenceInfo xmlns:p15="http://schemas.microsoft.com/office/powerpoint/2012/main" userId="S::Michael.Sicora-Price@bsci.com::d19355c2-a1e3-4bbf-8627-2eadb9392dc5" providerId="AD"/>
      </p:ext>
    </p:extLst>
  </p:cmAuthor>
  <p:cmAuthor id="4" name="Tanner, Glenn" initials="TG" lastIdx="11" clrIdx="4">
    <p:extLst>
      <p:ext uri="{19B8F6BF-5375-455C-9EA6-DF929625EA0E}">
        <p15:presenceInfo xmlns:p15="http://schemas.microsoft.com/office/powerpoint/2012/main" userId="S-1-5-21-2724113797-4241170016-2566783980-541849" providerId="AD"/>
      </p:ext>
    </p:extLst>
  </p:cmAuthor>
  <p:cmAuthor id="5" name="Kilburn, Nicole" initials="KN" lastIdx="5" clrIdx="5">
    <p:extLst>
      <p:ext uri="{19B8F6BF-5375-455C-9EA6-DF929625EA0E}">
        <p15:presenceInfo xmlns:p15="http://schemas.microsoft.com/office/powerpoint/2012/main" userId="S-1-5-21-2724113797-4241170016-2566783980-116015" providerId="AD"/>
      </p:ext>
    </p:extLst>
  </p:cmAuthor>
  <p:cmAuthor id="6" name="Camell, Stephanie" initials="CS" lastIdx="24" clrIdx="6">
    <p:extLst>
      <p:ext uri="{19B8F6BF-5375-455C-9EA6-DF929625EA0E}">
        <p15:presenceInfo xmlns:p15="http://schemas.microsoft.com/office/powerpoint/2012/main" userId="S::Stephanie.Camell@bsci.com::6bec830d-9ee5-4e4d-8aa8-b13da6a828f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E00CC"/>
    <a:srgbClr val="0070C0"/>
    <a:srgbClr val="00B1F1"/>
    <a:srgbClr val="061725"/>
    <a:srgbClr val="071725"/>
    <a:srgbClr val="001424"/>
    <a:srgbClr val="E6E6E6"/>
    <a:srgbClr val="07B0F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30DF95-F9EA-46F1-A1DC-55ADD311BD3B}" v="1" dt="2026-04-09T14:43:25.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3681" autoAdjust="0"/>
  </p:normalViewPr>
  <p:slideViewPr>
    <p:cSldViewPr snapToGrid="0">
      <p:cViewPr varScale="1">
        <p:scale>
          <a:sx n="102" d="100"/>
          <a:sy n="102" d="100"/>
        </p:scale>
        <p:origin x="744" y="318"/>
      </p:cViewPr>
      <p:guideLst>
        <p:guide orient="horz" pos="2160"/>
        <p:guide pos="256"/>
      </p:guideLst>
    </p:cSldViewPr>
  </p:slideViewPr>
  <p:notesTextViewPr>
    <p:cViewPr>
      <p:scale>
        <a:sx n="1" d="1"/>
        <a:sy n="1" d="1"/>
      </p:scale>
      <p:origin x="0" y="0"/>
    </p:cViewPr>
  </p:notesTextViewPr>
  <p:sorterViewPr>
    <p:cViewPr>
      <p:scale>
        <a:sx n="68" d="100"/>
        <a:sy n="68"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en, Cassandra (she/her/hers)" userId="7398cf30-0ca3-49d8-9397-608a48299ee1" providerId="ADAL" clId="{77376310-C638-4387-BAE2-C5BD50FB6175}"/>
    <pc:docChg chg="modSld">
      <pc:chgData name="Jensen, Cassandra (she/her/hers)" userId="7398cf30-0ca3-49d8-9397-608a48299ee1" providerId="ADAL" clId="{77376310-C638-4387-BAE2-C5BD50FB6175}" dt="2026-04-09T14:45:34.484" v="13" actId="14100"/>
      <pc:docMkLst>
        <pc:docMk/>
      </pc:docMkLst>
      <pc:sldChg chg="addSp modSp mod">
        <pc:chgData name="Jensen, Cassandra (she/her/hers)" userId="7398cf30-0ca3-49d8-9397-608a48299ee1" providerId="ADAL" clId="{77376310-C638-4387-BAE2-C5BD50FB6175}" dt="2026-04-09T14:45:34.484" v="13" actId="14100"/>
        <pc:sldMkLst>
          <pc:docMk/>
          <pc:sldMk cId="2957542052" sldId="5277"/>
        </pc:sldMkLst>
        <pc:spChg chg="mod">
          <ac:chgData name="Jensen, Cassandra (she/her/hers)" userId="7398cf30-0ca3-49d8-9397-608a48299ee1" providerId="ADAL" clId="{77376310-C638-4387-BAE2-C5BD50FB6175}" dt="2026-04-09T14:45:34.484" v="13" actId="14100"/>
          <ac:spMkLst>
            <pc:docMk/>
            <pc:sldMk cId="2957542052" sldId="5277"/>
            <ac:spMk id="4" creationId="{6BDF265D-43FA-E140-84EA-33C231B662FE}"/>
          </ac:spMkLst>
        </pc:spChg>
        <pc:spChg chg="mod">
          <ac:chgData name="Jensen, Cassandra (she/her/hers)" userId="7398cf30-0ca3-49d8-9397-608a48299ee1" providerId="ADAL" clId="{77376310-C638-4387-BAE2-C5BD50FB6175}" dt="2026-04-09T14:43:25.272" v="5"/>
          <ac:spMkLst>
            <pc:docMk/>
            <pc:sldMk cId="2957542052" sldId="5277"/>
            <ac:spMk id="6" creationId="{E5C355CB-0E19-4301-3F73-8036C151E556}"/>
          </ac:spMkLst>
        </pc:spChg>
        <pc:grpChg chg="add mod">
          <ac:chgData name="Jensen, Cassandra (she/her/hers)" userId="7398cf30-0ca3-49d8-9397-608a48299ee1" providerId="ADAL" clId="{77376310-C638-4387-BAE2-C5BD50FB6175}" dt="2026-04-09T14:44:30.360" v="11" actId="1076"/>
          <ac:grpSpMkLst>
            <pc:docMk/>
            <pc:sldMk cId="2957542052" sldId="5277"/>
            <ac:grpSpMk id="3" creationId="{25FE5837-BBD8-D9AF-3C70-44B620C896F5}"/>
          </ac:grpSpMkLst>
        </pc:grpChg>
        <pc:picChg chg="mod">
          <ac:chgData name="Jensen, Cassandra (she/her/hers)" userId="7398cf30-0ca3-49d8-9397-608a48299ee1" providerId="ADAL" clId="{77376310-C638-4387-BAE2-C5BD50FB6175}" dt="2026-04-09T14:43:25.272" v="5"/>
          <ac:picMkLst>
            <pc:docMk/>
            <pc:sldMk cId="2957542052" sldId="5277"/>
            <ac:picMk id="5" creationId="{EFC0CCAF-8960-EC6E-24E5-15153D96136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2A75E0-BC4A-43D3-A631-CFF9A38BEE3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6E683A-AADF-40A1-B756-9D04C141CCF8}"/>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4957709-0382-477B-BB0D-C71C46124F3D}" type="datetimeFigureOut">
              <a:rPr lang="en-US" smtClean="0"/>
              <a:t>4/9/2026</a:t>
            </a:fld>
            <a:endParaRPr lang="en-US"/>
          </a:p>
        </p:txBody>
      </p:sp>
      <p:sp>
        <p:nvSpPr>
          <p:cNvPr id="4" name="Footer Placeholder 3">
            <a:extLst>
              <a:ext uri="{FF2B5EF4-FFF2-40B4-BE49-F238E27FC236}">
                <a16:creationId xmlns:a16="http://schemas.microsoft.com/office/drawing/2014/main" id="{6BD6EE6D-0E72-40A7-ACB3-C851DA518EA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68C6CB0-9922-4EFD-AB57-12733ACC1DDA}"/>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807A960-FD70-411F-8F29-8002987F2CDE}" type="slidenum">
              <a:rPr lang="en-US" smtClean="0"/>
              <a:t>‹#›</a:t>
            </a:fld>
            <a:endParaRPr lang="en-US"/>
          </a:p>
        </p:txBody>
      </p:sp>
    </p:spTree>
    <p:extLst>
      <p:ext uri="{BB962C8B-B14F-4D97-AF65-F5344CB8AC3E}">
        <p14:creationId xmlns:p14="http://schemas.microsoft.com/office/powerpoint/2010/main" val="597157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4" tIns="46582" rIns="93164" bIns="46582" rtlCol="0"/>
          <a:lstStyle>
            <a:lvl1pPr algn="r">
              <a:defRPr sz="1200"/>
            </a:lvl1pPr>
          </a:lstStyle>
          <a:p>
            <a:fld id="{5D792204-67B5-47DE-AF8A-6D1029B6FBEB}" type="datetimeFigureOut">
              <a:rPr lang="en-US" smtClean="0"/>
              <a:t>4/9/2026</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4" tIns="46582" rIns="93164" bIns="46582" rtlCol="0" anchor="b"/>
          <a:lstStyle>
            <a:lvl1pPr algn="r">
              <a:defRPr sz="1200"/>
            </a:lvl1pPr>
          </a:lstStyle>
          <a:p>
            <a:fld id="{DC6EC1FC-31B5-4A61-84E6-7D5263A0C241}" type="slidenum">
              <a:rPr lang="en-US" smtClean="0"/>
              <a:t>‹#›</a:t>
            </a:fld>
            <a:endParaRPr lang="en-US"/>
          </a:p>
        </p:txBody>
      </p:sp>
    </p:spTree>
    <p:extLst>
      <p:ext uri="{BB962C8B-B14F-4D97-AF65-F5344CB8AC3E}">
        <p14:creationId xmlns:p14="http://schemas.microsoft.com/office/powerpoint/2010/main" val="1993559382"/>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we show that there are 3 independent US sites all with HIGHLY Reproducible results with high dose to tumor in Patients that met study criteria demonstrating a Low recurrence rate Early and Advanced HCC</a:t>
            </a:r>
          </a:p>
          <a:p>
            <a:endParaRPr lang="en-US" dirty="0"/>
          </a:p>
          <a:p>
            <a:r>
              <a:rPr lang="en-US" dirty="0"/>
              <a:t>Overall Survival was 93% in patients with transplant or resection following TheraSphere at 3 years and 84% overall survival rate in patients where TheraSphere was the primary therapy at 3 years </a:t>
            </a:r>
          </a:p>
          <a:p>
            <a:endParaRPr lang="en-US" dirty="0"/>
          </a:p>
          <a:p>
            <a:r>
              <a:rPr lang="en-US" dirty="0"/>
              <a:t>The low recurrence rate of 5.6% is lesions not in the TheraSphere treated area, I believe (Kirk can correct me if I am wrong), but I believe even in ablation they can see has high as 10% recurrence rate on lesions. </a:t>
            </a:r>
          </a:p>
          <a:p>
            <a:endParaRPr lang="en-US" dirty="0"/>
          </a:p>
          <a:p>
            <a:r>
              <a:rPr lang="en-US" dirty="0"/>
              <a:t>At the 3 year or 36 month mark as noted in this slide, we have very good confidence in these numbers, kirk maybe you could make some comments on our 5 year survival numbers and additional points on this slide.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6EC1FC-31B5-4A61-84E6-7D5263A0C241}" type="slidenum">
              <a:rPr lang="en-US" smtClean="0"/>
              <a:t>5</a:t>
            </a:fld>
            <a:endParaRPr lang="en-US"/>
          </a:p>
        </p:txBody>
      </p:sp>
    </p:spTree>
    <p:extLst>
      <p:ext uri="{BB962C8B-B14F-4D97-AF65-F5344CB8AC3E}">
        <p14:creationId xmlns:p14="http://schemas.microsoft.com/office/powerpoint/2010/main" val="869522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jpeg"/><Relationship Id="rId7"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lank Titl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2AF8ED-478B-B94D-A0C7-CD3E7A82A4E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14"/>
            <a:ext cx="12192000" cy="6857172"/>
          </a:xfrm>
          <a:prstGeom prst="rect">
            <a:avLst/>
          </a:prstGeom>
        </p:spPr>
      </p:pic>
      <p:sp>
        <p:nvSpPr>
          <p:cNvPr id="12" name="TextBox 11">
            <a:extLst>
              <a:ext uri="{FF2B5EF4-FFF2-40B4-BE49-F238E27FC236}">
                <a16:creationId xmlns:a16="http://schemas.microsoft.com/office/drawing/2014/main" id="{FDCDB229-98AF-4546-9884-5AB0A804742B}"/>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2023 Boston Scientific Corporation or its affiliates. All rights reserved. PI-1518303-AA</a:t>
            </a:r>
          </a:p>
        </p:txBody>
      </p:sp>
      <p:pic>
        <p:nvPicPr>
          <p:cNvPr id="13" name="Picture 12">
            <a:extLst>
              <a:ext uri="{FF2B5EF4-FFF2-40B4-BE49-F238E27FC236}">
                <a16:creationId xmlns:a16="http://schemas.microsoft.com/office/drawing/2014/main" id="{1983876B-370A-A541-8F9A-ECBC2C54D1C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grpSp>
        <p:nvGrpSpPr>
          <p:cNvPr id="9" name="Group 8">
            <a:extLst>
              <a:ext uri="{FF2B5EF4-FFF2-40B4-BE49-F238E27FC236}">
                <a16:creationId xmlns:a16="http://schemas.microsoft.com/office/drawing/2014/main" id="{CA430620-7BF9-86A1-3620-3CBE326CB03B}"/>
              </a:ext>
            </a:extLst>
          </p:cNvPr>
          <p:cNvGrpSpPr/>
          <p:nvPr userDrawn="1"/>
        </p:nvGrpSpPr>
        <p:grpSpPr>
          <a:xfrm>
            <a:off x="972192" y="2275538"/>
            <a:ext cx="5822147" cy="1511109"/>
            <a:chOff x="972192" y="2670392"/>
            <a:chExt cx="5822147" cy="1511109"/>
          </a:xfrm>
        </p:grpSpPr>
        <p:pic>
          <p:nvPicPr>
            <p:cNvPr id="14" name="Picture 13">
              <a:extLst>
                <a:ext uri="{FF2B5EF4-FFF2-40B4-BE49-F238E27FC236}">
                  <a16:creationId xmlns:a16="http://schemas.microsoft.com/office/drawing/2014/main" id="{1F4D30D1-8AF4-234D-9BB0-46890D9F14D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701752" y="2670392"/>
              <a:ext cx="4092587" cy="1511109"/>
            </a:xfrm>
            <a:prstGeom prst="rect">
              <a:avLst/>
            </a:prstGeom>
          </p:spPr>
        </p:pic>
        <p:pic>
          <p:nvPicPr>
            <p:cNvPr id="6" name="Picture 5">
              <a:extLst>
                <a:ext uri="{FF2B5EF4-FFF2-40B4-BE49-F238E27FC236}">
                  <a16:creationId xmlns:a16="http://schemas.microsoft.com/office/drawing/2014/main" id="{2899F054-9476-885D-3D52-5FE40FFE45F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2192" y="3217761"/>
              <a:ext cx="1015250" cy="775504"/>
            </a:xfrm>
            <a:prstGeom prst="rect">
              <a:avLst/>
            </a:prstGeom>
          </p:spPr>
        </p:pic>
        <p:cxnSp>
          <p:nvCxnSpPr>
            <p:cNvPr id="8" name="Straight Connector 7">
              <a:extLst>
                <a:ext uri="{FF2B5EF4-FFF2-40B4-BE49-F238E27FC236}">
                  <a16:creationId xmlns:a16="http://schemas.microsoft.com/office/drawing/2014/main" id="{740D152D-2250-0F7A-E3A3-8CAD50C398F3}"/>
                </a:ext>
              </a:extLst>
            </p:cNvPr>
            <p:cNvCxnSpPr/>
            <p:nvPr userDrawn="1"/>
          </p:nvCxnSpPr>
          <p:spPr>
            <a:xfrm>
              <a:off x="2303361" y="3125164"/>
              <a:ext cx="0" cy="972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descr="A blue circle with light shining through it&#10;&#10;AI-generated content may be incorrect.">
            <a:extLst>
              <a:ext uri="{FF2B5EF4-FFF2-40B4-BE49-F238E27FC236}">
                <a16:creationId xmlns:a16="http://schemas.microsoft.com/office/drawing/2014/main" id="{D524693E-90C0-F3A7-53D2-2E83D5257AEA}"/>
              </a:ext>
            </a:extLst>
          </p:cNvPr>
          <p:cNvPicPr>
            <a:picLocks noChangeAspect="1"/>
          </p:cNvPicPr>
          <p:nvPr userDrawn="1"/>
        </p:nvPicPr>
        <p:blipFill>
          <a:blip r:embed="rId7"/>
          <a:stretch>
            <a:fillRect/>
          </a:stretch>
        </p:blipFill>
        <p:spPr>
          <a:xfrm>
            <a:off x="5802017" y="839189"/>
            <a:ext cx="6127638" cy="5726788"/>
          </a:xfrm>
          <a:prstGeom prst="rect">
            <a:avLst/>
          </a:prstGeom>
        </p:spPr>
      </p:pic>
    </p:spTree>
    <p:custDataLst>
      <p:tags r:id="rId1"/>
    </p:custDataLst>
    <p:extLst>
      <p:ext uri="{BB962C8B-B14F-4D97-AF65-F5344CB8AC3E}">
        <p14:creationId xmlns:p14="http://schemas.microsoft.com/office/powerpoint/2010/main" val="2745921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ark Blue Blank">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8709B0F-CA78-5342-B14A-FC9FA13CEAC5}"/>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2023 Boston Scientific Corporation or its affiliates. All rights reserved. PI-1518303-AA</a:t>
            </a:r>
          </a:p>
        </p:txBody>
      </p:sp>
      <p:pic>
        <p:nvPicPr>
          <p:cNvPr id="2" name="Picture 1">
            <a:extLst>
              <a:ext uri="{FF2B5EF4-FFF2-40B4-BE49-F238E27FC236}">
                <a16:creationId xmlns:a16="http://schemas.microsoft.com/office/drawing/2014/main" id="{41901D8C-930D-05AA-102F-3FD92F4C57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0647" b="24398"/>
          <a:stretch/>
        </p:blipFill>
        <p:spPr>
          <a:xfrm>
            <a:off x="10357787" y="289366"/>
            <a:ext cx="1571868" cy="590309"/>
          </a:xfrm>
          <a:prstGeom prst="rect">
            <a:avLst/>
          </a:prstGeom>
        </p:spPr>
      </p:pic>
      <p:pic>
        <p:nvPicPr>
          <p:cNvPr id="6" name="Picture 5">
            <a:extLst>
              <a:ext uri="{FF2B5EF4-FFF2-40B4-BE49-F238E27FC236}">
                <a16:creationId xmlns:a16="http://schemas.microsoft.com/office/drawing/2014/main" id="{985B6D45-6A5F-7AB9-C7C0-62C877EBB5D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485897"/>
            <a:ext cx="12192000" cy="180855"/>
          </a:xfrm>
          <a:prstGeom prst="rect">
            <a:avLst/>
          </a:prstGeom>
        </p:spPr>
      </p:pic>
      <p:pic>
        <p:nvPicPr>
          <p:cNvPr id="5" name="Picture 4">
            <a:extLst>
              <a:ext uri="{FF2B5EF4-FFF2-40B4-BE49-F238E27FC236}">
                <a16:creationId xmlns:a16="http://schemas.microsoft.com/office/drawing/2014/main" id="{E114681B-5E29-4E7A-AB15-7127D2F3783C}"/>
              </a:ext>
            </a:extLst>
          </p:cNvPr>
          <p:cNvPicPr>
            <a:picLocks noChangeAspect="1"/>
          </p:cNvPicPr>
          <p:nvPr userDrawn="1"/>
        </p:nvPicPr>
        <p:blipFill>
          <a:blip r:embed="rId5"/>
          <a:stretch>
            <a:fillRect/>
          </a:stretch>
        </p:blipFill>
        <p:spPr>
          <a:xfrm>
            <a:off x="262345" y="525606"/>
            <a:ext cx="7743814" cy="708138"/>
          </a:xfrm>
          <a:prstGeom prst="rect">
            <a:avLst/>
          </a:prstGeom>
        </p:spPr>
      </p:pic>
      <p:sp>
        <p:nvSpPr>
          <p:cNvPr id="8" name="TextBox 7">
            <a:extLst>
              <a:ext uri="{FF2B5EF4-FFF2-40B4-BE49-F238E27FC236}">
                <a16:creationId xmlns:a16="http://schemas.microsoft.com/office/drawing/2014/main" id="{E68C1AE8-0330-4FDF-8F9B-83178A94873B}"/>
              </a:ext>
            </a:extLst>
          </p:cNvPr>
          <p:cNvSpPr txBox="1"/>
          <p:nvPr userDrawn="1"/>
        </p:nvSpPr>
        <p:spPr>
          <a:xfrm>
            <a:off x="6327754" y="6504056"/>
            <a:ext cx="5484631" cy="307777"/>
          </a:xfrm>
          <a:prstGeom prst="rect">
            <a:avLst/>
          </a:prstGeom>
          <a:noFill/>
        </p:spPr>
        <p:txBody>
          <a:bodyPr wrap="square">
            <a:spAutoFit/>
          </a:bodyPr>
          <a:lstStyle/>
          <a:p>
            <a:r>
              <a:rPr lang="en-US" sz="700" dirty="0"/>
              <a:t>Lam, M., Garin, E., Maccauro, M. et al. A global evaluation of advanced dosimetry in transarterial radioembolization of hepatocellular carcinoma with Yttrium-90: the TARGET study. Eur J Nucl Med Mol Imaging (2022). https://doi.org/10.1007/s00259-022-05774-0</a:t>
            </a:r>
          </a:p>
        </p:txBody>
      </p:sp>
    </p:spTree>
    <p:custDataLst>
      <p:tags r:id="rId1"/>
    </p:custDataLst>
    <p:extLst>
      <p:ext uri="{BB962C8B-B14F-4D97-AF65-F5344CB8AC3E}">
        <p14:creationId xmlns:p14="http://schemas.microsoft.com/office/powerpoint/2010/main" val="1173407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ior Moody">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666431B-BADD-0C47-A0D2-DB563F80AEE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414"/>
            <a:ext cx="12192000" cy="6857172"/>
          </a:xfrm>
          <a:prstGeom prst="rect">
            <a:avLst/>
          </a:prstGeom>
        </p:spPr>
      </p:pic>
      <p:pic>
        <p:nvPicPr>
          <p:cNvPr id="4" name="Picture 3">
            <a:extLst>
              <a:ext uri="{FF2B5EF4-FFF2-40B4-BE49-F238E27FC236}">
                <a16:creationId xmlns:a16="http://schemas.microsoft.com/office/drawing/2014/main" id="{EA4E322C-9872-E192-9964-32BD99795FD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2022 Boston Scientific Corporation or its affiliates. All rights reserved. PI-880304-AA</a:t>
            </a:r>
          </a:p>
        </p:txBody>
      </p:sp>
      <p:sp>
        <p:nvSpPr>
          <p:cNvPr id="2" name="Title 1"/>
          <p:cNvSpPr>
            <a:spLocks noGrp="1"/>
          </p:cNvSpPr>
          <p:nvPr>
            <p:ph type="title"/>
          </p:nvPr>
        </p:nvSpPr>
        <p:spPr>
          <a:xfrm>
            <a:off x="304800" y="665949"/>
            <a:ext cx="8737600" cy="614723"/>
          </a:xfrm>
          <a:prstGeom prst="rect">
            <a:avLst/>
          </a:prstGeom>
        </p:spPr>
        <p:txBody>
          <a:bodyPr anchor="ctr">
            <a:normAutofit/>
          </a:bodyPr>
          <a:lstStyle>
            <a:lvl1pPr algn="l">
              <a:defRPr sz="2300" b="1" i="0">
                <a:solidFill>
                  <a:schemeClr val="bg1"/>
                </a:solidFill>
                <a:latin typeface="Arial Nova" panose="020B0504020202020204" pitchFamily="34" charset="0"/>
              </a:defRPr>
            </a:lvl1pPr>
          </a:lstStyle>
          <a:p>
            <a:r>
              <a:rPr lang="en-US"/>
              <a:t>Click to edit Master title style</a:t>
            </a:r>
          </a:p>
        </p:txBody>
      </p:sp>
    </p:spTree>
    <p:custDataLst>
      <p:tags r:id="rId1"/>
    </p:custDataLst>
    <p:extLst>
      <p:ext uri="{BB962C8B-B14F-4D97-AF65-F5344CB8AC3E}">
        <p14:creationId xmlns:p14="http://schemas.microsoft.com/office/powerpoint/2010/main" val="51030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erior Moody">
    <p:bg>
      <p:bgPr>
        <a:solidFill>
          <a:schemeClr val="bg1"/>
        </a:solidFill>
        <a:effectLst/>
      </p:bgPr>
    </p:bg>
    <p:spTree>
      <p:nvGrpSpPr>
        <p:cNvPr id="1" name=""/>
        <p:cNvGrpSpPr/>
        <p:nvPr/>
      </p:nvGrpSpPr>
      <p:grpSpPr>
        <a:xfrm>
          <a:off x="0" y="0"/>
          <a:ext cx="0" cy="0"/>
          <a:chOff x="0" y="0"/>
          <a:chExt cx="0" cy="0"/>
        </a:xfrm>
      </p:grpSpPr>
      <p:pic>
        <p:nvPicPr>
          <p:cNvPr id="15" name="Picture 14" descr="A group of shiny balls&#10;&#10;AI-generated content may be incorrect.">
            <a:extLst>
              <a:ext uri="{FF2B5EF4-FFF2-40B4-BE49-F238E27FC236}">
                <a16:creationId xmlns:a16="http://schemas.microsoft.com/office/drawing/2014/main" id="{6A0C8D65-F7D7-A5C7-6A52-8A8A09F137A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72" y="0"/>
            <a:ext cx="12190028" cy="5529532"/>
          </a:xfrm>
          <a:prstGeom prst="rect">
            <a:avLst/>
          </a:prstGeom>
        </p:spPr>
      </p:pic>
      <p:pic>
        <p:nvPicPr>
          <p:cNvPr id="6" name="Picture 5">
            <a:extLst>
              <a:ext uri="{FF2B5EF4-FFF2-40B4-BE49-F238E27FC236}">
                <a16:creationId xmlns:a16="http://schemas.microsoft.com/office/drawing/2014/main" id="{6E8B1B91-E46E-9541-16E5-09488D973AD0}"/>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25119"/>
          <a:stretch/>
        </p:blipFill>
        <p:spPr>
          <a:xfrm>
            <a:off x="10357787" y="367182"/>
            <a:ext cx="1571868" cy="512494"/>
          </a:xfrm>
          <a:prstGeom prst="rect">
            <a:avLst/>
          </a:prstGeom>
          <a:noFill/>
        </p:spPr>
      </p:pic>
      <p:sp>
        <p:nvSpPr>
          <p:cNvPr id="17" name="TextBox 16">
            <a:extLst>
              <a:ext uri="{FF2B5EF4-FFF2-40B4-BE49-F238E27FC236}">
                <a16:creationId xmlns:a16="http://schemas.microsoft.com/office/drawing/2014/main" id="{8B1CA5E5-C274-5945-9AA3-E3B501B95924}"/>
              </a:ext>
            </a:extLst>
          </p:cNvPr>
          <p:cNvSpPr txBox="1"/>
          <p:nvPr userDrawn="1"/>
        </p:nvSpPr>
        <p:spPr>
          <a:xfrm>
            <a:off x="276957" y="6657945"/>
            <a:ext cx="6252400" cy="20005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700" b="0" i="0" dirty="0">
                <a:solidFill>
                  <a:schemeClr val="bg1">
                    <a:lumMod val="75000"/>
                  </a:schemeClr>
                </a:solidFill>
                <a:latin typeface="Arial Nova Cond" panose="020B0506020202020204" pitchFamily="34" charset="0"/>
              </a:rPr>
              <a:t>© 2023 Boston Scientific Corporation or its affiliates. All rights reserved. PI-1518303-AA</a:t>
            </a:r>
          </a:p>
        </p:txBody>
      </p:sp>
      <p:sp>
        <p:nvSpPr>
          <p:cNvPr id="2" name="Title 1"/>
          <p:cNvSpPr>
            <a:spLocks noGrp="1"/>
          </p:cNvSpPr>
          <p:nvPr>
            <p:ph type="title"/>
          </p:nvPr>
        </p:nvSpPr>
        <p:spPr>
          <a:xfrm>
            <a:off x="304800" y="665949"/>
            <a:ext cx="8737600" cy="614723"/>
          </a:xfrm>
          <a:prstGeom prst="rect">
            <a:avLst/>
          </a:prstGeom>
        </p:spPr>
        <p:txBody>
          <a:bodyPr anchor="ctr">
            <a:normAutofit/>
          </a:bodyPr>
          <a:lstStyle>
            <a:lvl1pPr algn="l">
              <a:defRPr sz="2300" b="1" i="0">
                <a:solidFill>
                  <a:schemeClr val="bg1"/>
                </a:solidFill>
                <a:latin typeface="Arial Nova" panose="020B0504020202020204" pitchFamily="34" charset="0"/>
              </a:defRPr>
            </a:lvl1pPr>
          </a:lstStyle>
          <a:p>
            <a:r>
              <a:rPr lang="en-US"/>
              <a:t>Click to edit Master title style</a:t>
            </a:r>
          </a:p>
        </p:txBody>
      </p:sp>
      <p:grpSp>
        <p:nvGrpSpPr>
          <p:cNvPr id="7" name="Group 6">
            <a:extLst>
              <a:ext uri="{FF2B5EF4-FFF2-40B4-BE49-F238E27FC236}">
                <a16:creationId xmlns:a16="http://schemas.microsoft.com/office/drawing/2014/main" id="{3D213386-7FF7-9B37-EDA6-09E0DE07423D}"/>
              </a:ext>
            </a:extLst>
          </p:cNvPr>
          <p:cNvGrpSpPr/>
          <p:nvPr userDrawn="1"/>
        </p:nvGrpSpPr>
        <p:grpSpPr>
          <a:xfrm>
            <a:off x="2593631" y="3654138"/>
            <a:ext cx="5822147" cy="1511109"/>
            <a:chOff x="972192" y="2670392"/>
            <a:chExt cx="5822147" cy="1511109"/>
          </a:xfrm>
        </p:grpSpPr>
        <p:pic>
          <p:nvPicPr>
            <p:cNvPr id="8" name="Picture 7">
              <a:extLst>
                <a:ext uri="{FF2B5EF4-FFF2-40B4-BE49-F238E27FC236}">
                  <a16:creationId xmlns:a16="http://schemas.microsoft.com/office/drawing/2014/main" id="{75B0F2B8-1641-E7CF-D48C-996AB88CB5D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701752" y="2670392"/>
              <a:ext cx="4092587" cy="1511109"/>
            </a:xfrm>
            <a:prstGeom prst="rect">
              <a:avLst/>
            </a:prstGeom>
          </p:spPr>
        </p:pic>
        <p:pic>
          <p:nvPicPr>
            <p:cNvPr id="9" name="Picture 8">
              <a:extLst>
                <a:ext uri="{FF2B5EF4-FFF2-40B4-BE49-F238E27FC236}">
                  <a16:creationId xmlns:a16="http://schemas.microsoft.com/office/drawing/2014/main" id="{08CAE254-2CA8-7FD0-A11C-A12E5556D7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2192" y="3217761"/>
              <a:ext cx="1015250" cy="775504"/>
            </a:xfrm>
            <a:prstGeom prst="rect">
              <a:avLst/>
            </a:prstGeom>
          </p:spPr>
        </p:pic>
        <p:cxnSp>
          <p:nvCxnSpPr>
            <p:cNvPr id="10" name="Straight Connector 9">
              <a:extLst>
                <a:ext uri="{FF2B5EF4-FFF2-40B4-BE49-F238E27FC236}">
                  <a16:creationId xmlns:a16="http://schemas.microsoft.com/office/drawing/2014/main" id="{A1ED34A5-414A-C4B6-0039-EF3EC4D6BB36}"/>
                </a:ext>
              </a:extLst>
            </p:cNvPr>
            <p:cNvCxnSpPr/>
            <p:nvPr userDrawn="1"/>
          </p:nvCxnSpPr>
          <p:spPr>
            <a:xfrm>
              <a:off x="2303361" y="3125164"/>
              <a:ext cx="0" cy="9722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F9033816-CDFF-2B74-E178-70661CEA7B53}"/>
              </a:ext>
            </a:extLst>
          </p:cNvPr>
          <p:cNvPicPr>
            <a:picLocks noChangeAspect="1"/>
          </p:cNvPicPr>
          <p:nvPr userDrawn="1"/>
        </p:nvPicPr>
        <p:blipFill>
          <a:blip r:embed="rId7">
            <a:extLst>
              <a:ext uri="{28A0092B-C50C-407E-A947-70E740481C1C}">
                <a14:useLocalDpi xmlns:a14="http://schemas.microsoft.com/office/drawing/2010/main" val="0"/>
              </a:ext>
            </a:extLst>
          </a:blip>
          <a:srcRect t="8468" b="67069"/>
          <a:stretch/>
        </p:blipFill>
        <p:spPr>
          <a:xfrm>
            <a:off x="0" y="5305245"/>
            <a:ext cx="12192000" cy="1352700"/>
          </a:xfrm>
          <a:prstGeom prst="rect">
            <a:avLst/>
          </a:prstGeom>
        </p:spPr>
      </p:pic>
      <p:pic>
        <p:nvPicPr>
          <p:cNvPr id="18" name="Picture 17">
            <a:extLst>
              <a:ext uri="{FF2B5EF4-FFF2-40B4-BE49-F238E27FC236}">
                <a16:creationId xmlns:a16="http://schemas.microsoft.com/office/drawing/2014/main" id="{C9EC0734-2243-65E8-8F77-026CEA96262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10647" b="24398"/>
          <a:stretch/>
        </p:blipFill>
        <p:spPr>
          <a:xfrm>
            <a:off x="10357787" y="289366"/>
            <a:ext cx="1571868" cy="590309"/>
          </a:xfrm>
          <a:prstGeom prst="rect">
            <a:avLst/>
          </a:prstGeom>
        </p:spPr>
      </p:pic>
    </p:spTree>
    <p:custDataLst>
      <p:tags r:id="rId1"/>
    </p:custDataLst>
    <p:extLst>
      <p:ext uri="{BB962C8B-B14F-4D97-AF65-F5344CB8AC3E}">
        <p14:creationId xmlns:p14="http://schemas.microsoft.com/office/powerpoint/2010/main" val="320438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11701946" y="6475832"/>
            <a:ext cx="397845" cy="230832"/>
          </a:xfrm>
          <a:prstGeom prst="rect">
            <a:avLst/>
          </a:prstGeom>
          <a:noFill/>
        </p:spPr>
        <p:txBody>
          <a:bodyPr wrap="square" rtlCol="0">
            <a:spAutoFit/>
          </a:bodyPr>
          <a:lstStyle/>
          <a:p>
            <a:pPr algn="r"/>
            <a:fld id="{45D26C13-F0D3-47ED-963B-8C497237818C}" type="slidenum">
              <a:rPr lang="en-US" sz="900" smtClean="0">
                <a:solidFill>
                  <a:schemeClr val="bg1">
                    <a:lumMod val="75000"/>
                  </a:schemeClr>
                </a:solidFill>
                <a:latin typeface="Arial" pitchFamily="34" charset="0"/>
                <a:cs typeface="Arial" pitchFamily="34" charset="0"/>
              </a:rPr>
              <a:pPr algn="r"/>
              <a:t>‹#›</a:t>
            </a:fld>
            <a:endParaRPr lang="en-US" sz="900">
              <a:solidFill>
                <a:schemeClr val="bg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17382944"/>
      </p:ext>
    </p:extLst>
  </p:cSld>
  <p:clrMap bg1="lt1" tx1="dk1" bg2="lt2" tx2="dk2" accent1="accent1" accent2="accent2" accent3="accent3" accent4="accent4" accent5="accent5" accent6="accent6" hlink="hlink" folHlink="folHlink"/>
  <p:sldLayoutIdLst>
    <p:sldLayoutId id="2147483666" r:id="rId1"/>
    <p:sldLayoutId id="2147483760" r:id="rId2"/>
    <p:sldLayoutId id="2147483668" r:id="rId3"/>
    <p:sldLayoutId id="2147483759" r:id="rId4"/>
  </p:sldLayoutIdLst>
  <p:txStyles>
    <p:title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p:titleStyle>
    <p:body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ostonscientific.com/en-US/medical-specialties/interventional-radiology/interventional-oncology/therasphere/clinical-data/dosisphere-01.html" TargetMode="External"/><Relationship Id="rId2" Type="http://schemas.openxmlformats.org/officeDocument/2006/relationships/hyperlink" Target="https://www.bostonscientific.com/en-US/medical-specialties/interventional-radiology/interventional-oncology/therasphere/clinical-data/legacy-study.html"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E81CAA-47B1-694F-81FE-4200042BDA2B}"/>
              </a:ext>
            </a:extLst>
          </p:cNvPr>
          <p:cNvSpPr>
            <a:spLocks noGrp="1"/>
          </p:cNvSpPr>
          <p:nvPr>
            <p:ph type="body" idx="4294967295"/>
          </p:nvPr>
        </p:nvSpPr>
        <p:spPr>
          <a:xfrm>
            <a:off x="2737190" y="4529230"/>
            <a:ext cx="4219195" cy="612564"/>
          </a:xfrm>
          <a:prstGeom prst="rect">
            <a:avLst/>
          </a:prstGeom>
        </p:spPr>
        <p:txBody>
          <a:bodyPr>
            <a:normAutofit/>
          </a:bodyPr>
          <a:lstStyle/>
          <a:p>
            <a:pPr marL="0" indent="0">
              <a:buNone/>
            </a:pPr>
            <a:r>
              <a:rPr lang="en-US" b="1" dirty="0">
                <a:solidFill>
                  <a:schemeClr val="bg1"/>
                </a:solidFill>
              </a:rPr>
              <a:t>TARGET STUDY RESULTS</a:t>
            </a:r>
            <a:endParaRPr lang="en-US" sz="1600" b="1" dirty="0">
              <a:solidFill>
                <a:schemeClr val="bg1"/>
              </a:solidFill>
            </a:endParaRPr>
          </a:p>
        </p:txBody>
      </p:sp>
    </p:spTree>
    <p:extLst>
      <p:ext uri="{BB962C8B-B14F-4D97-AF65-F5344CB8AC3E}">
        <p14:creationId xmlns:p14="http://schemas.microsoft.com/office/powerpoint/2010/main" val="97239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64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C9E7AA0C-9147-C046-9F1F-84DE3759E067}"/>
              </a:ext>
            </a:extLst>
          </p:cNvPr>
          <p:cNvSpPr>
            <a:spLocks noGrp="1"/>
          </p:cNvSpPr>
          <p:nvPr>
            <p:ph type="title" idx="4294967295"/>
          </p:nvPr>
        </p:nvSpPr>
        <p:spPr>
          <a:xfrm>
            <a:off x="1458410" y="1810514"/>
            <a:ext cx="9612313" cy="461963"/>
          </a:xfrm>
          <a:prstGeom prst="rect">
            <a:avLst/>
          </a:prstGeom>
        </p:spPr>
        <p:txBody>
          <a:bodyPr wrap="square" anchor="t" anchorCtr="0">
            <a:spAutoFit/>
          </a:bodyPr>
          <a:lstStyle/>
          <a:p>
            <a:pPr algn="l" defTabSz="1219170">
              <a:spcBef>
                <a:spcPts val="0"/>
              </a:spcBef>
              <a:defRPr/>
            </a:pPr>
            <a:r>
              <a:rPr lang="en-US" sz="2400" dirty="0">
                <a:solidFill>
                  <a:srgbClr val="7E00CC"/>
                </a:solidFill>
                <a:latin typeface="Arial Nova Cond" panose="020B0506020202020204" pitchFamily="34" charset="0"/>
              </a:rPr>
              <a:t>Important Information</a:t>
            </a:r>
            <a:endParaRPr lang="en-US" sz="1600" b="0" dirty="0">
              <a:solidFill>
                <a:srgbClr val="7E00CC"/>
              </a:solidFill>
              <a:latin typeface="Arial Nova Cond" panose="020B0506020202020204" pitchFamily="34" charset="0"/>
            </a:endParaRPr>
          </a:p>
        </p:txBody>
      </p:sp>
      <p:sp>
        <p:nvSpPr>
          <p:cNvPr id="34" name="Title 1">
            <a:extLst>
              <a:ext uri="{FF2B5EF4-FFF2-40B4-BE49-F238E27FC236}">
                <a16:creationId xmlns:a16="http://schemas.microsoft.com/office/drawing/2014/main" id="{7B39653B-A87B-AD41-A77F-CCB7276D5E30}"/>
              </a:ext>
            </a:extLst>
          </p:cNvPr>
          <p:cNvSpPr txBox="1">
            <a:spLocks/>
          </p:cNvSpPr>
          <p:nvPr/>
        </p:nvSpPr>
        <p:spPr>
          <a:xfrm>
            <a:off x="1458410" y="2545486"/>
            <a:ext cx="10194329" cy="2964017"/>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Health economic and reimbursement information provided by Boston Scientific Corporation is gathered from third-party sources and is subject to change without notice as a result of complex and frequently changing laws, regulations, rules and policies. This information is presented for illustrative purposes only and does not constitute reimbursement or legal advice. Boston Scientific encourages providers to submit accurate and appropriate claims for services. It is always the provider's responsibility to determine medical necessity, the proper site for delivery of any services and to submit appropriate codes, charges, and modifiers for services that are rendered. Boston Scientific recommends that you consult with your payers, reimbursement specialists and/or legal counsel regarding coding, coverage and reimbursement matters. It is always the provider's responsibility to understand and comply with national coverage determinations (NCD), local coverage determinations (LCD) and any other coverage requirements established by relevant payers which can be updated frequently.</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r>
              <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rPr>
              <a:t>CPT® Copyright 2019 American Medical Association. All rights reserved. CPT is a registered trademark of the American Medical Association. Applicable FARS/DFARS Restrictions Apply to Government Use. Fee schedules, relative value units, conversion factors, and/or related components are not assigned by the AMA, are not part of CPT, and the AMA is not recommending their use. The AMA does not directly or indirectly practice medicine or dispense medical services. The AMA assumes no liability for data contained or not contained herein.</a:t>
            </a:r>
          </a:p>
          <a:p>
            <a:pPr marL="0" marR="0" lvl="0" indent="0" algn="l" defTabSz="685800" rtl="0" eaLnBrk="1" fontAlgn="auto" latinLnBrk="0" hangingPunct="1">
              <a:lnSpc>
                <a:spcPct val="100000"/>
              </a:lnSpc>
              <a:spcBef>
                <a:spcPct val="0"/>
              </a:spcBef>
              <a:spcAft>
                <a:spcPts val="0"/>
              </a:spcAft>
              <a:buClr>
                <a:srgbClr val="00B0F0"/>
              </a:buClr>
              <a:buSzTx/>
              <a:buFontTx/>
              <a:buNone/>
              <a:tabLst/>
              <a:defRPr/>
            </a:pPr>
            <a:endParaRPr kumimoji="0" lang="en-US" sz="1333" b="0" i="0" u="none" strike="noStrike" kern="1200" cap="none" spc="0" normalizeH="0" baseline="0" noProof="0" dirty="0">
              <a:ln>
                <a:noFill/>
              </a:ln>
              <a:solidFill>
                <a:schemeClr val="bg1">
                  <a:lumMod val="50000"/>
                </a:schemeClr>
              </a:solidFill>
              <a:effectLst/>
              <a:uLnTx/>
              <a:uFillTx/>
              <a:latin typeface="Arial Nova Cond" panose="020B0506020202020204" pitchFamily="34" charset="0"/>
              <a:ea typeface="+mj-ea"/>
              <a:cs typeface="Arial" pitchFamily="34" charset="0"/>
            </a:endParaRPr>
          </a:p>
        </p:txBody>
      </p:sp>
    </p:spTree>
    <p:extLst>
      <p:ext uri="{BB962C8B-B14F-4D97-AF65-F5344CB8AC3E}">
        <p14:creationId xmlns:p14="http://schemas.microsoft.com/office/powerpoint/2010/main" val="128450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DF265D-43FA-E140-84EA-33C231B662FE}"/>
              </a:ext>
            </a:extLst>
          </p:cNvPr>
          <p:cNvSpPr txBox="1">
            <a:spLocks/>
          </p:cNvSpPr>
          <p:nvPr/>
        </p:nvSpPr>
        <p:spPr>
          <a:xfrm>
            <a:off x="1458410" y="4522908"/>
            <a:ext cx="10145986" cy="638636"/>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a:lnSpc>
                <a:spcPts val="900"/>
              </a:lnSpc>
            </a:pPr>
            <a:r>
              <a:rPr lang="en-US" sz="700" dirty="0">
                <a:solidFill>
                  <a:schemeClr val="bg1">
                    <a:lumMod val="50000"/>
                  </a:schemeClr>
                </a:solidFill>
              </a:rPr>
              <a:t>Note:</a:t>
            </a:r>
            <a:r>
              <a:rPr lang="en-US" sz="700" b="0" dirty="0">
                <a:solidFill>
                  <a:schemeClr val="bg1">
                    <a:lumMod val="50000"/>
                  </a:schemeClr>
                </a:solidFill>
              </a:rPr>
              <a:t> Dose to the liver does not exceed 150 Gy. The physician should always take the above-noted Pre-treatment High Risk Factors into consideration for each patient when making decisions regarding the use of TheraSphere for treatment.</a:t>
            </a:r>
          </a:p>
          <a:p>
            <a:pPr marL="0" marR="0"/>
            <a:endParaRPr lang="en-US" sz="700" b="0" kern="100" dirty="0">
              <a:solidFill>
                <a:srgbClr val="000000"/>
              </a:solidFill>
              <a:ea typeface="Aptos" panose="020B0004020202020204" pitchFamily="34" charset="0"/>
              <a:cs typeface="Times New Roman" panose="02020603050405020304" pitchFamily="18" charset="0"/>
            </a:endParaRPr>
          </a:p>
          <a:p>
            <a:pPr marL="0" marR="0"/>
            <a:r>
              <a:rPr lang="en-US" sz="700" b="0" kern="100" dirty="0">
                <a:solidFill>
                  <a:schemeClr val="bg1">
                    <a:lumMod val="50000"/>
                  </a:schemeClr>
                </a:solidFill>
                <a:effectLst/>
                <a:ea typeface="Aptos" panose="020B0004020202020204" pitchFamily="34" charset="0"/>
                <a:cs typeface="Times New Roman" panose="02020603050405020304" pitchFamily="18" charset="0"/>
              </a:rPr>
              <a:t>TheraSphere is a registered trademark of </a:t>
            </a:r>
            <a:r>
              <a:rPr lang="en-US" sz="700" b="0" kern="100" dirty="0" err="1">
                <a:solidFill>
                  <a:schemeClr val="bg1">
                    <a:lumMod val="50000"/>
                  </a:schemeClr>
                </a:solidFill>
                <a:effectLst/>
                <a:ea typeface="Aptos" panose="020B0004020202020204" pitchFamily="34" charset="0"/>
                <a:cs typeface="Times New Roman" panose="02020603050405020304" pitchFamily="18" charset="0"/>
              </a:rPr>
              <a:t>Theragenics</a:t>
            </a:r>
            <a:r>
              <a:rPr lang="en-US" sz="700" b="0" kern="100" dirty="0">
                <a:solidFill>
                  <a:schemeClr val="bg1">
                    <a:lumMod val="50000"/>
                  </a:schemeClr>
                </a:solidFill>
                <a:effectLst/>
                <a:ea typeface="Aptos" panose="020B0004020202020204" pitchFamily="34" charset="0"/>
                <a:cs typeface="Times New Roman" panose="02020603050405020304" pitchFamily="18" charset="0"/>
              </a:rPr>
              <a:t> Corporation used under license by Boston Scientific Medical Device Limited, a wholly owned indirect subsidiary of Boston Scientific Corporation. </a:t>
            </a:r>
          </a:p>
          <a:p>
            <a:pPr marL="0" marR="0"/>
            <a:r>
              <a:rPr lang="en-US" sz="700" b="0" kern="100" dirty="0">
                <a:solidFill>
                  <a:schemeClr val="bg1">
                    <a:lumMod val="50000"/>
                  </a:schemeClr>
                </a:solidFill>
                <a:effectLst/>
                <a:ea typeface="Aptos" panose="020B0004020202020204" pitchFamily="34" charset="0"/>
                <a:cs typeface="Times New Roman" panose="02020603050405020304" pitchFamily="18" charset="0"/>
              </a:rPr>
              <a:t>Simplicit90Y</a:t>
            </a:r>
            <a:r>
              <a:rPr lang="en-US" sz="700" b="0" kern="100" baseline="30000" dirty="0">
                <a:solidFill>
                  <a:schemeClr val="bg1">
                    <a:lumMod val="50000"/>
                  </a:schemeClr>
                </a:solidFill>
                <a:effectLst/>
                <a:ea typeface="Aptos" panose="020B0004020202020204" pitchFamily="34" charset="0"/>
                <a:cs typeface="Times New Roman" panose="02020603050405020304" pitchFamily="18" charset="0"/>
              </a:rPr>
              <a:t>TM</a:t>
            </a:r>
            <a:r>
              <a:rPr lang="en-US" sz="700" b="0" kern="100" dirty="0">
                <a:solidFill>
                  <a:schemeClr val="bg1">
                    <a:lumMod val="50000"/>
                  </a:schemeClr>
                </a:solidFill>
                <a:effectLst/>
                <a:ea typeface="Aptos" panose="020B0004020202020204" pitchFamily="34" charset="0"/>
                <a:cs typeface="Times New Roman" panose="02020603050405020304" pitchFamily="18" charset="0"/>
              </a:rPr>
              <a:t> is a registered trademark of Boston Scientific Medical Device Limited, a wholly owned indirect subsidiary of Boston Scientific Corporation, and is used under license by Mirada Medical Limited. All trademarks are the property of their respective owners. </a:t>
            </a:r>
          </a:p>
        </p:txBody>
      </p:sp>
      <p:sp>
        <p:nvSpPr>
          <p:cNvPr id="2" name="Title 1">
            <a:extLst>
              <a:ext uri="{FF2B5EF4-FFF2-40B4-BE49-F238E27FC236}">
                <a16:creationId xmlns:a16="http://schemas.microsoft.com/office/drawing/2014/main" id="{8B1968B5-DB97-1743-83A9-840E2F594C65}"/>
              </a:ext>
            </a:extLst>
          </p:cNvPr>
          <p:cNvSpPr txBox="1">
            <a:spLocks/>
          </p:cNvSpPr>
          <p:nvPr/>
        </p:nvSpPr>
        <p:spPr>
          <a:xfrm>
            <a:off x="1458410" y="1678539"/>
            <a:ext cx="9612313" cy="461963"/>
          </a:xfrm>
          <a:prstGeom prst="rect">
            <a:avLst/>
          </a:prstGeom>
        </p:spPr>
        <p:txBody>
          <a:bodyPr wrap="square" anchor="t" anchorCtr="0">
            <a:spAutoFit/>
          </a:bodyPr>
          <a:lstStyle>
            <a:lvl1pPr algn="ctr" defTabSz="914377" rtl="0" eaLnBrk="1" latinLnBrk="0" hangingPunct="1">
              <a:spcBef>
                <a:spcPct val="0"/>
              </a:spcBef>
              <a:buNone/>
              <a:defRPr lang="en-US" sz="2400" b="1" kern="1200" dirty="0">
                <a:solidFill>
                  <a:srgbClr val="1F497D"/>
                </a:solidFill>
                <a:effectLst/>
                <a:latin typeface="Arial" pitchFamily="34" charset="0"/>
                <a:ea typeface="+mj-ea"/>
                <a:cs typeface="Arial" pitchFamily="34" charset="0"/>
              </a:defRPr>
            </a:lvl1pPr>
          </a:lstStyle>
          <a:p>
            <a:pPr algn="l" defTabSz="1219170">
              <a:spcBef>
                <a:spcPts val="0"/>
              </a:spcBef>
              <a:defRPr/>
            </a:pPr>
            <a:r>
              <a:rPr lang="en-US" dirty="0">
                <a:solidFill>
                  <a:srgbClr val="7E00CC"/>
                </a:solidFill>
                <a:latin typeface="Arial Nova Cond" panose="020B0506020202020204" pitchFamily="34" charset="0"/>
              </a:rPr>
              <a:t>Important Information</a:t>
            </a:r>
            <a:endParaRPr lang="en-US" sz="1600" b="0" dirty="0">
              <a:solidFill>
                <a:srgbClr val="7E00CC"/>
              </a:solidFill>
              <a:latin typeface="Arial Nova Cond" panose="020B0506020202020204" pitchFamily="34" charset="0"/>
            </a:endParaRPr>
          </a:p>
        </p:txBody>
      </p:sp>
      <p:grpSp>
        <p:nvGrpSpPr>
          <p:cNvPr id="3" name="Group 2">
            <a:extLst>
              <a:ext uri="{FF2B5EF4-FFF2-40B4-BE49-F238E27FC236}">
                <a16:creationId xmlns:a16="http://schemas.microsoft.com/office/drawing/2014/main" id="{25FE5837-BBD8-D9AF-3C70-44B620C896F5}"/>
              </a:ext>
            </a:extLst>
          </p:cNvPr>
          <p:cNvGrpSpPr/>
          <p:nvPr/>
        </p:nvGrpSpPr>
        <p:grpSpPr>
          <a:xfrm>
            <a:off x="1458410" y="2472179"/>
            <a:ext cx="8024955" cy="1913641"/>
            <a:chOff x="1458410" y="2526467"/>
            <a:chExt cx="8024955" cy="1913641"/>
          </a:xfrm>
        </p:grpSpPr>
        <p:pic>
          <p:nvPicPr>
            <p:cNvPr id="5" name="Picture 4">
              <a:extLst>
                <a:ext uri="{FF2B5EF4-FFF2-40B4-BE49-F238E27FC236}">
                  <a16:creationId xmlns:a16="http://schemas.microsoft.com/office/drawing/2014/main" id="{EFC0CCAF-8960-EC6E-24E5-15153D961365}"/>
                </a:ext>
              </a:extLst>
            </p:cNvPr>
            <p:cNvPicPr>
              <a:picLocks noChangeAspect="1"/>
            </p:cNvPicPr>
            <p:nvPr/>
          </p:nvPicPr>
          <p:blipFill>
            <a:blip r:embed="rId2"/>
            <a:stretch>
              <a:fillRect/>
            </a:stretch>
          </p:blipFill>
          <p:spPr>
            <a:xfrm>
              <a:off x="1458410" y="2526467"/>
              <a:ext cx="1913641" cy="1913641"/>
            </a:xfrm>
            <a:prstGeom prst="rect">
              <a:avLst/>
            </a:prstGeom>
          </p:spPr>
        </p:pic>
        <p:sp>
          <p:nvSpPr>
            <p:cNvPr id="6" name="TextBox 5">
              <a:extLst>
                <a:ext uri="{FF2B5EF4-FFF2-40B4-BE49-F238E27FC236}">
                  <a16:creationId xmlns:a16="http://schemas.microsoft.com/office/drawing/2014/main" id="{E5C355CB-0E19-4301-3F73-8036C151E556}"/>
                </a:ext>
              </a:extLst>
            </p:cNvPr>
            <p:cNvSpPr txBox="1"/>
            <p:nvPr/>
          </p:nvSpPr>
          <p:spPr>
            <a:xfrm>
              <a:off x="3729763" y="3067789"/>
              <a:ext cx="5753602" cy="830997"/>
            </a:xfrm>
            <a:prstGeom prst="rect">
              <a:avLst/>
            </a:prstGeom>
            <a:noFill/>
          </p:spPr>
          <p:txBody>
            <a:bodyPr wrap="square">
              <a:spAutoFit/>
            </a:bodyPr>
            <a:lstStyle/>
            <a:p>
              <a:pPr algn="l"/>
              <a:r>
                <a:rPr lang="en-US" sz="2000" b="1" i="0" u="none" strike="noStrike" baseline="0" dirty="0" err="1">
                  <a:solidFill>
                    <a:srgbClr val="00477F"/>
                  </a:solidFill>
                  <a:latin typeface="SST-Bold"/>
                </a:rPr>
                <a:t>ThereSphere</a:t>
              </a:r>
              <a:r>
                <a:rPr lang="en-US" sz="2000" b="1" i="0" u="none" strike="noStrike" baseline="0" dirty="0">
                  <a:solidFill>
                    <a:srgbClr val="00477F"/>
                  </a:solidFill>
                  <a:latin typeface="SST-Bold"/>
                </a:rPr>
                <a:t>™ Y-90 Glass Microspheres</a:t>
              </a:r>
            </a:p>
            <a:p>
              <a:pPr algn="l"/>
              <a:r>
                <a:rPr lang="en-US" sz="2000" b="1" i="0" u="none" strike="noStrike" baseline="0" dirty="0">
                  <a:solidFill>
                    <a:srgbClr val="00477F"/>
                  </a:solidFill>
                  <a:latin typeface="SST-Bold"/>
                </a:rPr>
                <a:t>Indications, Safety, and Warnings</a:t>
              </a:r>
            </a:p>
            <a:p>
              <a:pPr algn="l"/>
              <a:r>
                <a:rPr lang="en-US" sz="800" b="0" i="0" u="none" strike="noStrike" baseline="0" dirty="0">
                  <a:solidFill>
                    <a:srgbClr val="00477F"/>
                  </a:solidFill>
                  <a:latin typeface="SST-Roman"/>
                </a:rPr>
                <a:t>https://www.bostonscientific.com/therasphere-indications</a:t>
              </a:r>
              <a:endParaRPr lang="en-US" dirty="0"/>
            </a:p>
          </p:txBody>
        </p:sp>
      </p:grpSp>
    </p:spTree>
    <p:extLst>
      <p:ext uri="{BB962C8B-B14F-4D97-AF65-F5344CB8AC3E}">
        <p14:creationId xmlns:p14="http://schemas.microsoft.com/office/powerpoint/2010/main" val="295754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C3F865-8037-497E-AC9F-E339F8019549}"/>
              </a:ext>
            </a:extLst>
          </p:cNvPr>
          <p:cNvSpPr>
            <a:spLocks noGrp="1"/>
          </p:cNvSpPr>
          <p:nvPr>
            <p:ph type="title" idx="4294967295"/>
          </p:nvPr>
        </p:nvSpPr>
        <p:spPr>
          <a:xfrm>
            <a:off x="1423686" y="2958813"/>
            <a:ext cx="8401934" cy="614363"/>
          </a:xfrm>
          <a:prstGeom prst="rect">
            <a:avLst/>
          </a:prstGeom>
        </p:spPr>
        <p:txBody>
          <a:bodyPr>
            <a:normAutofit/>
          </a:bodyPr>
          <a:lstStyle/>
          <a:p>
            <a:pPr algn="l"/>
            <a:r>
              <a:rPr lang="en-US" sz="2000" dirty="0">
                <a:solidFill>
                  <a:srgbClr val="7E00CC"/>
                </a:solidFill>
              </a:rPr>
              <a:t>TARGET Primary Study Objective</a:t>
            </a:r>
            <a:r>
              <a:rPr lang="en-US" sz="2000" dirty="0">
                <a:solidFill>
                  <a:srgbClr val="00B0F0"/>
                </a:solidFill>
              </a:rPr>
              <a:t> </a:t>
            </a:r>
          </a:p>
        </p:txBody>
      </p:sp>
      <p:sp>
        <p:nvSpPr>
          <p:cNvPr id="6" name="Content Placeholder 1">
            <a:extLst>
              <a:ext uri="{FF2B5EF4-FFF2-40B4-BE49-F238E27FC236}">
                <a16:creationId xmlns:a16="http://schemas.microsoft.com/office/drawing/2014/main" id="{1DE72781-ECB4-4544-96C9-6F4D52CF8D17}"/>
              </a:ext>
            </a:extLst>
          </p:cNvPr>
          <p:cNvSpPr txBox="1">
            <a:spLocks/>
          </p:cNvSpPr>
          <p:nvPr/>
        </p:nvSpPr>
        <p:spPr>
          <a:xfrm>
            <a:off x="1423686" y="3592005"/>
            <a:ext cx="8237742" cy="2244591"/>
          </a:xfrm>
          <a:prstGeom prst="rect">
            <a:avLst/>
          </a:prstGeom>
        </p:spPr>
        <p:txBody>
          <a:bodyPr>
            <a:norm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11113">
              <a:buFont typeface="Arial" pitchFamily="34" charset="0"/>
              <a:buNone/>
            </a:pPr>
            <a:r>
              <a:rPr lang="en-US" sz="1800" dirty="0">
                <a:solidFill>
                  <a:schemeClr val="tx1"/>
                </a:solidFill>
                <a:latin typeface="Arial Nova" panose="020B0504020202020204" pitchFamily="34" charset="0"/>
                <a:cs typeface="Arial" panose="020B0604020202020204" pitchFamily="34" charset="0"/>
              </a:rPr>
              <a:t>Establish the relationships between: </a:t>
            </a:r>
          </a:p>
          <a:p>
            <a:pPr marL="11113" indent="-11113">
              <a:buFont typeface="Arial" pitchFamily="34" charset="0"/>
              <a:buNone/>
            </a:pPr>
            <a:endParaRPr lang="en-US" sz="1800" dirty="0">
              <a:solidFill>
                <a:schemeClr val="tx1"/>
              </a:solidFill>
              <a:latin typeface="Arial Nova" panose="020B0504020202020204" pitchFamily="34" charset="0"/>
              <a:cs typeface="Arial" panose="020B0604020202020204" pitchFamily="34" charset="0"/>
            </a:endParaRPr>
          </a:p>
          <a:p>
            <a:pPr>
              <a:buClr>
                <a:srgbClr val="7E00CC"/>
              </a:buClr>
            </a:pPr>
            <a:r>
              <a:rPr lang="en-US" sz="1800" dirty="0">
                <a:solidFill>
                  <a:schemeClr val="tx1"/>
                </a:solidFill>
                <a:latin typeface="Arial Nova" panose="020B0504020202020204" pitchFamily="34" charset="0"/>
                <a:cs typeface="Arial" panose="020B0604020202020204" pitchFamily="34" charset="0"/>
              </a:rPr>
              <a:t>Normal tissue adsorbed dose (NTAD) and occurrence of grade 3 or higher hyperbilirubinemia  </a:t>
            </a:r>
          </a:p>
          <a:p>
            <a:pPr>
              <a:buClr>
                <a:srgbClr val="7E00CC"/>
              </a:buClr>
            </a:pPr>
            <a:r>
              <a:rPr lang="en-US" sz="1800" dirty="0">
                <a:solidFill>
                  <a:schemeClr val="tx1"/>
                </a:solidFill>
                <a:latin typeface="Arial Nova" panose="020B0504020202020204" pitchFamily="34" charset="0"/>
                <a:cs typeface="Arial" panose="020B0604020202020204" pitchFamily="34" charset="0"/>
              </a:rPr>
              <a:t>Tumor absorbed dose (TAD) and Objective Response Rate (ORR) </a:t>
            </a:r>
          </a:p>
          <a:p>
            <a:pPr>
              <a:buClr>
                <a:srgbClr val="7E00CC"/>
              </a:buClr>
            </a:pPr>
            <a:r>
              <a:rPr lang="en-US" sz="1800" dirty="0">
                <a:solidFill>
                  <a:schemeClr val="tx1"/>
                </a:solidFill>
                <a:latin typeface="Arial Nova" panose="020B0504020202020204" pitchFamily="34" charset="0"/>
                <a:cs typeface="Arial" panose="020B0604020202020204" pitchFamily="34" charset="0"/>
              </a:rPr>
              <a:t>TAD and Overall Survival (OS)</a:t>
            </a:r>
          </a:p>
        </p:txBody>
      </p:sp>
      <p:sp>
        <p:nvSpPr>
          <p:cNvPr id="5" name="TextBox 4">
            <a:extLst>
              <a:ext uri="{FF2B5EF4-FFF2-40B4-BE49-F238E27FC236}">
                <a16:creationId xmlns:a16="http://schemas.microsoft.com/office/drawing/2014/main" id="{172A6CE8-08DA-4D5A-93A7-8950E8891586}"/>
              </a:ext>
            </a:extLst>
          </p:cNvPr>
          <p:cNvSpPr txBox="1"/>
          <p:nvPr/>
        </p:nvSpPr>
        <p:spPr>
          <a:xfrm>
            <a:off x="1001950" y="1811553"/>
            <a:ext cx="11021436" cy="646331"/>
          </a:xfrm>
          <a:prstGeom prst="rect">
            <a:avLst/>
          </a:prstGeom>
          <a:noFill/>
        </p:spPr>
        <p:txBody>
          <a:bodyPr wrap="square">
            <a:spAutoFit/>
          </a:bodyPr>
          <a:lstStyle/>
          <a:p>
            <a:r>
              <a:rPr lang="en-US" sz="1800" dirty="0">
                <a:latin typeface="Arial Nova" panose="020B0504020202020204" pitchFamily="34" charset="0"/>
                <a:cs typeface="Arial" panose="020B0604020202020204" pitchFamily="34" charset="0"/>
              </a:rPr>
              <a:t>A real-world retrospective study that confirms TheraSphere for HCC as safe and effective in a select patient population, demonstrating predictable clinical outcomes across a broad patient population in 8 countries.</a:t>
            </a:r>
          </a:p>
        </p:txBody>
      </p:sp>
    </p:spTree>
    <p:extLst>
      <p:ext uri="{BB962C8B-B14F-4D97-AF65-F5344CB8AC3E}">
        <p14:creationId xmlns:p14="http://schemas.microsoft.com/office/powerpoint/2010/main" val="152827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404395" y="1847922"/>
            <a:ext cx="8737600" cy="615950"/>
          </a:xfrm>
          <a:prstGeom prst="rect">
            <a:avLst/>
          </a:prstGeom>
        </p:spPr>
        <p:txBody>
          <a:bodyPr>
            <a:normAutofit/>
          </a:bodyPr>
          <a:lstStyle/>
          <a:p>
            <a:pPr algn="l"/>
            <a:r>
              <a:rPr lang="en-US" sz="2000" dirty="0">
                <a:solidFill>
                  <a:srgbClr val="7E00CC"/>
                </a:solidFill>
              </a:rPr>
              <a:t>TARGET Study Design</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sp>
        <p:nvSpPr>
          <p:cNvPr id="6" name="TextBox 5">
            <a:extLst>
              <a:ext uri="{FF2B5EF4-FFF2-40B4-BE49-F238E27FC236}">
                <a16:creationId xmlns:a16="http://schemas.microsoft.com/office/drawing/2014/main" id="{8793B151-C548-4E4A-92A0-5572BB7B62C6}"/>
              </a:ext>
            </a:extLst>
          </p:cNvPr>
          <p:cNvSpPr txBox="1"/>
          <p:nvPr/>
        </p:nvSpPr>
        <p:spPr>
          <a:xfrm>
            <a:off x="1404395" y="2463872"/>
            <a:ext cx="6574816" cy="1354217"/>
          </a:xfrm>
          <a:prstGeom prst="rect">
            <a:avLst/>
          </a:prstGeom>
          <a:noFill/>
        </p:spPr>
        <p:txBody>
          <a:bodyPr wrap="square" rtlCol="0">
            <a:spAutoFit/>
          </a:bodyPr>
          <a:lstStyle/>
          <a:p>
            <a:r>
              <a:rPr lang="en-US" sz="1600" b="1" dirty="0">
                <a:latin typeface="Arial Nova" panose="020B0504020202020204" pitchFamily="34" charset="0"/>
                <a:cs typeface="Arial" panose="020B0604020202020204" pitchFamily="34" charset="0"/>
              </a:rPr>
              <a:t>Key Patient Characteristics </a:t>
            </a:r>
          </a:p>
          <a:p>
            <a:r>
              <a:rPr lang="en-US" sz="1400" dirty="0"/>
              <a:t> </a:t>
            </a:r>
          </a:p>
          <a:p>
            <a:pPr marL="285750" indent="-285750">
              <a:spcAft>
                <a:spcPts val="600"/>
              </a:spcAft>
              <a:buClr>
                <a:srgbClr val="7E00CC"/>
              </a:buClr>
              <a:buFont typeface="Arial" panose="020B0604020202020204" pitchFamily="34" charset="0"/>
              <a:buChar char="•"/>
            </a:pPr>
            <a:r>
              <a:rPr lang="en-US" sz="1400" dirty="0">
                <a:latin typeface="Arial Nova" panose="020B0504020202020204" pitchFamily="34" charset="0"/>
                <a:cs typeface="Arial" panose="020B0604020202020204" pitchFamily="34" charset="0"/>
              </a:rPr>
              <a:t>Mainly Intermediate and Advanced HCC: 32.5% BCLC B and 54.5% BCLC C  </a:t>
            </a:r>
          </a:p>
          <a:p>
            <a:pPr marL="285750" indent="-285750">
              <a:spcAft>
                <a:spcPts val="600"/>
              </a:spcAft>
              <a:buClr>
                <a:srgbClr val="7E00CC"/>
              </a:buClr>
              <a:buFont typeface="Arial" panose="020B0604020202020204" pitchFamily="34" charset="0"/>
              <a:buChar char="•"/>
            </a:pPr>
            <a:r>
              <a:rPr lang="en-US" sz="1400" dirty="0">
                <a:latin typeface="Arial Nova" panose="020B0504020202020204" pitchFamily="34" charset="0"/>
                <a:cs typeface="Arial" panose="020B0604020202020204" pitchFamily="34" charset="0"/>
              </a:rPr>
              <a:t>7 cm median target lesion  </a:t>
            </a:r>
          </a:p>
          <a:p>
            <a:pPr marL="285750" indent="-285750">
              <a:spcAft>
                <a:spcPts val="600"/>
              </a:spcAft>
              <a:buClr>
                <a:srgbClr val="7E00CC"/>
              </a:buClr>
              <a:buFont typeface="Arial" panose="020B0604020202020204" pitchFamily="34" charset="0"/>
              <a:buChar char="•"/>
            </a:pPr>
            <a:r>
              <a:rPr lang="en-US" sz="1400" dirty="0">
                <a:latin typeface="Arial Nova" panose="020B0504020202020204" pitchFamily="34" charset="0"/>
                <a:cs typeface="Arial" panose="020B0604020202020204" pitchFamily="34" charset="0"/>
              </a:rPr>
              <a:t>33% PVT*</a:t>
            </a:r>
          </a:p>
        </p:txBody>
      </p:sp>
      <p:sp>
        <p:nvSpPr>
          <p:cNvPr id="8" name="Content Placeholder 1">
            <a:extLst>
              <a:ext uri="{FF2B5EF4-FFF2-40B4-BE49-F238E27FC236}">
                <a16:creationId xmlns:a16="http://schemas.microsoft.com/office/drawing/2014/main" id="{1F0807F9-6932-1D49-9626-E0F79626864C}"/>
              </a:ext>
            </a:extLst>
          </p:cNvPr>
          <p:cNvSpPr txBox="1">
            <a:spLocks/>
          </p:cNvSpPr>
          <p:nvPr/>
        </p:nvSpPr>
        <p:spPr>
          <a:xfrm>
            <a:off x="1404396" y="4022291"/>
            <a:ext cx="5239596" cy="1624747"/>
          </a:xfrm>
          <a:prstGeom prst="rect">
            <a:avLst/>
          </a:prstGeom>
        </p:spPr>
        <p:txBody>
          <a:bodyPr>
            <a:norm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113" indent="0">
              <a:buNone/>
            </a:pPr>
            <a:r>
              <a:rPr lang="en-US" sz="1600" b="1" dirty="0">
                <a:solidFill>
                  <a:schemeClr val="tx1"/>
                </a:solidFill>
                <a:latin typeface="Arial Nova" panose="020B0504020202020204" pitchFamily="34" charset="0"/>
                <a:cs typeface="Arial" panose="020B0604020202020204" pitchFamily="34" charset="0"/>
              </a:rPr>
              <a:t>Dosimetry Approach </a:t>
            </a:r>
          </a:p>
          <a:p>
            <a:pPr marL="11113" indent="0">
              <a:spcBef>
                <a:spcPts val="0"/>
              </a:spcBef>
              <a:buNone/>
            </a:pPr>
            <a:endParaRPr lang="en-US" sz="1400" dirty="0"/>
          </a:p>
          <a:p>
            <a:pPr marL="296863" indent="-285750">
              <a:lnSpc>
                <a:spcPct val="100000"/>
              </a:lnSpc>
              <a:spcBef>
                <a:spcPts val="0"/>
              </a:spcBef>
              <a:spcAft>
                <a:spcPts val="600"/>
              </a:spcAft>
              <a:buClr>
                <a:srgbClr val="7E00CC"/>
              </a:buClr>
            </a:pPr>
            <a:r>
              <a:rPr lang="en-US" sz="1400" dirty="0">
                <a:solidFill>
                  <a:schemeClr val="tx1"/>
                </a:solidFill>
                <a:latin typeface="Arial Nova" panose="020B0504020202020204" pitchFamily="34" charset="0"/>
                <a:cs typeface="Arial" panose="020B0604020202020204" pitchFamily="34" charset="0"/>
              </a:rPr>
              <a:t>Investigator review of patient chart and dosimetry calculation </a:t>
            </a:r>
          </a:p>
          <a:p>
            <a:pPr marL="296863" indent="-285750">
              <a:lnSpc>
                <a:spcPct val="100000"/>
              </a:lnSpc>
              <a:spcBef>
                <a:spcPts val="0"/>
              </a:spcBef>
              <a:spcAft>
                <a:spcPts val="600"/>
              </a:spcAft>
              <a:buClr>
                <a:srgbClr val="7E00CC"/>
              </a:buClr>
            </a:pPr>
            <a:r>
              <a:rPr lang="en-US" sz="1400" dirty="0">
                <a:solidFill>
                  <a:schemeClr val="tx1"/>
                </a:solidFill>
                <a:latin typeface="Arial Nova" panose="020B0504020202020204" pitchFamily="34" charset="0"/>
                <a:cs typeface="Arial" panose="020B0604020202020204" pitchFamily="34" charset="0"/>
              </a:rPr>
              <a:t>Retrospective dosimetry evaluation with multi-compartment approach using Simplicit</a:t>
            </a:r>
            <a:r>
              <a:rPr lang="en-US" sz="1400" baseline="30000" dirty="0">
                <a:solidFill>
                  <a:schemeClr val="tx1"/>
                </a:solidFill>
                <a:latin typeface="Arial Nova" panose="020B0504020202020204" pitchFamily="34" charset="0"/>
                <a:cs typeface="Arial" panose="020B0604020202020204" pitchFamily="34" charset="0"/>
              </a:rPr>
              <a:t>90</a:t>
            </a:r>
            <a:r>
              <a:rPr lang="en-US" sz="1400" dirty="0">
                <a:solidFill>
                  <a:schemeClr val="tx1"/>
                </a:solidFill>
                <a:latin typeface="Arial Nova" panose="020B0504020202020204" pitchFamily="34" charset="0"/>
                <a:cs typeface="Arial" panose="020B0604020202020204" pitchFamily="34" charset="0"/>
              </a:rPr>
              <a:t>Y™ personalized dosimetry software to determine TAD and NTAD</a:t>
            </a:r>
            <a:endParaRPr lang="en-US" sz="1200" dirty="0">
              <a:solidFill>
                <a:schemeClr val="tx1"/>
              </a:solidFill>
              <a:latin typeface="Arial Nova" panose="020B0504020202020204" pitchFamily="34" charset="0"/>
              <a:cs typeface="Arial" panose="020B0604020202020204" pitchFamily="34" charset="0"/>
            </a:endParaRPr>
          </a:p>
        </p:txBody>
      </p:sp>
      <p:sp>
        <p:nvSpPr>
          <p:cNvPr id="11" name="Text Placeholder 3">
            <a:extLst>
              <a:ext uri="{FF2B5EF4-FFF2-40B4-BE49-F238E27FC236}">
                <a16:creationId xmlns:a16="http://schemas.microsoft.com/office/drawing/2014/main" id="{B5175E1B-F760-1D4D-B6BE-CA09C2A663E7}"/>
              </a:ext>
            </a:extLst>
          </p:cNvPr>
          <p:cNvSpPr txBox="1">
            <a:spLocks/>
          </p:cNvSpPr>
          <p:nvPr/>
        </p:nvSpPr>
        <p:spPr>
          <a:xfrm>
            <a:off x="246434" y="6360250"/>
            <a:ext cx="3506912" cy="206669"/>
          </a:xfrm>
          <a:prstGeom prst="rect">
            <a:avLst/>
          </a:prstGeom>
        </p:spPr>
        <p:txBody>
          <a:bodyPr>
            <a:noAutofit/>
          </a:bodyPr>
          <a:lstStyle>
            <a:lvl1pPr marL="236533" indent="-236533" algn="l" defTabSz="914377" rtl="0" eaLnBrk="1" latinLnBrk="0" hangingPunct="1">
              <a:lnSpc>
                <a:spcPct val="85000"/>
              </a:lnSpc>
              <a:spcBef>
                <a:spcPts val="600"/>
              </a:spcBef>
              <a:buFont typeface="Arial" pitchFamily="34" charset="0"/>
              <a:buChar char="•"/>
              <a:defRPr sz="2000" kern="1200">
                <a:solidFill>
                  <a:srgbClr val="1F497D"/>
                </a:solidFill>
                <a:latin typeface="+mn-lt"/>
                <a:ea typeface="+mn-ea"/>
                <a:cs typeface="+mn-cs"/>
              </a:defRPr>
            </a:lvl1pPr>
            <a:lvl2pPr marL="693721" indent="-236533" algn="l" defTabSz="914377" rtl="0" eaLnBrk="1" latinLnBrk="0" hangingPunct="1">
              <a:lnSpc>
                <a:spcPct val="85000"/>
              </a:lnSpc>
              <a:spcBef>
                <a:spcPct val="20000"/>
              </a:spcBef>
              <a:buFont typeface="Arial" pitchFamily="34" charset="0"/>
              <a:buChar char="–"/>
              <a:defRPr sz="1800" kern="1200">
                <a:solidFill>
                  <a:srgbClr val="1F497D"/>
                </a:solidFill>
                <a:latin typeface="+mn-lt"/>
                <a:ea typeface="+mn-ea"/>
                <a:cs typeface="+mn-cs"/>
              </a:defRPr>
            </a:lvl2pPr>
            <a:lvl3pPr marL="1087411" indent="-173034" algn="l" defTabSz="914377" rtl="0" eaLnBrk="1" latinLnBrk="0" hangingPunct="1">
              <a:lnSpc>
                <a:spcPct val="85000"/>
              </a:lnSpc>
              <a:spcBef>
                <a:spcPct val="20000"/>
              </a:spcBef>
              <a:buFont typeface="Arial" pitchFamily="34" charset="0"/>
              <a:buChar char="•"/>
              <a:defRPr sz="1600" kern="1200">
                <a:solidFill>
                  <a:srgbClr val="1F497D"/>
                </a:solidFill>
                <a:latin typeface="+mn-lt"/>
                <a:ea typeface="+mn-ea"/>
                <a:cs typeface="+mn-cs"/>
              </a:defRPr>
            </a:lvl3pPr>
            <a:lvl4pPr marL="1544600"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4pPr>
            <a:lvl5pPr marL="2001789" indent="-173034" algn="l" defTabSz="914377" rtl="0" eaLnBrk="1" latinLnBrk="0" hangingPunct="1">
              <a:lnSpc>
                <a:spcPct val="85000"/>
              </a:lnSpc>
              <a:spcBef>
                <a:spcPct val="20000"/>
              </a:spcBef>
              <a:buFont typeface="Arial" pitchFamily="34" charset="0"/>
              <a:buChar char="»"/>
              <a:defRPr sz="1400" kern="1200">
                <a:solidFill>
                  <a:srgbClr val="1F497D"/>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700" dirty="0">
                <a:solidFill>
                  <a:schemeClr val="bg1"/>
                </a:solidFill>
                <a:latin typeface="Arial" panose="020B0604020202020204" pitchFamily="34" charset="0"/>
                <a:cs typeface="Arial" panose="020B0604020202020204" pitchFamily="34" charset="0"/>
              </a:rPr>
              <a:t>*By reverse KM method</a:t>
            </a:r>
          </a:p>
        </p:txBody>
      </p:sp>
      <p:pic>
        <p:nvPicPr>
          <p:cNvPr id="4" name="Picture 3">
            <a:extLst>
              <a:ext uri="{FF2B5EF4-FFF2-40B4-BE49-F238E27FC236}">
                <a16:creationId xmlns:a16="http://schemas.microsoft.com/office/drawing/2014/main" id="{E4DBC99A-37EB-433A-955E-F873902EE0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7862" y="3983203"/>
            <a:ext cx="4408054" cy="2221660"/>
          </a:xfrm>
          <a:prstGeom prst="rect">
            <a:avLst/>
          </a:prstGeom>
        </p:spPr>
      </p:pic>
      <p:sp>
        <p:nvSpPr>
          <p:cNvPr id="9" name="TextBox 8">
            <a:extLst>
              <a:ext uri="{FF2B5EF4-FFF2-40B4-BE49-F238E27FC236}">
                <a16:creationId xmlns:a16="http://schemas.microsoft.com/office/drawing/2014/main" id="{798FCB8F-40F8-4069-9BB1-89FD6FF0D51D}"/>
              </a:ext>
            </a:extLst>
          </p:cNvPr>
          <p:cNvSpPr txBox="1"/>
          <p:nvPr/>
        </p:nvSpPr>
        <p:spPr>
          <a:xfrm>
            <a:off x="762145" y="6351475"/>
            <a:ext cx="2475490" cy="215444"/>
          </a:xfrm>
          <a:prstGeom prst="rect">
            <a:avLst/>
          </a:prstGeom>
          <a:noFill/>
        </p:spPr>
        <p:txBody>
          <a:bodyPr wrap="square">
            <a:spAutoFit/>
          </a:bodyPr>
          <a:lstStyle/>
          <a:p>
            <a:r>
              <a:rPr lang="en-US" sz="800" b="0" i="0" u="none" strike="noStrike" baseline="0" dirty="0">
                <a:solidFill>
                  <a:srgbClr val="69737A"/>
                </a:solidFill>
                <a:latin typeface="SST Condensed"/>
              </a:rPr>
              <a:t>*TheraSphere not indicated for patients </a:t>
            </a:r>
            <a:r>
              <a:rPr lang="en-US" sz="800" b="0" i="0" u="none" strike="noStrike" baseline="0">
                <a:solidFill>
                  <a:srgbClr val="69737A"/>
                </a:solidFill>
                <a:latin typeface="SST Condensed"/>
              </a:rPr>
              <a:t>with PVT.</a:t>
            </a:r>
            <a:endParaRPr lang="en-US" dirty="0"/>
          </a:p>
        </p:txBody>
      </p:sp>
    </p:spTree>
    <p:extLst>
      <p:ext uri="{BB962C8B-B14F-4D97-AF65-F5344CB8AC3E}">
        <p14:creationId xmlns:p14="http://schemas.microsoft.com/office/powerpoint/2010/main" val="329919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1E97E1-F648-45EF-9F09-F157AAD06A7F}"/>
              </a:ext>
            </a:extLst>
          </p:cNvPr>
          <p:cNvSpPr>
            <a:spLocks noGrp="1"/>
          </p:cNvSpPr>
          <p:nvPr>
            <p:ph type="title" idx="4294967295"/>
          </p:nvPr>
        </p:nvSpPr>
        <p:spPr>
          <a:xfrm>
            <a:off x="1446836" y="1801356"/>
            <a:ext cx="8737600" cy="615950"/>
          </a:xfrm>
          <a:prstGeom prst="rect">
            <a:avLst/>
          </a:prstGeom>
        </p:spPr>
        <p:txBody>
          <a:bodyPr>
            <a:normAutofit/>
          </a:bodyPr>
          <a:lstStyle/>
          <a:p>
            <a:pPr algn="l"/>
            <a:r>
              <a:rPr lang="en-US" sz="2000" dirty="0">
                <a:solidFill>
                  <a:srgbClr val="7E00CC"/>
                </a:solidFill>
              </a:rPr>
              <a:t>TARGET Study Baseline Characteristics</a:t>
            </a:r>
          </a:p>
        </p:txBody>
      </p:sp>
      <p:sp>
        <p:nvSpPr>
          <p:cNvPr id="5" name="TextBox 4">
            <a:extLst>
              <a:ext uri="{FF2B5EF4-FFF2-40B4-BE49-F238E27FC236}">
                <a16:creationId xmlns:a16="http://schemas.microsoft.com/office/drawing/2014/main" id="{55D13288-8D96-44E3-9C57-A47F41A7C682}"/>
              </a:ext>
            </a:extLst>
          </p:cNvPr>
          <p:cNvSpPr txBox="1"/>
          <p:nvPr/>
        </p:nvSpPr>
        <p:spPr>
          <a:xfrm>
            <a:off x="4026877" y="1371600"/>
            <a:ext cx="184731" cy="369332"/>
          </a:xfrm>
          <a:prstGeom prst="rect">
            <a:avLst/>
          </a:prstGeom>
          <a:noFill/>
        </p:spPr>
        <p:txBody>
          <a:bodyPr wrap="none" rtlCol="0">
            <a:spAutoFit/>
          </a:bodyPr>
          <a:lstStyle/>
          <a:p>
            <a:endParaRPr lang="en-US" dirty="0"/>
          </a:p>
        </p:txBody>
      </p:sp>
      <p:pic>
        <p:nvPicPr>
          <p:cNvPr id="4" name="Picture 3" descr="A screenshot of a computer&#10;&#10;Description automatically generated with medium confidence">
            <a:extLst>
              <a:ext uri="{FF2B5EF4-FFF2-40B4-BE49-F238E27FC236}">
                <a16:creationId xmlns:a16="http://schemas.microsoft.com/office/drawing/2014/main" id="{3A8C8F81-3929-4739-9186-CEA5B45991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6599" y="2341805"/>
            <a:ext cx="10267918" cy="3869596"/>
          </a:xfrm>
          <a:prstGeom prst="rect">
            <a:avLst/>
          </a:prstGeom>
        </p:spPr>
      </p:pic>
    </p:spTree>
    <p:extLst>
      <p:ext uri="{BB962C8B-B14F-4D97-AF65-F5344CB8AC3E}">
        <p14:creationId xmlns:p14="http://schemas.microsoft.com/office/powerpoint/2010/main" val="147005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075E80-0608-44BB-A845-360CE793A46A}"/>
              </a:ext>
            </a:extLst>
          </p:cNvPr>
          <p:cNvSpPr/>
          <p:nvPr/>
        </p:nvSpPr>
        <p:spPr>
          <a:xfrm>
            <a:off x="1328928" y="2621092"/>
            <a:ext cx="3688891" cy="1677382"/>
          </a:xfrm>
          <a:prstGeom prst="rect">
            <a:avLst/>
          </a:prstGeom>
        </p:spPr>
        <p:txBody>
          <a:bodyPr wrap="square">
            <a:spAutoFit/>
          </a:bodyPr>
          <a:lstStyle/>
          <a:p>
            <a:pPr defTabSz="685783"/>
            <a:r>
              <a:rPr lang="en-US" sz="1800" b="1" dirty="0">
                <a:latin typeface="Arial Nova" panose="020B0504020202020204" pitchFamily="34" charset="0"/>
                <a:cs typeface="Arial" panose="020B0604020202020204" pitchFamily="34" charset="0"/>
              </a:rPr>
              <a:t>Results</a:t>
            </a:r>
          </a:p>
          <a:p>
            <a:pPr defTabSz="685783"/>
            <a:endParaRPr lang="en-US" sz="1400" b="1" dirty="0">
              <a:solidFill>
                <a:schemeClr val="bg1">
                  <a:lumMod val="50000"/>
                </a:schemeClr>
              </a:solidFill>
              <a:latin typeface="Arial Nova" panose="020B0504020202020204" pitchFamily="34" charset="0"/>
            </a:endParaRPr>
          </a:p>
          <a:p>
            <a:pPr marL="285750" indent="-285750" defTabSz="685783">
              <a:spcBef>
                <a:spcPts val="600"/>
              </a:spcBef>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70.8% ORR* for the target lesion (mRECIST) </a:t>
            </a:r>
          </a:p>
          <a:p>
            <a:pPr marL="285750" indent="-285750" defTabSz="685783">
              <a:spcBef>
                <a:spcPts val="600"/>
              </a:spcBef>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61.7% ORR** for all lesions (mRECIST) </a:t>
            </a:r>
          </a:p>
          <a:p>
            <a:pPr marL="285750" indent="-285750" defTabSz="685783">
              <a:spcBef>
                <a:spcPts val="600"/>
              </a:spcBef>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20.3 months median Overall Survival</a:t>
            </a:r>
          </a:p>
        </p:txBody>
      </p:sp>
      <p:sp>
        <p:nvSpPr>
          <p:cNvPr id="10" name="Title 1">
            <a:extLst>
              <a:ext uri="{FF2B5EF4-FFF2-40B4-BE49-F238E27FC236}">
                <a16:creationId xmlns:a16="http://schemas.microsoft.com/office/drawing/2014/main" id="{6FEBACA6-8853-7A46-BF5D-647E2EF4B79C}"/>
              </a:ext>
            </a:extLst>
          </p:cNvPr>
          <p:cNvSpPr>
            <a:spLocks noGrp="1"/>
          </p:cNvSpPr>
          <p:nvPr>
            <p:ph type="title" idx="4294967295"/>
          </p:nvPr>
        </p:nvSpPr>
        <p:spPr>
          <a:xfrm>
            <a:off x="1166069" y="1825122"/>
            <a:ext cx="10956021" cy="707886"/>
          </a:xfrm>
          <a:prstGeom prst="rect">
            <a:avLst/>
          </a:prstGeom>
        </p:spPr>
        <p:txBody>
          <a:bodyPr wrap="square" anchor="t" anchorCtr="0">
            <a:spAutoFit/>
          </a:bodyPr>
          <a:lstStyle/>
          <a:p>
            <a:pPr lvl="0" algn="l" defTabSz="685783">
              <a:spcBef>
                <a:spcPts val="0"/>
              </a:spcBef>
            </a:pPr>
            <a:r>
              <a:rPr lang="en-US" sz="2000" dirty="0">
                <a:solidFill>
                  <a:srgbClr val="7E00CC"/>
                </a:solidFill>
                <a:ea typeface="+mn-ea"/>
                <a:cs typeface="+mn-cs"/>
              </a:rPr>
              <a:t>TARGET is a global evaluation of advanced dosimetry in transarterial radioembolization of hepatocellular carcinoma (HCC) with TheraSphere Y-90 glass microspheres</a:t>
            </a:r>
          </a:p>
        </p:txBody>
      </p:sp>
      <p:pic>
        <p:nvPicPr>
          <p:cNvPr id="7" name="Picture 6" descr="Chart&#10;&#10;Description automatically generated">
            <a:extLst>
              <a:ext uri="{FF2B5EF4-FFF2-40B4-BE49-F238E27FC236}">
                <a16:creationId xmlns:a16="http://schemas.microsoft.com/office/drawing/2014/main" id="{7A47CA4E-310C-4F54-AF75-B18CE55CB56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749"/>
          <a:stretch/>
        </p:blipFill>
        <p:spPr>
          <a:xfrm>
            <a:off x="5511387" y="3071921"/>
            <a:ext cx="5411078" cy="2811121"/>
          </a:xfrm>
          <a:prstGeom prst="rect">
            <a:avLst/>
          </a:prstGeom>
        </p:spPr>
      </p:pic>
      <p:sp>
        <p:nvSpPr>
          <p:cNvPr id="11" name="TextBox 10">
            <a:extLst>
              <a:ext uri="{FF2B5EF4-FFF2-40B4-BE49-F238E27FC236}">
                <a16:creationId xmlns:a16="http://schemas.microsoft.com/office/drawing/2014/main" id="{F3748A48-A813-42FD-B9BF-4A21506DA810}"/>
              </a:ext>
            </a:extLst>
          </p:cNvPr>
          <p:cNvSpPr txBox="1"/>
          <p:nvPr/>
        </p:nvSpPr>
        <p:spPr>
          <a:xfrm>
            <a:off x="1328928" y="4474643"/>
            <a:ext cx="1818314" cy="338554"/>
          </a:xfrm>
          <a:prstGeom prst="rect">
            <a:avLst/>
          </a:prstGeom>
          <a:noFill/>
        </p:spPr>
        <p:txBody>
          <a:bodyPr wrap="square">
            <a:spAutoFit/>
          </a:bodyPr>
          <a:lstStyle/>
          <a:p>
            <a:r>
              <a:rPr lang="it-IT" sz="800" dirty="0"/>
              <a:t>*95% CI = 64.3 - 76.6% </a:t>
            </a:r>
          </a:p>
          <a:p>
            <a:r>
              <a:rPr lang="it-IT" sz="800" dirty="0"/>
              <a:t>**95% CI = 55.0 - 68.0%</a:t>
            </a:r>
            <a:endParaRPr lang="en-US" sz="800" dirty="0"/>
          </a:p>
        </p:txBody>
      </p:sp>
      <p:sp>
        <p:nvSpPr>
          <p:cNvPr id="8" name="TextBox 7">
            <a:extLst>
              <a:ext uri="{FF2B5EF4-FFF2-40B4-BE49-F238E27FC236}">
                <a16:creationId xmlns:a16="http://schemas.microsoft.com/office/drawing/2014/main" id="{F74EDCE1-0552-4057-AFFF-B14AD1DA0A4A}"/>
              </a:ext>
            </a:extLst>
          </p:cNvPr>
          <p:cNvSpPr txBox="1"/>
          <p:nvPr/>
        </p:nvSpPr>
        <p:spPr>
          <a:xfrm>
            <a:off x="6318372" y="2794922"/>
            <a:ext cx="5097661" cy="276999"/>
          </a:xfrm>
          <a:prstGeom prst="rect">
            <a:avLst/>
          </a:prstGeom>
          <a:noFill/>
        </p:spPr>
        <p:txBody>
          <a:bodyPr wrap="square">
            <a:spAutoFit/>
          </a:bodyPr>
          <a:lstStyle/>
          <a:p>
            <a:r>
              <a:rPr lang="en-US" sz="1200" b="1" dirty="0">
                <a:latin typeface="Arial Nova Cond" panose="020B0506020202020204" pitchFamily="34" charset="0"/>
              </a:rPr>
              <a:t>Overall Survival for All Patients with TheraSphere Y-90 Glass Microspheres</a:t>
            </a:r>
          </a:p>
        </p:txBody>
      </p:sp>
    </p:spTree>
    <p:extLst>
      <p:ext uri="{BB962C8B-B14F-4D97-AF65-F5344CB8AC3E}">
        <p14:creationId xmlns:p14="http://schemas.microsoft.com/office/powerpoint/2010/main" val="239831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378F2D-3696-4959-9570-348D4EDA1006}"/>
              </a:ext>
            </a:extLst>
          </p:cNvPr>
          <p:cNvSpPr>
            <a:spLocks noGrp="1"/>
          </p:cNvSpPr>
          <p:nvPr>
            <p:ph type="title" idx="4294967295"/>
          </p:nvPr>
        </p:nvSpPr>
        <p:spPr>
          <a:xfrm>
            <a:off x="1462149" y="1777858"/>
            <a:ext cx="9519039" cy="503948"/>
          </a:xfrm>
          <a:prstGeom prst="rect">
            <a:avLst/>
          </a:prstGeom>
        </p:spPr>
        <p:txBody>
          <a:bodyPr>
            <a:noAutofit/>
          </a:bodyPr>
          <a:lstStyle/>
          <a:p>
            <a:pPr algn="l"/>
            <a:r>
              <a:rPr lang="en-US" dirty="0">
                <a:solidFill>
                  <a:srgbClr val="7E00CC"/>
                </a:solidFill>
                <a:latin typeface="Arial Nova Cond" panose="020B0506020202020204" pitchFamily="34" charset="0"/>
              </a:rPr>
              <a:t>Low rate of ≥ grade 3 hyperbilirubinemia confirms safety of TARGET study</a:t>
            </a:r>
            <a:endParaRPr lang="en-US" dirty="0">
              <a:solidFill>
                <a:srgbClr val="7E00CC"/>
              </a:solidFill>
            </a:endParaRPr>
          </a:p>
        </p:txBody>
      </p:sp>
      <p:sp>
        <p:nvSpPr>
          <p:cNvPr id="13" name="Rectangle 12">
            <a:extLst>
              <a:ext uri="{FF2B5EF4-FFF2-40B4-BE49-F238E27FC236}">
                <a16:creationId xmlns:a16="http://schemas.microsoft.com/office/drawing/2014/main" id="{CC83F392-86C6-40C3-8C13-4171A9B9F410}"/>
              </a:ext>
            </a:extLst>
          </p:cNvPr>
          <p:cNvSpPr/>
          <p:nvPr/>
        </p:nvSpPr>
        <p:spPr>
          <a:xfrm>
            <a:off x="1462150" y="2654648"/>
            <a:ext cx="3528298" cy="2462213"/>
          </a:xfrm>
          <a:prstGeom prst="rect">
            <a:avLst/>
          </a:prstGeom>
        </p:spPr>
        <p:txBody>
          <a:bodyPr wrap="square">
            <a:spAutoFit/>
          </a:bodyPr>
          <a:lstStyle/>
          <a:p>
            <a:pPr defTabSz="685783"/>
            <a:r>
              <a:rPr lang="en-US" sz="1400" b="1" dirty="0">
                <a:solidFill>
                  <a:schemeClr val="bg1">
                    <a:lumMod val="50000"/>
                  </a:schemeClr>
                </a:solidFill>
                <a:latin typeface="Arial Nova" panose="020B0504020202020204" pitchFamily="34" charset="0"/>
              </a:rPr>
              <a:t> </a:t>
            </a:r>
            <a:endParaRPr lang="en-US" sz="1100" b="0" i="0" dirty="0">
              <a:solidFill>
                <a:srgbClr val="000000"/>
              </a:solidFill>
              <a:effectLst/>
              <a:latin typeface="SST-Roman"/>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Only 4.8% of patients (10/209) experienced ≥ Grade 3 hyperbilirubinemia in the absence of disease progression.</a:t>
            </a:r>
          </a:p>
          <a:p>
            <a:pPr marL="285750" indent="-285750" algn="l">
              <a:buClr>
                <a:srgbClr val="7E00CC"/>
              </a:buClr>
              <a:buFont typeface="Arial" panose="020B0604020202020204" pitchFamily="34" charset="0"/>
              <a:buChar char="•"/>
            </a:pPr>
            <a:endParaRPr lang="en-US" sz="1400" dirty="0">
              <a:solidFill>
                <a:schemeClr val="bg1">
                  <a:lumMod val="50000"/>
                </a:schemeClr>
              </a:solidFill>
              <a:latin typeface="Arial Nova" panose="020B0504020202020204" pitchFamily="34" charset="0"/>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Regarding the low rate of event, no correlation could be established with the normal tissue absorbed dose (p=0.6 for NTAD).</a:t>
            </a:r>
          </a:p>
          <a:p>
            <a:pPr marL="285750" indent="-285750" algn="l">
              <a:buClr>
                <a:srgbClr val="7E00CC"/>
              </a:buClr>
              <a:buFont typeface="Arial" panose="020B0604020202020204" pitchFamily="34" charset="0"/>
              <a:buChar char="•"/>
            </a:pPr>
            <a:endParaRPr lang="en-US" sz="1400" dirty="0">
              <a:solidFill>
                <a:schemeClr val="bg1">
                  <a:lumMod val="50000"/>
                </a:schemeClr>
              </a:solidFill>
              <a:latin typeface="Arial Nova" panose="020B0504020202020204" pitchFamily="34" charset="0"/>
            </a:endParaRPr>
          </a:p>
        </p:txBody>
      </p:sp>
      <p:pic>
        <p:nvPicPr>
          <p:cNvPr id="4" name="Picture 3" descr="A screenshot of a computer&#10;&#10;Description automatically generated with medium confidence">
            <a:extLst>
              <a:ext uri="{FF2B5EF4-FFF2-40B4-BE49-F238E27FC236}">
                <a16:creationId xmlns:a16="http://schemas.microsoft.com/office/drawing/2014/main" id="{78DF9574-C90D-4841-9C6E-C14A6735C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1120" y="2817302"/>
            <a:ext cx="6607392" cy="3466023"/>
          </a:xfrm>
          <a:prstGeom prst="rect">
            <a:avLst/>
          </a:prstGeom>
        </p:spPr>
      </p:pic>
      <p:sp>
        <p:nvSpPr>
          <p:cNvPr id="7" name="TextBox 6">
            <a:extLst>
              <a:ext uri="{FF2B5EF4-FFF2-40B4-BE49-F238E27FC236}">
                <a16:creationId xmlns:a16="http://schemas.microsoft.com/office/drawing/2014/main" id="{627DC88F-E1EC-404A-9791-14282BA6154C}"/>
              </a:ext>
            </a:extLst>
          </p:cNvPr>
          <p:cNvSpPr txBox="1"/>
          <p:nvPr/>
        </p:nvSpPr>
        <p:spPr>
          <a:xfrm>
            <a:off x="6739929" y="2418749"/>
            <a:ext cx="4466335" cy="261610"/>
          </a:xfrm>
          <a:prstGeom prst="rect">
            <a:avLst/>
          </a:prstGeom>
          <a:noFill/>
        </p:spPr>
        <p:txBody>
          <a:bodyPr wrap="square">
            <a:spAutoFit/>
          </a:bodyPr>
          <a:lstStyle>
            <a:defPPr>
              <a:defRPr lang="en-US"/>
            </a:defPPr>
            <a:lvl1pPr>
              <a:defRPr sz="1100" b="1">
                <a:solidFill>
                  <a:srgbClr val="7E00CC"/>
                </a:solidFill>
                <a:latin typeface="Arial Nova Cond" panose="020B0506020202020204" pitchFamily="34" charset="0"/>
              </a:defRPr>
            </a:lvl1pPr>
          </a:lstStyle>
          <a:p>
            <a:r>
              <a:rPr lang="en-US" dirty="0"/>
              <a:t>NTCP (Normal Tissue Complication Probability) Curve based on </a:t>
            </a:r>
            <a:r>
              <a:rPr lang="en-US" baseline="30000" dirty="0"/>
              <a:t>99</a:t>
            </a:r>
            <a:r>
              <a:rPr lang="en-US" dirty="0"/>
              <a:t>Tc-MAA</a:t>
            </a:r>
          </a:p>
        </p:txBody>
      </p:sp>
    </p:spTree>
    <p:extLst>
      <p:ext uri="{BB962C8B-B14F-4D97-AF65-F5344CB8AC3E}">
        <p14:creationId xmlns:p14="http://schemas.microsoft.com/office/powerpoint/2010/main" val="257625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7D9C5A0-116C-E741-851C-235CBA3591AC}"/>
              </a:ext>
            </a:extLst>
          </p:cNvPr>
          <p:cNvSpPr>
            <a:spLocks noGrp="1"/>
          </p:cNvSpPr>
          <p:nvPr>
            <p:ph type="title" idx="4294967295"/>
          </p:nvPr>
        </p:nvSpPr>
        <p:spPr>
          <a:xfrm>
            <a:off x="1396038" y="1745267"/>
            <a:ext cx="10417215" cy="461665"/>
          </a:xfrm>
          <a:prstGeom prst="rect">
            <a:avLst/>
          </a:prstGeom>
        </p:spPr>
        <p:txBody>
          <a:bodyPr wrap="square" anchor="t" anchorCtr="0">
            <a:spAutoFit/>
          </a:bodyPr>
          <a:lstStyle/>
          <a:p>
            <a:pPr algn="l" defTabSz="1219170">
              <a:spcBef>
                <a:spcPts val="0"/>
              </a:spcBef>
              <a:defRPr/>
            </a:pPr>
            <a:r>
              <a:rPr lang="en-US" sz="2400" dirty="0">
                <a:solidFill>
                  <a:srgbClr val="7E00CC"/>
                </a:solidFill>
                <a:latin typeface="Arial Nova Cond" panose="020B0506020202020204" pitchFamily="34" charset="0"/>
              </a:rPr>
              <a:t>Tumor absorbed dose was predictive of response </a:t>
            </a:r>
            <a:r>
              <a:rPr lang="en-US" sz="2400" baseline="30000" dirty="0">
                <a:solidFill>
                  <a:srgbClr val="7E00CC"/>
                </a:solidFill>
                <a:latin typeface="Arial Nova Cond" panose="020B0506020202020204" pitchFamily="34" charset="0"/>
              </a:rPr>
              <a:t>1,2</a:t>
            </a:r>
            <a:endParaRPr lang="en-US" sz="1600" b="0" baseline="30000" dirty="0">
              <a:solidFill>
                <a:schemeClr val="bg1">
                  <a:lumMod val="50000"/>
                </a:schemeClr>
              </a:solidFill>
              <a:latin typeface="Arial Nova Cond" panose="020B0506020202020204" pitchFamily="34" charset="0"/>
            </a:endParaRPr>
          </a:p>
        </p:txBody>
      </p:sp>
      <p:sp>
        <p:nvSpPr>
          <p:cNvPr id="17" name="Title 1">
            <a:extLst>
              <a:ext uri="{FF2B5EF4-FFF2-40B4-BE49-F238E27FC236}">
                <a16:creationId xmlns:a16="http://schemas.microsoft.com/office/drawing/2014/main" id="{53966A5E-9EC1-8343-A77B-FEB704407DA2}"/>
              </a:ext>
            </a:extLst>
          </p:cNvPr>
          <p:cNvSpPr txBox="1">
            <a:spLocks/>
          </p:cNvSpPr>
          <p:nvPr/>
        </p:nvSpPr>
        <p:spPr>
          <a:xfrm>
            <a:off x="1396038" y="2889439"/>
            <a:ext cx="3269051" cy="1298625"/>
          </a:xfrm>
          <a:prstGeom prst="rect">
            <a:avLst/>
          </a:prstGeom>
        </p:spPr>
        <p:txBody>
          <a:bodyPr wrap="square" anchor="t" anchorCtr="0">
            <a:spAutoFit/>
          </a:bodyPr>
          <a:lstStyle>
            <a:lvl1pPr algn="l" defTabSz="685800" rtl="0" eaLnBrk="1" latinLnBrk="0" hangingPunct="1">
              <a:spcBef>
                <a:spcPct val="0"/>
              </a:spcBef>
              <a:buNone/>
              <a:defRPr lang="en-US" sz="1725" b="1" i="0" kern="1200">
                <a:solidFill>
                  <a:schemeClr val="bg1"/>
                </a:solidFill>
                <a:effectLst/>
                <a:latin typeface="Arial Nova" panose="020B0504020202020204" pitchFamily="34" charset="0"/>
                <a:ea typeface="+mj-ea"/>
                <a:cs typeface="Arial" pitchFamily="34" charset="0"/>
              </a:defRPr>
            </a:lvl1pPr>
          </a:lstStyle>
          <a:p>
            <a:pPr>
              <a:lnSpc>
                <a:spcPts val="2440"/>
              </a:lnSpc>
              <a:buClr>
                <a:srgbClr val="7E00CC"/>
              </a:buClr>
            </a:pPr>
            <a:r>
              <a:rPr lang="en-US" sz="1600" b="0" dirty="0">
                <a:solidFill>
                  <a:schemeClr val="bg1">
                    <a:lumMod val="50000"/>
                  </a:schemeClr>
                </a:solidFill>
              </a:rPr>
              <a:t>Responders had a </a:t>
            </a:r>
            <a:r>
              <a:rPr lang="en-US" sz="2000" dirty="0">
                <a:solidFill>
                  <a:schemeClr val="bg1">
                    <a:lumMod val="50000"/>
                  </a:schemeClr>
                </a:solidFill>
              </a:rPr>
              <a:t>17% higher </a:t>
            </a:r>
            <a:r>
              <a:rPr lang="en-US" sz="1600" b="0" dirty="0">
                <a:solidFill>
                  <a:schemeClr val="bg1">
                    <a:lumMod val="50000"/>
                  </a:schemeClr>
                </a:solidFill>
              </a:rPr>
              <a:t>mean tumor absorbed dose (225.5 Gy*) compared with </a:t>
            </a:r>
          </a:p>
          <a:p>
            <a:pPr>
              <a:lnSpc>
                <a:spcPts val="2440"/>
              </a:lnSpc>
              <a:buClr>
                <a:srgbClr val="7E00CC"/>
              </a:buClr>
            </a:pPr>
            <a:r>
              <a:rPr lang="en-US" sz="1600" b="0" dirty="0">
                <a:solidFill>
                  <a:schemeClr val="bg1">
                    <a:lumMod val="50000"/>
                  </a:schemeClr>
                </a:solidFill>
              </a:rPr>
              <a:t>non-responders (188.3 Gy**)</a:t>
            </a:r>
          </a:p>
        </p:txBody>
      </p:sp>
      <p:pic>
        <p:nvPicPr>
          <p:cNvPr id="3" name="Picture 2" descr="A picture containing logo&#10;&#10;Description automatically generated">
            <a:extLst>
              <a:ext uri="{FF2B5EF4-FFF2-40B4-BE49-F238E27FC236}">
                <a16:creationId xmlns:a16="http://schemas.microsoft.com/office/drawing/2014/main" id="{D38EFF47-00B8-4467-8DD6-BFCBAC4C5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5410" y="2818195"/>
            <a:ext cx="6052172" cy="2980238"/>
          </a:xfrm>
          <a:prstGeom prst="rect">
            <a:avLst/>
          </a:prstGeom>
        </p:spPr>
      </p:pic>
      <p:sp>
        <p:nvSpPr>
          <p:cNvPr id="11" name="TextBox 10">
            <a:extLst>
              <a:ext uri="{FF2B5EF4-FFF2-40B4-BE49-F238E27FC236}">
                <a16:creationId xmlns:a16="http://schemas.microsoft.com/office/drawing/2014/main" id="{A971EC85-5358-47D8-B9C5-BB82E4728316}"/>
              </a:ext>
            </a:extLst>
          </p:cNvPr>
          <p:cNvSpPr txBox="1"/>
          <p:nvPr/>
        </p:nvSpPr>
        <p:spPr>
          <a:xfrm>
            <a:off x="1396038" y="4494038"/>
            <a:ext cx="2051835" cy="338554"/>
          </a:xfrm>
          <a:prstGeom prst="rect">
            <a:avLst/>
          </a:prstGeom>
          <a:noFill/>
        </p:spPr>
        <p:txBody>
          <a:bodyPr wrap="square">
            <a:spAutoFit/>
          </a:bodyPr>
          <a:lstStyle/>
          <a:p>
            <a:r>
              <a:rPr lang="it-IT" sz="800" dirty="0"/>
              <a:t>*95% CI = 201.0 - 253.0 Gy </a:t>
            </a:r>
          </a:p>
          <a:p>
            <a:r>
              <a:rPr lang="it-IT" sz="800" dirty="0"/>
              <a:t>**95% CI = 164.6 - 215.3 Gy; p=0.046</a:t>
            </a:r>
            <a:endParaRPr lang="en-US" sz="800" dirty="0"/>
          </a:p>
        </p:txBody>
      </p:sp>
      <p:sp>
        <p:nvSpPr>
          <p:cNvPr id="13" name="TextBox 12">
            <a:extLst>
              <a:ext uri="{FF2B5EF4-FFF2-40B4-BE49-F238E27FC236}">
                <a16:creationId xmlns:a16="http://schemas.microsoft.com/office/drawing/2014/main" id="{EADBCF6C-797C-4F7C-8F8E-904434BCA1A3}"/>
              </a:ext>
            </a:extLst>
          </p:cNvPr>
          <p:cNvSpPr txBox="1"/>
          <p:nvPr/>
        </p:nvSpPr>
        <p:spPr>
          <a:xfrm>
            <a:off x="1235837" y="5919741"/>
            <a:ext cx="7950108" cy="369332"/>
          </a:xfrm>
          <a:prstGeom prst="rect">
            <a:avLst/>
          </a:prstGeom>
          <a:noFill/>
        </p:spPr>
        <p:txBody>
          <a:bodyPr wrap="square">
            <a:spAutoFit/>
          </a:bodyPr>
          <a:lstStyle/>
          <a:p>
            <a:pPr marL="228600" indent="-228600">
              <a:buAutoNum type="arabicPeriod"/>
            </a:pPr>
            <a:r>
              <a:rPr lang="en-US" sz="900" dirty="0"/>
              <a:t>Total perfused tumor absorbed dose and best response (61.7%) according to mRECIST </a:t>
            </a:r>
          </a:p>
          <a:p>
            <a:pPr marL="228600" indent="-228600">
              <a:buAutoNum type="arabicPeriod"/>
            </a:pPr>
            <a:r>
              <a:rPr lang="en-US" sz="900" dirty="0"/>
              <a:t>Non-responders (defined as stable disease, progressive disease, or non-evaluable) are not represented in the graph</a:t>
            </a:r>
          </a:p>
        </p:txBody>
      </p:sp>
      <p:sp>
        <p:nvSpPr>
          <p:cNvPr id="7" name="TextBox 6">
            <a:extLst>
              <a:ext uri="{FF2B5EF4-FFF2-40B4-BE49-F238E27FC236}">
                <a16:creationId xmlns:a16="http://schemas.microsoft.com/office/drawing/2014/main" id="{B2F14258-EFE6-4D71-ACAC-D4213E12A31B}"/>
              </a:ext>
            </a:extLst>
          </p:cNvPr>
          <p:cNvSpPr txBox="1"/>
          <p:nvPr/>
        </p:nvSpPr>
        <p:spPr>
          <a:xfrm>
            <a:off x="6744490" y="2417380"/>
            <a:ext cx="4882910" cy="261610"/>
          </a:xfrm>
          <a:prstGeom prst="rect">
            <a:avLst/>
          </a:prstGeom>
          <a:noFill/>
        </p:spPr>
        <p:txBody>
          <a:bodyPr wrap="square">
            <a:spAutoFit/>
          </a:bodyPr>
          <a:lstStyle/>
          <a:p>
            <a:r>
              <a:rPr lang="en-US" sz="1100" b="1" dirty="0">
                <a:solidFill>
                  <a:srgbClr val="7E00CC"/>
                </a:solidFill>
                <a:latin typeface="Arial Nova Cond" panose="020B0506020202020204" pitchFamily="34" charset="0"/>
              </a:rPr>
              <a:t>ORR Across All Scans for All Patients with TheraSphere Y-90 Glass Microspheres</a:t>
            </a:r>
          </a:p>
        </p:txBody>
      </p:sp>
    </p:spTree>
    <p:extLst>
      <p:ext uri="{BB962C8B-B14F-4D97-AF65-F5344CB8AC3E}">
        <p14:creationId xmlns:p14="http://schemas.microsoft.com/office/powerpoint/2010/main" val="361458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378F2D-3696-4959-9570-348D4EDA1006}"/>
              </a:ext>
            </a:extLst>
          </p:cNvPr>
          <p:cNvSpPr>
            <a:spLocks noGrp="1"/>
          </p:cNvSpPr>
          <p:nvPr>
            <p:ph type="title" idx="4294967295"/>
          </p:nvPr>
        </p:nvSpPr>
        <p:spPr>
          <a:xfrm>
            <a:off x="1462150" y="1777858"/>
            <a:ext cx="8737600" cy="381681"/>
          </a:xfrm>
          <a:prstGeom prst="rect">
            <a:avLst/>
          </a:prstGeom>
        </p:spPr>
        <p:txBody>
          <a:bodyPr>
            <a:noAutofit/>
          </a:bodyPr>
          <a:lstStyle/>
          <a:p>
            <a:pPr algn="l"/>
            <a:r>
              <a:rPr lang="en-US" dirty="0">
                <a:solidFill>
                  <a:srgbClr val="7E00CC"/>
                </a:solidFill>
                <a:latin typeface="Arial Nova Cond" panose="020B0506020202020204" pitchFamily="34" charset="0"/>
              </a:rPr>
              <a:t>Tumor absorbed dose was predictive of overall survival</a:t>
            </a:r>
            <a:endParaRPr lang="en-US" dirty="0">
              <a:solidFill>
                <a:srgbClr val="7E00CC"/>
              </a:solidFill>
            </a:endParaRPr>
          </a:p>
        </p:txBody>
      </p:sp>
      <p:pic>
        <p:nvPicPr>
          <p:cNvPr id="6" name="Picture 5" descr="A picture containing text, indoor&#10;&#10;Description automatically generated">
            <a:extLst>
              <a:ext uri="{FF2B5EF4-FFF2-40B4-BE49-F238E27FC236}">
                <a16:creationId xmlns:a16="http://schemas.microsoft.com/office/drawing/2014/main" id="{87E3F180-BFDD-49E8-9ED3-25081F147E1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9056" r="50046" b="19581"/>
          <a:stretch/>
        </p:blipFill>
        <p:spPr>
          <a:xfrm>
            <a:off x="5618868" y="3011608"/>
            <a:ext cx="5859418" cy="3373708"/>
          </a:xfrm>
          <a:prstGeom prst="rect">
            <a:avLst/>
          </a:prstGeom>
        </p:spPr>
      </p:pic>
      <p:sp>
        <p:nvSpPr>
          <p:cNvPr id="13" name="Rectangle 12">
            <a:extLst>
              <a:ext uri="{FF2B5EF4-FFF2-40B4-BE49-F238E27FC236}">
                <a16:creationId xmlns:a16="http://schemas.microsoft.com/office/drawing/2014/main" id="{CC83F392-86C6-40C3-8C13-4171A9B9F410}"/>
              </a:ext>
            </a:extLst>
          </p:cNvPr>
          <p:cNvSpPr/>
          <p:nvPr/>
        </p:nvSpPr>
        <p:spPr>
          <a:xfrm>
            <a:off x="1462150" y="2654648"/>
            <a:ext cx="3528298" cy="2262158"/>
          </a:xfrm>
          <a:prstGeom prst="rect">
            <a:avLst/>
          </a:prstGeom>
        </p:spPr>
        <p:txBody>
          <a:bodyPr wrap="square">
            <a:spAutoFit/>
          </a:bodyPr>
          <a:lstStyle/>
          <a:p>
            <a:pPr defTabSz="685783"/>
            <a:r>
              <a:rPr lang="en-US" sz="1800" b="1" dirty="0">
                <a:latin typeface="Arial Nova" panose="020B0504020202020204" pitchFamily="34" charset="0"/>
                <a:cs typeface="Arial" panose="020B0604020202020204" pitchFamily="34" charset="0"/>
              </a:rPr>
              <a:t>Median Overall Survival</a:t>
            </a:r>
          </a:p>
          <a:p>
            <a:pPr defTabSz="685783"/>
            <a:endParaRPr lang="en-US" sz="1100" b="0" i="0" dirty="0">
              <a:solidFill>
                <a:srgbClr val="000000"/>
              </a:solidFill>
              <a:effectLst/>
              <a:latin typeface="SST-Roman"/>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&gt;300 Gy - 36.7 months</a:t>
            </a:r>
            <a:br>
              <a:rPr lang="en-US" sz="1400" dirty="0">
                <a:solidFill>
                  <a:schemeClr val="bg1">
                    <a:lumMod val="50000"/>
                  </a:schemeClr>
                </a:solidFill>
                <a:latin typeface="Arial Nova" panose="020B0504020202020204" pitchFamily="34" charset="0"/>
              </a:rPr>
            </a:br>
            <a:r>
              <a:rPr lang="en-US" sz="1400" dirty="0">
                <a:solidFill>
                  <a:schemeClr val="bg1">
                    <a:lumMod val="50000"/>
                  </a:schemeClr>
                </a:solidFill>
                <a:latin typeface="Arial Nova" panose="020B0504020202020204" pitchFamily="34" charset="0"/>
              </a:rPr>
              <a:t>(95% CI: 20.2 - 43.9 months)</a:t>
            </a:r>
            <a:br>
              <a:rPr lang="en-US" sz="1400" dirty="0">
                <a:solidFill>
                  <a:schemeClr val="bg1">
                    <a:lumMod val="50000"/>
                  </a:schemeClr>
                </a:solidFill>
                <a:latin typeface="Arial Nova" panose="020B0504020202020204" pitchFamily="34" charset="0"/>
              </a:rPr>
            </a:br>
            <a:endParaRPr lang="en-US" sz="1400" dirty="0">
              <a:solidFill>
                <a:schemeClr val="bg1">
                  <a:lumMod val="50000"/>
                </a:schemeClr>
              </a:solidFill>
              <a:latin typeface="Arial Nova" panose="020B0504020202020204" pitchFamily="34" charset="0"/>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&gt;200 - &lt;300 Gy - 25.1 months</a:t>
            </a:r>
            <a:br>
              <a:rPr lang="en-US" sz="1400" dirty="0">
                <a:solidFill>
                  <a:schemeClr val="bg1">
                    <a:lumMod val="50000"/>
                  </a:schemeClr>
                </a:solidFill>
                <a:latin typeface="Arial Nova" panose="020B0504020202020204" pitchFamily="34" charset="0"/>
              </a:rPr>
            </a:br>
            <a:r>
              <a:rPr lang="en-US" sz="1400" dirty="0">
                <a:solidFill>
                  <a:schemeClr val="bg1">
                    <a:lumMod val="50000"/>
                  </a:schemeClr>
                </a:solidFill>
                <a:latin typeface="Arial Nova" panose="020B0504020202020204" pitchFamily="34" charset="0"/>
              </a:rPr>
              <a:t>(95% CI: 14.5 - 32.9 months)</a:t>
            </a:r>
            <a:br>
              <a:rPr lang="en-US" sz="1400" dirty="0">
                <a:solidFill>
                  <a:schemeClr val="bg1">
                    <a:lumMod val="50000"/>
                  </a:schemeClr>
                </a:solidFill>
                <a:latin typeface="Arial Nova" panose="020B0504020202020204" pitchFamily="34" charset="0"/>
              </a:rPr>
            </a:br>
            <a:endParaRPr lang="en-US" sz="1400" dirty="0">
              <a:solidFill>
                <a:schemeClr val="bg1">
                  <a:lumMod val="50000"/>
                </a:schemeClr>
              </a:solidFill>
              <a:latin typeface="Arial Nova" panose="020B0504020202020204" pitchFamily="34" charset="0"/>
            </a:endParaRPr>
          </a:p>
          <a:p>
            <a:pPr marL="285750" indent="-285750" algn="l">
              <a:buClr>
                <a:srgbClr val="7E00CC"/>
              </a:buClr>
              <a:buFont typeface="Arial" panose="020B0604020202020204" pitchFamily="34" charset="0"/>
              <a:buChar char="•"/>
            </a:pPr>
            <a:r>
              <a:rPr lang="en-US" sz="1400" dirty="0">
                <a:solidFill>
                  <a:schemeClr val="bg1">
                    <a:lumMod val="50000"/>
                  </a:schemeClr>
                </a:solidFill>
                <a:latin typeface="Arial Nova" panose="020B0504020202020204" pitchFamily="34" charset="0"/>
              </a:rPr>
              <a:t>&lt;200 Gy - 16.1 months</a:t>
            </a:r>
            <a:br>
              <a:rPr lang="en-US" sz="1400" dirty="0">
                <a:solidFill>
                  <a:schemeClr val="bg1">
                    <a:lumMod val="50000"/>
                  </a:schemeClr>
                </a:solidFill>
                <a:latin typeface="Arial Nova" panose="020B0504020202020204" pitchFamily="34" charset="0"/>
              </a:rPr>
            </a:br>
            <a:r>
              <a:rPr lang="en-US" sz="1400" dirty="0">
                <a:solidFill>
                  <a:schemeClr val="bg1">
                    <a:lumMod val="50000"/>
                  </a:schemeClr>
                </a:solidFill>
                <a:latin typeface="Arial Nova" panose="020B0504020202020204" pitchFamily="34" charset="0"/>
              </a:rPr>
              <a:t>(95% CI: 11.3 - 19.4 months)</a:t>
            </a:r>
          </a:p>
        </p:txBody>
      </p:sp>
      <p:sp>
        <p:nvSpPr>
          <p:cNvPr id="7" name="TextBox 6">
            <a:extLst>
              <a:ext uri="{FF2B5EF4-FFF2-40B4-BE49-F238E27FC236}">
                <a16:creationId xmlns:a16="http://schemas.microsoft.com/office/drawing/2014/main" id="{91E4CB62-52C6-42F0-A4CF-04D61372439D}"/>
              </a:ext>
            </a:extLst>
          </p:cNvPr>
          <p:cNvSpPr txBox="1"/>
          <p:nvPr/>
        </p:nvSpPr>
        <p:spPr>
          <a:xfrm>
            <a:off x="6287310" y="2431510"/>
            <a:ext cx="5680953" cy="446276"/>
          </a:xfrm>
          <a:prstGeom prst="rect">
            <a:avLst/>
          </a:prstGeom>
          <a:noFill/>
        </p:spPr>
        <p:txBody>
          <a:bodyPr wrap="square">
            <a:spAutoFit/>
          </a:bodyPr>
          <a:lstStyle/>
          <a:p>
            <a:r>
              <a:rPr lang="en-US" sz="1200" b="1" dirty="0">
                <a:solidFill>
                  <a:srgbClr val="7E00CC"/>
                </a:solidFill>
                <a:latin typeface="Arial Nova Cond" panose="020B0506020202020204" pitchFamily="34" charset="0"/>
              </a:rPr>
              <a:t>KAPLAN-MEIER OVERALL SURVIVAL CURVES</a:t>
            </a:r>
          </a:p>
          <a:p>
            <a:r>
              <a:rPr lang="en-US" sz="1100" b="1" dirty="0">
                <a:solidFill>
                  <a:srgbClr val="7E00CC"/>
                </a:solidFill>
                <a:latin typeface="Arial Nova Cond" panose="020B0506020202020204" pitchFamily="34" charset="0"/>
              </a:rPr>
              <a:t>Total Perfused Tumor Absorbed Dose by subgroups with TheraSphere Y-90 Glass Microspheres</a:t>
            </a:r>
          </a:p>
        </p:txBody>
      </p:sp>
    </p:spTree>
    <p:extLst>
      <p:ext uri="{BB962C8B-B14F-4D97-AF65-F5344CB8AC3E}">
        <p14:creationId xmlns:p14="http://schemas.microsoft.com/office/powerpoint/2010/main" val="344079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E12B-1038-47C3-85A1-504B4AEAD6D9}"/>
              </a:ext>
            </a:extLst>
          </p:cNvPr>
          <p:cNvSpPr>
            <a:spLocks noGrp="1"/>
          </p:cNvSpPr>
          <p:nvPr>
            <p:ph type="title" idx="4294967295"/>
          </p:nvPr>
        </p:nvSpPr>
        <p:spPr>
          <a:xfrm>
            <a:off x="1454727" y="1866323"/>
            <a:ext cx="8737600" cy="615950"/>
          </a:xfrm>
          <a:prstGeom prst="rect">
            <a:avLst/>
          </a:prstGeom>
        </p:spPr>
        <p:txBody>
          <a:bodyPr/>
          <a:lstStyle/>
          <a:p>
            <a:pPr algn="l"/>
            <a:r>
              <a:rPr lang="en-US" sz="2000" dirty="0">
                <a:solidFill>
                  <a:srgbClr val="7E00CC"/>
                </a:solidFill>
              </a:rPr>
              <a:t>TARGET study takeaways</a:t>
            </a:r>
          </a:p>
        </p:txBody>
      </p:sp>
      <p:sp>
        <p:nvSpPr>
          <p:cNvPr id="3" name="TextBox 2">
            <a:extLst>
              <a:ext uri="{FF2B5EF4-FFF2-40B4-BE49-F238E27FC236}">
                <a16:creationId xmlns:a16="http://schemas.microsoft.com/office/drawing/2014/main" id="{6BDFB185-C34C-44F7-9DD9-5DFD977C52CF}"/>
              </a:ext>
            </a:extLst>
          </p:cNvPr>
          <p:cNvSpPr txBox="1"/>
          <p:nvPr/>
        </p:nvSpPr>
        <p:spPr>
          <a:xfrm>
            <a:off x="1454728" y="3033435"/>
            <a:ext cx="5298498" cy="2677656"/>
          </a:xfrm>
          <a:prstGeom prst="rect">
            <a:avLst/>
          </a:prstGeom>
          <a:noFill/>
        </p:spPr>
        <p:txBody>
          <a:bodyPr wrap="square" rtlCol="0">
            <a:spAutoFit/>
          </a:bodyPr>
          <a:lstStyle/>
          <a:p>
            <a:pPr fontAlgn="base">
              <a:buClr>
                <a:srgbClr val="7E00CC"/>
              </a:buClr>
            </a:pPr>
            <a:r>
              <a:rPr lang="en-US" sz="1600" b="1" dirty="0">
                <a:latin typeface="Arial Nova" panose="020B0504020202020204" pitchFamily="34" charset="0"/>
                <a:cs typeface="Arial" panose="020B0604020202020204" pitchFamily="34" charset="0"/>
              </a:rPr>
              <a:t>Dose Matters </a:t>
            </a:r>
          </a:p>
          <a:p>
            <a:pPr fontAlgn="base">
              <a:buClr>
                <a:srgbClr val="7E00CC"/>
              </a:buClr>
            </a:pPr>
            <a:r>
              <a:rPr lang="en-US" sz="1400" dirty="0">
                <a:solidFill>
                  <a:schemeClr val="bg1">
                    <a:lumMod val="50000"/>
                  </a:schemeClr>
                </a:solidFill>
                <a:latin typeface="Arial Nova" panose="020B0504020202020204" pitchFamily="34" charset="0"/>
              </a:rPr>
              <a:t>Deliver the highest dose to the tumor that is safely possible to maximize patient response and improve survival</a:t>
            </a:r>
          </a:p>
          <a:p>
            <a:pPr fontAlgn="base">
              <a:buClr>
                <a:srgbClr val="7E00CC"/>
              </a:buClr>
            </a:pPr>
            <a:endParaRPr lang="en-US" sz="1100" dirty="0"/>
          </a:p>
          <a:p>
            <a:pPr fontAlgn="base">
              <a:buClr>
                <a:srgbClr val="7E00CC"/>
              </a:buClr>
            </a:pPr>
            <a:r>
              <a:rPr lang="en-US" sz="1600" b="1" dirty="0">
                <a:latin typeface="Arial Nova" panose="020B0504020202020204" pitchFamily="34" charset="0"/>
                <a:cs typeface="Arial" panose="020B0604020202020204" pitchFamily="34" charset="0"/>
              </a:rPr>
              <a:t>Predictability</a:t>
            </a:r>
          </a:p>
          <a:p>
            <a:pPr fontAlgn="base">
              <a:buClr>
                <a:srgbClr val="7E00CC"/>
              </a:buClr>
            </a:pPr>
            <a:r>
              <a:rPr lang="en-US" sz="1400" dirty="0">
                <a:solidFill>
                  <a:schemeClr val="bg1">
                    <a:lumMod val="50000"/>
                  </a:schemeClr>
                </a:solidFill>
                <a:latin typeface="Arial Nova" panose="020B0504020202020204" pitchFamily="34" charset="0"/>
              </a:rPr>
              <a:t>Predictable results across 8 countries using multi-compartmental dosimetry using Simplicit</a:t>
            </a:r>
            <a:r>
              <a:rPr lang="en-US" sz="1400" baseline="30000" dirty="0">
                <a:solidFill>
                  <a:schemeClr val="bg1">
                    <a:lumMod val="50000"/>
                  </a:schemeClr>
                </a:solidFill>
                <a:latin typeface="Arial Nova" panose="020B0504020202020204" pitchFamily="34" charset="0"/>
              </a:rPr>
              <a:t>90</a:t>
            </a:r>
            <a:r>
              <a:rPr lang="en-US" sz="1400" dirty="0">
                <a:solidFill>
                  <a:schemeClr val="bg1">
                    <a:lumMod val="50000"/>
                  </a:schemeClr>
                </a:solidFill>
                <a:latin typeface="Arial Nova" panose="020B0504020202020204" pitchFamily="34" charset="0"/>
              </a:rPr>
              <a:t>Y personalized dosimetry software</a:t>
            </a:r>
          </a:p>
          <a:p>
            <a:pPr fontAlgn="base">
              <a:buClr>
                <a:srgbClr val="7E00CC"/>
              </a:buClr>
            </a:pPr>
            <a:endParaRPr lang="en-US" sz="1100" dirty="0"/>
          </a:p>
          <a:p>
            <a:pPr fontAlgn="base">
              <a:buClr>
                <a:srgbClr val="7E00CC"/>
              </a:buClr>
            </a:pPr>
            <a:r>
              <a:rPr lang="en-US" sz="1600" b="1" dirty="0">
                <a:latin typeface="Arial Nova" panose="020B0504020202020204" pitchFamily="34" charset="0"/>
                <a:cs typeface="Arial" panose="020B0604020202020204" pitchFamily="34" charset="0"/>
              </a:rPr>
              <a:t>Consistency</a:t>
            </a:r>
          </a:p>
          <a:p>
            <a:pPr fontAlgn="base">
              <a:buClr>
                <a:srgbClr val="7E00CC"/>
              </a:buClr>
            </a:pPr>
            <a:r>
              <a:rPr lang="en-US" sz="1400" dirty="0">
                <a:solidFill>
                  <a:schemeClr val="bg1">
                    <a:lumMod val="50000"/>
                  </a:schemeClr>
                </a:solidFill>
                <a:latin typeface="Arial Nova" panose="020B0504020202020204" pitchFamily="34" charset="0"/>
              </a:rPr>
              <a:t>Like the </a:t>
            </a:r>
            <a:r>
              <a:rPr lang="en-US" sz="1400" dirty="0">
                <a:solidFill>
                  <a:schemeClr val="bg1">
                    <a:lumMod val="50000"/>
                  </a:schemeClr>
                </a:solidFill>
                <a:latin typeface="Arial Nova" panose="020B0504020202020204" pitchFamily="34" charset="0"/>
                <a:hlinkClick r:id="rId2"/>
              </a:rPr>
              <a:t>LEGACY study</a:t>
            </a:r>
            <a:r>
              <a:rPr lang="en-US" sz="1400" dirty="0">
                <a:solidFill>
                  <a:schemeClr val="bg1">
                    <a:lumMod val="50000"/>
                  </a:schemeClr>
                </a:solidFill>
                <a:latin typeface="Arial Nova" panose="020B0504020202020204" pitchFamily="34" charset="0"/>
              </a:rPr>
              <a:t> and </a:t>
            </a:r>
            <a:r>
              <a:rPr lang="en-US" sz="1400" dirty="0">
                <a:solidFill>
                  <a:schemeClr val="bg1">
                    <a:lumMod val="50000"/>
                  </a:schemeClr>
                </a:solidFill>
                <a:latin typeface="Arial Nova" panose="020B0504020202020204" pitchFamily="34" charset="0"/>
                <a:hlinkClick r:id="rId3"/>
              </a:rPr>
              <a:t>DOSISPHERE-01 trial</a:t>
            </a:r>
            <a:r>
              <a:rPr lang="en-US" sz="1400" dirty="0">
                <a:solidFill>
                  <a:schemeClr val="bg1">
                    <a:lumMod val="50000"/>
                  </a:schemeClr>
                </a:solidFill>
                <a:latin typeface="Arial Nova" panose="020B0504020202020204" pitchFamily="34" charset="0"/>
              </a:rPr>
              <a:t> results, the TARGET study reinforces the association between higher tumor absorbed dose and clinical outcomes</a:t>
            </a:r>
          </a:p>
        </p:txBody>
      </p:sp>
      <p:sp>
        <p:nvSpPr>
          <p:cNvPr id="6" name="TextBox 5">
            <a:extLst>
              <a:ext uri="{FF2B5EF4-FFF2-40B4-BE49-F238E27FC236}">
                <a16:creationId xmlns:a16="http://schemas.microsoft.com/office/drawing/2014/main" id="{6B24BD84-0903-4029-8E7F-13E6B94AE635}"/>
              </a:ext>
            </a:extLst>
          </p:cNvPr>
          <p:cNvSpPr txBox="1"/>
          <p:nvPr/>
        </p:nvSpPr>
        <p:spPr>
          <a:xfrm>
            <a:off x="1454727" y="2404986"/>
            <a:ext cx="9109511" cy="523220"/>
          </a:xfrm>
          <a:prstGeom prst="rect">
            <a:avLst/>
          </a:prstGeom>
          <a:noFill/>
        </p:spPr>
        <p:txBody>
          <a:bodyPr wrap="square" rtlCol="0">
            <a:spAutoFit/>
          </a:bodyPr>
          <a:lstStyle/>
          <a:p>
            <a:pPr fontAlgn="base">
              <a:buClr>
                <a:srgbClr val="7E00CC"/>
              </a:buClr>
            </a:pPr>
            <a:r>
              <a:rPr lang="en-US" sz="1400" dirty="0">
                <a:solidFill>
                  <a:schemeClr val="bg1">
                    <a:lumMod val="50000"/>
                  </a:schemeClr>
                </a:solidFill>
                <a:latin typeface="Arial Nova" panose="020B0504020202020204" pitchFamily="34" charset="0"/>
              </a:rPr>
              <a:t>The TARGET study provides real-world data confirming a significant association between TAD and objective response and between TAD and OS in HCC patients treated with TheraSphere Y-90 glass microspheres.</a:t>
            </a:r>
          </a:p>
        </p:txBody>
      </p:sp>
      <p:sp>
        <p:nvSpPr>
          <p:cNvPr id="9" name="TextBox 8">
            <a:extLst>
              <a:ext uri="{FF2B5EF4-FFF2-40B4-BE49-F238E27FC236}">
                <a16:creationId xmlns:a16="http://schemas.microsoft.com/office/drawing/2014/main" id="{852B7F70-F285-4822-BD68-12972BD65972}"/>
              </a:ext>
            </a:extLst>
          </p:cNvPr>
          <p:cNvSpPr txBox="1"/>
          <p:nvPr/>
        </p:nvSpPr>
        <p:spPr>
          <a:xfrm>
            <a:off x="7449532" y="6169523"/>
            <a:ext cx="2475490" cy="215444"/>
          </a:xfrm>
          <a:prstGeom prst="rect">
            <a:avLst/>
          </a:prstGeom>
          <a:noFill/>
        </p:spPr>
        <p:txBody>
          <a:bodyPr wrap="square">
            <a:spAutoFit/>
          </a:bodyPr>
          <a:lstStyle/>
          <a:p>
            <a:r>
              <a:rPr lang="en-US" sz="800" b="0" i="0" u="none" strike="noStrike" baseline="0" dirty="0">
                <a:solidFill>
                  <a:srgbClr val="69737A"/>
                </a:solidFill>
                <a:latin typeface="SST Condensed"/>
              </a:rPr>
              <a:t>** Studies not designed for head-to-head comparisons </a:t>
            </a:r>
            <a:endParaRPr lang="en-US" dirty="0"/>
          </a:p>
        </p:txBody>
      </p:sp>
      <p:sp>
        <p:nvSpPr>
          <p:cNvPr id="11" name="TextBox 10">
            <a:extLst>
              <a:ext uri="{FF2B5EF4-FFF2-40B4-BE49-F238E27FC236}">
                <a16:creationId xmlns:a16="http://schemas.microsoft.com/office/drawing/2014/main" id="{545668EC-10B3-4A47-9E71-1FA26921E9F3}"/>
              </a:ext>
            </a:extLst>
          </p:cNvPr>
          <p:cNvSpPr txBox="1"/>
          <p:nvPr/>
        </p:nvSpPr>
        <p:spPr>
          <a:xfrm>
            <a:off x="325702" y="5861747"/>
            <a:ext cx="6059195" cy="830997"/>
          </a:xfrm>
          <a:prstGeom prst="rect">
            <a:avLst/>
          </a:prstGeom>
          <a:noFill/>
        </p:spPr>
        <p:txBody>
          <a:bodyPr wrap="square">
            <a:spAutoFit/>
          </a:bodyPr>
          <a:lstStyle/>
          <a:p>
            <a:r>
              <a:rPr lang="en-US" sz="600" b="1" i="0" u="none" strike="noStrike" baseline="0" dirty="0">
                <a:solidFill>
                  <a:srgbClr val="69737A"/>
                </a:solidFill>
                <a:latin typeface="SST Condensed"/>
              </a:rPr>
              <a:t>1</a:t>
            </a:r>
            <a:r>
              <a:rPr lang="en-US" sz="600" b="0" i="0" u="none" strike="noStrike" baseline="0" dirty="0">
                <a:solidFill>
                  <a:srgbClr val="69737A"/>
                </a:solidFill>
                <a:latin typeface="SST Condensed"/>
              </a:rPr>
              <a:t>. ORR measured in total perfused tumor by </a:t>
            </a:r>
            <a:r>
              <a:rPr lang="en-US" sz="600" b="0" i="0" u="none" strike="noStrike" baseline="0" dirty="0" err="1">
                <a:solidFill>
                  <a:srgbClr val="69737A"/>
                </a:solidFill>
                <a:latin typeface="SST Condensed"/>
              </a:rPr>
              <a:t>mRECIST</a:t>
            </a:r>
            <a:r>
              <a:rPr lang="en-US" sz="600" b="0" i="0" u="none" strike="noStrike" baseline="0" dirty="0">
                <a:solidFill>
                  <a:srgbClr val="69737A"/>
                </a:solidFill>
                <a:latin typeface="SST Condensed"/>
              </a:rPr>
              <a:t>, 70.8% ORR for the target lesion and 61.7% ORR for all lesions. Lam, </a:t>
            </a:r>
            <a:r>
              <a:rPr lang="en-US" sz="600" b="0" i="0" u="none" strike="noStrike" baseline="0" dirty="0" err="1">
                <a:solidFill>
                  <a:srgbClr val="69737A"/>
                </a:solidFill>
                <a:latin typeface="SST Condensed"/>
              </a:rPr>
              <a:t>Marnix</a:t>
            </a:r>
            <a:r>
              <a:rPr lang="en-US" sz="600" b="0" i="0" u="none" strike="noStrike" baseline="0" dirty="0">
                <a:solidFill>
                  <a:srgbClr val="69737A"/>
                </a:solidFill>
                <a:latin typeface="SST Condensed"/>
              </a:rPr>
              <a:t>. A Global Study of Advanced Dosimetry in the Treatment of Hepatocellular Carcinoma with Yttrium-90 Glass Microspheres: Analyses from the TARGET Study. Presented at SIR. March 25, 2021. </a:t>
            </a:r>
            <a:r>
              <a:rPr lang="en-US" sz="600" b="1" dirty="0">
                <a:solidFill>
                  <a:srgbClr val="69737A"/>
                </a:solidFill>
                <a:latin typeface="SST Condensed"/>
              </a:rPr>
              <a:t>2</a:t>
            </a:r>
            <a:r>
              <a:rPr lang="en-US" sz="600" b="1" i="0" u="none" strike="noStrike" baseline="0" dirty="0">
                <a:solidFill>
                  <a:srgbClr val="69737A"/>
                </a:solidFill>
                <a:latin typeface="SST Condensed"/>
              </a:rPr>
              <a:t>. </a:t>
            </a:r>
            <a:r>
              <a:rPr lang="en-US" sz="600" b="0" i="0" u="none" strike="noStrike" baseline="0" dirty="0">
                <a:solidFill>
                  <a:srgbClr val="69737A"/>
                </a:solidFill>
                <a:latin typeface="SST Condensed"/>
              </a:rPr>
              <a:t>Standard dosimetry arm (SDA) in DOSISPHERE received 120 +/- 20 </a:t>
            </a:r>
            <a:r>
              <a:rPr lang="en-US" sz="600" b="0" i="0" u="none" strike="noStrike" baseline="0" dirty="0" err="1">
                <a:solidFill>
                  <a:srgbClr val="69737A"/>
                </a:solidFill>
                <a:latin typeface="SST Condensed"/>
              </a:rPr>
              <a:t>Gy</a:t>
            </a:r>
            <a:r>
              <a:rPr lang="en-US" sz="600" b="0" i="0" u="none" strike="noStrike" baseline="0" dirty="0">
                <a:solidFill>
                  <a:srgbClr val="69737A"/>
                </a:solidFill>
                <a:latin typeface="SST Condensed"/>
              </a:rPr>
              <a:t> to the perfused lobe. Personalized dosimetry arm (PDA) had goal of &gt;/= 205 </a:t>
            </a:r>
            <a:r>
              <a:rPr lang="en-US" sz="600" b="0" i="0" u="none" strike="noStrike" baseline="0" dirty="0" err="1">
                <a:solidFill>
                  <a:srgbClr val="69737A"/>
                </a:solidFill>
                <a:latin typeface="SST Condensed"/>
              </a:rPr>
              <a:t>Gy</a:t>
            </a:r>
            <a:r>
              <a:rPr lang="en-US" sz="600" b="0" i="0" u="none" strike="noStrike" baseline="0" dirty="0">
                <a:solidFill>
                  <a:srgbClr val="69737A"/>
                </a:solidFill>
                <a:latin typeface="SST Condensed"/>
              </a:rPr>
              <a:t> to the index lesion, 250-300 </a:t>
            </a:r>
            <a:r>
              <a:rPr lang="en-US" sz="600" b="0" i="0" u="none" strike="noStrike" baseline="0" dirty="0" err="1">
                <a:solidFill>
                  <a:srgbClr val="69737A"/>
                </a:solidFill>
                <a:latin typeface="SST Condensed"/>
              </a:rPr>
              <a:t>Gy</a:t>
            </a:r>
            <a:r>
              <a:rPr lang="en-US" sz="600" b="0" i="0" u="none" strike="noStrike" baseline="0" dirty="0">
                <a:solidFill>
                  <a:srgbClr val="69737A"/>
                </a:solidFill>
                <a:latin typeface="SST Condensed"/>
              </a:rPr>
              <a:t> if possible and limit non-tumor tissue dose to &lt;/= 120 </a:t>
            </a:r>
            <a:r>
              <a:rPr lang="en-US" sz="600" b="0" i="0" u="none" strike="noStrike" baseline="0" dirty="0" err="1">
                <a:solidFill>
                  <a:srgbClr val="69737A"/>
                </a:solidFill>
                <a:latin typeface="SST Condensed"/>
              </a:rPr>
              <a:t>Gy</a:t>
            </a:r>
            <a:r>
              <a:rPr lang="en-US" sz="600" b="0" i="0" u="none" strike="noStrike" baseline="0" dirty="0">
                <a:solidFill>
                  <a:srgbClr val="69737A"/>
                </a:solidFill>
                <a:latin typeface="SST Condensed"/>
              </a:rPr>
              <a:t>. Response and survival measured in modified intent to treat (ITT) population. </a:t>
            </a:r>
            <a:r>
              <a:rPr lang="en-US" sz="600" b="0" i="0" u="none" strike="noStrike" baseline="0" dirty="0" err="1">
                <a:solidFill>
                  <a:srgbClr val="69737A"/>
                </a:solidFill>
                <a:latin typeface="SST Condensed"/>
              </a:rPr>
              <a:t>Garin</a:t>
            </a:r>
            <a:r>
              <a:rPr lang="en-US" sz="600" b="0" i="0" u="none" strike="noStrike" baseline="0" dirty="0">
                <a:solidFill>
                  <a:srgbClr val="69737A"/>
                </a:solidFill>
                <a:latin typeface="SST Condensed"/>
              </a:rPr>
              <a:t> E, et al. </a:t>
            </a:r>
            <a:r>
              <a:rPr lang="en-US" sz="600" b="0" i="0" u="none" strike="noStrike" baseline="0" dirty="0" err="1">
                <a:solidFill>
                  <a:srgbClr val="69737A"/>
                </a:solidFill>
                <a:latin typeface="SST Condensed"/>
              </a:rPr>
              <a:t>Personalised</a:t>
            </a:r>
            <a:r>
              <a:rPr lang="en-US" sz="600" b="0" i="0" u="none" strike="noStrike" baseline="0" dirty="0">
                <a:solidFill>
                  <a:srgbClr val="69737A"/>
                </a:solidFill>
                <a:latin typeface="SST Condensed"/>
              </a:rPr>
              <a:t> versus standard dosimetry approach of selective internal radiation therapy in patients with locally advanced hepatocellular carcinoma (DOSISPHERE-01): a </a:t>
            </a:r>
            <a:r>
              <a:rPr lang="en-US" sz="600" b="0" i="0" u="none" strike="noStrike" baseline="0" dirty="0" err="1">
                <a:solidFill>
                  <a:srgbClr val="69737A"/>
                </a:solidFill>
                <a:latin typeface="SST Condensed"/>
              </a:rPr>
              <a:t>randomised</a:t>
            </a:r>
            <a:r>
              <a:rPr lang="en-US" sz="600" b="0" i="0" u="none" strike="noStrike" baseline="0" dirty="0">
                <a:solidFill>
                  <a:srgbClr val="69737A"/>
                </a:solidFill>
                <a:latin typeface="SST Condensed"/>
              </a:rPr>
              <a:t>, </a:t>
            </a:r>
            <a:r>
              <a:rPr lang="en-US" sz="600" b="0" i="0" u="none" strike="noStrike" baseline="0" dirty="0" err="1">
                <a:solidFill>
                  <a:srgbClr val="69737A"/>
                </a:solidFill>
                <a:latin typeface="SST Condensed"/>
              </a:rPr>
              <a:t>multicentre</a:t>
            </a:r>
            <a:r>
              <a:rPr lang="en-US" sz="600" b="0" i="0" u="none" strike="noStrike" baseline="0" dirty="0">
                <a:solidFill>
                  <a:srgbClr val="69737A"/>
                </a:solidFill>
                <a:latin typeface="SST Condensed"/>
              </a:rPr>
              <a:t>, open-label phase 2 trial. Lancet Gastroenterol Hepatol. 2021;6(1):17-29. doi:10.1016/S2468-1253(20)30290-9.</a:t>
            </a:r>
            <a:r>
              <a:rPr lang="en-US" sz="600" b="1" i="0" u="none" strike="noStrike" baseline="0" dirty="0">
                <a:solidFill>
                  <a:srgbClr val="69737A"/>
                </a:solidFill>
                <a:latin typeface="SST Condensed"/>
              </a:rPr>
              <a:t> 3</a:t>
            </a:r>
            <a:r>
              <a:rPr lang="en-US" sz="600" b="0" i="0" u="none" strike="noStrike" baseline="0" dirty="0">
                <a:solidFill>
                  <a:srgbClr val="69737A"/>
                </a:solidFill>
                <a:latin typeface="SST Condensed"/>
              </a:rPr>
              <a:t>. LEGACY reported three-year survival rate of 86.6%. Primary confirmed response rate of 72.2% by </a:t>
            </a:r>
            <a:r>
              <a:rPr lang="en-US" sz="600" b="0" i="0" u="none" strike="noStrike" baseline="0" dirty="0" err="1">
                <a:solidFill>
                  <a:srgbClr val="69737A"/>
                </a:solidFill>
                <a:latin typeface="SST Condensed"/>
              </a:rPr>
              <a:t>mRECIST</a:t>
            </a:r>
            <a:r>
              <a:rPr lang="en-US" sz="600" b="0" i="0" u="none" strike="noStrike" baseline="0" dirty="0">
                <a:solidFill>
                  <a:srgbClr val="69737A"/>
                </a:solidFill>
                <a:latin typeface="SST Condensed"/>
              </a:rPr>
              <a:t> and 46.3% by RECIST 1.1 and best response rate of 88.3% by </a:t>
            </a:r>
            <a:r>
              <a:rPr lang="en-US" sz="600" b="0" i="0" u="none" strike="noStrike" baseline="0" dirty="0" err="1">
                <a:solidFill>
                  <a:srgbClr val="69737A"/>
                </a:solidFill>
                <a:latin typeface="SST Condensed"/>
              </a:rPr>
              <a:t>mRECIST</a:t>
            </a:r>
            <a:r>
              <a:rPr lang="en-US" sz="600" b="0" i="0" u="none" strike="noStrike" baseline="0" dirty="0">
                <a:solidFill>
                  <a:srgbClr val="69737A"/>
                </a:solidFill>
                <a:latin typeface="SST Condensed"/>
              </a:rPr>
              <a:t>. Salem R, Johnson GE, Kim E, Riaz A, </a:t>
            </a:r>
            <a:r>
              <a:rPr lang="en-US" sz="600" b="0" i="0" u="none" strike="noStrike" baseline="0" dirty="0" err="1">
                <a:solidFill>
                  <a:srgbClr val="69737A"/>
                </a:solidFill>
                <a:latin typeface="SST Condensed"/>
              </a:rPr>
              <a:t>Bishay</a:t>
            </a:r>
            <a:r>
              <a:rPr lang="en-US" sz="600" b="0" i="0" u="none" strike="noStrike" baseline="0" dirty="0">
                <a:solidFill>
                  <a:srgbClr val="69737A"/>
                </a:solidFill>
                <a:latin typeface="SST Condensed"/>
              </a:rPr>
              <a:t> V, Boucher E, Fowers K, Lewandowski R, </a:t>
            </a:r>
            <a:r>
              <a:rPr lang="en-US" sz="600" b="0" i="0" u="none" strike="noStrike" baseline="0" dirty="0" err="1">
                <a:solidFill>
                  <a:srgbClr val="69737A"/>
                </a:solidFill>
                <a:latin typeface="SST Condensed"/>
              </a:rPr>
              <a:t>Padia</a:t>
            </a:r>
            <a:r>
              <a:rPr lang="en-US" sz="600" b="0" i="0" u="none" strike="noStrike" baseline="0" dirty="0">
                <a:solidFill>
                  <a:srgbClr val="69737A"/>
                </a:solidFill>
                <a:latin typeface="SST Condensed"/>
              </a:rPr>
              <a:t> SA. Yttrium-90 Radioembolization for the Treatment of Solitary, Unresectable Hepatocellular Carcinoma: The LEGACY Study. Hepatology. 2021 Mar 19. </a:t>
            </a:r>
            <a:r>
              <a:rPr lang="en-US" sz="600" b="0" i="0" u="none" strike="noStrike" baseline="0" dirty="0" err="1">
                <a:solidFill>
                  <a:srgbClr val="69737A"/>
                </a:solidFill>
                <a:latin typeface="SST Condensed"/>
              </a:rPr>
              <a:t>doi</a:t>
            </a:r>
            <a:r>
              <a:rPr lang="en-US" sz="600" b="0" i="0" u="none" strike="noStrike" baseline="0" dirty="0">
                <a:solidFill>
                  <a:srgbClr val="69737A"/>
                </a:solidFill>
                <a:latin typeface="SST Condensed"/>
              </a:rPr>
              <a:t>: 10.1002/hep.31819.</a:t>
            </a:r>
            <a:endParaRPr lang="en-US" sz="1800" dirty="0"/>
          </a:p>
        </p:txBody>
      </p:sp>
      <p:pic>
        <p:nvPicPr>
          <p:cNvPr id="13" name="Picture 12" descr="A screenshot of a computer&#10;&#10;Description automatically generated with medium confidence">
            <a:extLst>
              <a:ext uri="{FF2B5EF4-FFF2-40B4-BE49-F238E27FC236}">
                <a16:creationId xmlns:a16="http://schemas.microsoft.com/office/drawing/2014/main" id="{9EA022C6-D2F1-48F3-A346-471603FAEB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527" y="3212453"/>
            <a:ext cx="5229570" cy="2906736"/>
          </a:xfrm>
          <a:prstGeom prst="rect">
            <a:avLst/>
          </a:prstGeom>
        </p:spPr>
      </p:pic>
    </p:spTree>
    <p:extLst>
      <p:ext uri="{BB962C8B-B14F-4D97-AF65-F5344CB8AC3E}">
        <p14:creationId xmlns:p14="http://schemas.microsoft.com/office/powerpoint/2010/main" val="298385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ostonScientific_PPT2_Template_10-2-12">
  <a:themeElements>
    <a:clrScheme name="Boston Scientific">
      <a:dk1>
        <a:srgbClr val="00467F"/>
      </a:dk1>
      <a:lt1>
        <a:sysClr val="window" lastClr="FFFFFF"/>
      </a:lt1>
      <a:dk2>
        <a:srgbClr val="00467F"/>
      </a:dk2>
      <a:lt2>
        <a:srgbClr val="FFFFFF"/>
      </a:lt2>
      <a:accent1>
        <a:srgbClr val="00467F"/>
      </a:accent1>
      <a:accent2>
        <a:srgbClr val="008ECD"/>
      </a:accent2>
      <a:accent3>
        <a:srgbClr val="317023"/>
      </a:accent3>
      <a:accent4>
        <a:srgbClr val="76B900"/>
      </a:accent4>
      <a:accent5>
        <a:srgbClr val="793249"/>
      </a:accent5>
      <a:accent6>
        <a:srgbClr val="6A737B"/>
      </a:accent6>
      <a:hlink>
        <a:srgbClr val="008ECD"/>
      </a:hlink>
      <a:folHlink>
        <a:srgbClr val="3170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EE0E9E81D50143BA6BA8D25F9D8500" ma:contentTypeVersion="33" ma:contentTypeDescription="Create a new document." ma:contentTypeScope="" ma:versionID="656a10fa1c73428f7f24aeea29412148">
  <xsd:schema xmlns:xsd="http://www.w3.org/2001/XMLSchema" xmlns:xs="http://www.w3.org/2001/XMLSchema" xmlns:p="http://schemas.microsoft.com/office/2006/metadata/properties" xmlns:ns1="http://schemas.microsoft.com/sharepoint/v3" xmlns:ns2="e09f3f66-7606-464c-8bb7-106d86afdd1f" xmlns:ns3="7b9e7ac0-60e2-41e5-a955-f78f0059eb2f" xmlns:ns4="b545aa13-a119-4802-99f1-04f37d8dcf95" targetNamespace="http://schemas.microsoft.com/office/2006/metadata/properties" ma:root="true" ma:fieldsID="061095805927ceb73696f46acd0271bb" ns1:_="" ns2:_="" ns3:_="" ns4:_="">
    <xsd:import namespace="http://schemas.microsoft.com/sharepoint/v3"/>
    <xsd:import namespace="e09f3f66-7606-464c-8bb7-106d86afdd1f"/>
    <xsd:import namespace="7b9e7ac0-60e2-41e5-a955-f78f0059eb2f"/>
    <xsd:import namespace="b545aa13-a119-4802-99f1-04f37d8dcf95"/>
    <xsd:element name="properties">
      <xsd:complexType>
        <xsd:sequence>
          <xsd:element name="documentManagement">
            <xsd:complexType>
              <xsd:all>
                <xsd:element ref="ns2:TaxCatchAll" minOccurs="0"/>
                <xsd:element ref="ns3:DocumentPath" minOccurs="0"/>
                <xsd:element ref="ns3:Tags" minOccurs="0"/>
                <xsd:element ref="ns3:Shareable" minOccurs="0"/>
                <xsd:element ref="ns3:PreventLoop" minOccurs="0"/>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3:MediaServiceObjectDetectorVersions" minOccurs="0"/>
                <xsd:element ref="ns3:MediaServiceSearchProperties" minOccurs="0"/>
                <xsd:element ref="ns1:_ip_UnifiedCompliancePolicyProperties" minOccurs="0"/>
                <xsd:element ref="ns1:_ip_UnifiedCompliancePolicyUIAction"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0" nillable="true" ma:displayName="Unified Compliance Policy Properties" ma:hidden="true" ma:internalName="_ip_UnifiedCompliancePolicyProperties">
      <xsd:simpleType>
        <xsd:restriction base="dms:Note"/>
      </xsd:simpleType>
    </xsd:element>
    <xsd:element name="_ip_UnifiedCompliancePolicyUIAction" ma:index="3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f3f66-7606-464c-8bb7-106d86afdd1f"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2c76eb63-1e7c-4242-9860-95149aafe5c0}" ma:internalName="TaxCatchAll" ma:showField="CatchAllData" ma:web="b545aa13-a119-4802-99f1-04f37d8dcf9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b9e7ac0-60e2-41e5-a955-f78f0059eb2f" elementFormDefault="qualified">
    <xsd:import namespace="http://schemas.microsoft.com/office/2006/documentManagement/types"/>
    <xsd:import namespace="http://schemas.microsoft.com/office/infopath/2007/PartnerControls"/>
    <xsd:element name="DocumentPath" ma:index="9" nillable="true" ma:displayName="Document Path" ma:format="Dropdown" ma:internalName="DocumentPath">
      <xsd:simpleType>
        <xsd:restriction base="dms:Text">
          <xsd:maxLength value="255"/>
        </xsd:restriction>
      </xsd:simpleType>
    </xsd:element>
    <xsd:element name="Tags" ma:index="10" nillable="true" ma:displayName="Tags" ma:format="Dropdown" ma:internalName="Tags">
      <xsd:simpleType>
        <xsd:restriction base="dms:Text">
          <xsd:maxLength value="255"/>
        </xsd:restriction>
      </xsd:simpleType>
    </xsd:element>
    <xsd:element name="Shareable" ma:index="11" nillable="true" ma:displayName="Shareable" ma:default="1" ma:format="Dropdown" ma:internalName="Shareable">
      <xsd:simpleType>
        <xsd:restriction base="dms:Boolean"/>
      </xsd:simpleType>
    </xsd:element>
    <xsd:element name="PreventLoop" ma:index="12" nillable="true" ma:displayName="Prevent Loop" ma:default="0" ma:format="Dropdown" ma:internalName="PreventLoop">
      <xsd:simpleType>
        <xsd:restriction base="dms:Boolean"/>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5c25cbba-0c74-4f28-92d4-a3c6495c4b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45aa13-a119-4802-99f1-04f37d8dcf9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b545aa13-a119-4802-99f1-04f37d8dcf95">
      <UserInfo>
        <DisplayName>Hileman, Julia</DisplayName>
        <AccountId>7</AccountId>
        <AccountType/>
      </UserInfo>
      <UserInfo>
        <DisplayName>Camell, Stephanie</DisplayName>
        <AccountId>13</AccountId>
        <AccountType/>
      </UserInfo>
    </SharedWithUsers>
    <_ip_UnifiedCompliancePolicyUIAction xmlns="http://schemas.microsoft.com/sharepoint/v3" xsi:nil="true"/>
    <PreventLoop xmlns="7b9e7ac0-60e2-41e5-a955-f78f0059eb2f">false</PreventLoop>
    <Shareable xmlns="7b9e7ac0-60e2-41e5-a955-f78f0059eb2f">true</Shareable>
    <Tags xmlns="7b9e7ac0-60e2-41e5-a955-f78f0059eb2f" xsi:nil="true"/>
    <TaxCatchAll xmlns="e09f3f66-7606-464c-8bb7-106d86afdd1f" xsi:nil="true"/>
    <_ip_UnifiedCompliancePolicyProperties xmlns="http://schemas.microsoft.com/sharepoint/v3" xsi:nil="true"/>
    <DocumentPath xmlns="7b9e7ac0-60e2-41e5-a955-f78f0059eb2f" xsi:nil="true"/>
    <lcf76f155ced4ddcb4097134ff3c332f xmlns="7b9e7ac0-60e2-41e5-a955-f78f0059eb2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528BAA-23F0-4503-9DB1-10F235E6EC05}">
  <ds:schemaRefs>
    <ds:schemaRef ds:uri="http://schemas.microsoft.com/sharepoint/v3/contenttype/forms"/>
  </ds:schemaRefs>
</ds:datastoreItem>
</file>

<file path=customXml/itemProps2.xml><?xml version="1.0" encoding="utf-8"?>
<ds:datastoreItem xmlns:ds="http://schemas.openxmlformats.org/officeDocument/2006/customXml" ds:itemID="{26204311-DEE5-4DD5-9B3E-757D04814D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09f3f66-7606-464c-8bb7-106d86afdd1f"/>
    <ds:schemaRef ds:uri="7b9e7ac0-60e2-41e5-a955-f78f0059eb2f"/>
    <ds:schemaRef ds:uri="b545aa13-a119-4802-99f1-04f37d8dcf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91B9E3-3DBE-4AB6-A8AE-6301D539A5C2}">
  <ds:schemaRefs>
    <ds:schemaRef ds:uri="http://schemas.microsoft.com/office/2006/metadata/properties"/>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 ds:uri="http://schemas.microsoft.com/sharepoint/v3"/>
    <ds:schemaRef ds:uri="http://schemas.microsoft.com/office/2006/documentManagement/types"/>
    <ds:schemaRef ds:uri="b545aa13-a119-4802-99f1-04f37d8dcf95"/>
    <ds:schemaRef ds:uri="7b9e7ac0-60e2-41e5-a955-f78f0059eb2f"/>
    <ds:schemaRef ds:uri="e09f3f66-7606-464c-8bb7-106d86afdd1f"/>
  </ds:schemaRefs>
</ds:datastoreItem>
</file>

<file path=docProps/app.xml><?xml version="1.0" encoding="utf-8"?>
<Properties xmlns="http://schemas.openxmlformats.org/officeDocument/2006/extended-properties" xmlns:vt="http://schemas.openxmlformats.org/officeDocument/2006/docPropsVTypes">
  <Template>BostonScientific_PPT2_Template_10-2-12</Template>
  <TotalTime>7352</TotalTime>
  <Words>1403</Words>
  <Application>Microsoft Office PowerPoint</Application>
  <PresentationFormat>Widescreen</PresentationFormat>
  <Paragraphs>85</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Arial Nova</vt:lpstr>
      <vt:lpstr>Arial Nova Cond</vt:lpstr>
      <vt:lpstr>Calibri</vt:lpstr>
      <vt:lpstr>SST Condensed</vt:lpstr>
      <vt:lpstr>SST-Bold</vt:lpstr>
      <vt:lpstr>SST-Roman</vt:lpstr>
      <vt:lpstr>BostonScientific_PPT2_Template_10-2-12</vt:lpstr>
      <vt:lpstr>PowerPoint Presentation</vt:lpstr>
      <vt:lpstr>TARGET Primary Study Objective </vt:lpstr>
      <vt:lpstr>TARGET Study Design</vt:lpstr>
      <vt:lpstr>TARGET Study Baseline Characteristics</vt:lpstr>
      <vt:lpstr>TARGET is a global evaluation of advanced dosimetry in transarterial radioembolization of hepatocellular carcinoma (HCC) with TheraSphere Y-90 glass microspheres</vt:lpstr>
      <vt:lpstr>Low rate of ≥ grade 3 hyperbilirubinemia confirms safety of TARGET study</vt:lpstr>
      <vt:lpstr>Tumor absorbed dose was predictive of response 1,2</vt:lpstr>
      <vt:lpstr>Tumor absorbed dose was predictive of overall survival</vt:lpstr>
      <vt:lpstr>TARGET study takeaways</vt:lpstr>
      <vt:lpstr>PowerPoint Presentation</vt:lpstr>
      <vt:lpstr>Important Information</vt:lpstr>
      <vt:lpstr>PowerPoint Presentation</vt:lpstr>
    </vt:vector>
  </TitlesOfParts>
  <Company>Boston Scientific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Jewett, John</dc:creator>
  <cp:lastModifiedBy>Jensen, Cassandra (she/her/hers)</cp:lastModifiedBy>
  <cp:revision>165</cp:revision>
  <cp:lastPrinted>2019-07-15T18:28:14Z</cp:lastPrinted>
  <dcterms:created xsi:type="dcterms:W3CDTF">2012-12-05T20:33:11Z</dcterms:created>
  <dcterms:modified xsi:type="dcterms:W3CDTF">2026-04-09T14:45:45Z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0x01010023EE0E9E81D50143BA6BA8D25F9D8500</vt:lpwstr>
  </property>
</Properties>
</file>