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6"/>
  </p:notesMasterIdLst>
  <p:handoutMasterIdLst>
    <p:handoutMasterId r:id="rId17"/>
  </p:handoutMasterIdLst>
  <p:sldIdLst>
    <p:sldId id="1182" r:id="rId5"/>
    <p:sldId id="2594" r:id="rId6"/>
    <p:sldId id="2595" r:id="rId7"/>
    <p:sldId id="5307" r:id="rId8"/>
    <p:sldId id="5308" r:id="rId9"/>
    <p:sldId id="1201" r:id="rId10"/>
    <p:sldId id="2604" r:id="rId11"/>
    <p:sldId id="5306" r:id="rId12"/>
    <p:sldId id="1225" r:id="rId13"/>
    <p:sldId id="1221" r:id="rId14"/>
    <p:sldId id="5277" r:id="rId15"/>
  </p:sldIdLst>
  <p:sldSz cx="12192000" cy="6858000"/>
  <p:notesSz cx="7010400" cy="9296400"/>
  <p:custDataLst>
    <p:tags r:id="rId18"/>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644DD-75C6-D101-6A37-F72902B1FA1D}" name="Routh, Katie (she/her/hers)" initials="RK(" userId="S::Katie.Routh@bsci.com::34025b5e-5db7-4cd8-9bae-996be4a0738d" providerId="AD"/>
  <p188:author id="{ED0641FE-321E-5C46-A4B0-8BFBF2972181}" name="Morris, Amy" initials="MA" userId="S::Amy.Morris@bsci.com::806217ba-22b5-4293-8b5a-a13771d37b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aber, Margaret" initials="TM" lastIdx="7" clrIdx="0"/>
  <p:cmAuthor id="7" name="Hileman, Julia" initials="HJ" lastIdx="33" clrIdx="7">
    <p:extLst>
      <p:ext uri="{19B8F6BF-5375-455C-9EA6-DF929625EA0E}">
        <p15:presenceInfo xmlns:p15="http://schemas.microsoft.com/office/powerpoint/2012/main" userId="S::julia.hileman@bsci.com::abf45196-1726-48f4-a195-b25cc96284b5" providerId="AD"/>
      </p:ext>
    </p:extLst>
  </p:cmAuthor>
  <p:cmAuthor id="1" name="Westman, Meredith" initials="WM" lastIdx="96" clrIdx="1"/>
  <p:cmAuthor id="8" name="Swanson, Marilyn" initials="SM" lastIdx="74" clrIdx="8">
    <p:extLst>
      <p:ext uri="{19B8F6BF-5375-455C-9EA6-DF929625EA0E}">
        <p15:presenceInfo xmlns:p15="http://schemas.microsoft.com/office/powerpoint/2012/main" userId="S::marilyn.swanson@bsci.com::2e5b8a26-d78a-40c4-b85c-8c8a9a48dbfb" providerId="AD"/>
      </p:ext>
    </p:extLst>
  </p:cmAuthor>
  <p:cmAuthor id="2" name="Mick Koller" initials="" lastIdx="0" clrIdx="2"/>
  <p:cmAuthor id="9" name="Fowers, Kirk" initials="FK" lastIdx="6" clrIdx="9">
    <p:extLst>
      <p:ext uri="{19B8F6BF-5375-455C-9EA6-DF929625EA0E}">
        <p15:presenceInfo xmlns:p15="http://schemas.microsoft.com/office/powerpoint/2012/main" userId="S::Kirk.Fowers@bsci.com::77f870dc-66b2-4aea-8f79-5fdc20a0c82b" providerId="AD"/>
      </p:ext>
    </p:extLst>
  </p:cmAuthor>
  <p:cmAuthor id="3" name="Fose, Luisa" initials="LF" lastIdx="13" clrIdx="3"/>
  <p:cmAuthor id="10" name="Sicora-Price, Michael" initials="SM" lastIdx="9" clrIdx="10">
    <p:extLst>
      <p:ext uri="{19B8F6BF-5375-455C-9EA6-DF929625EA0E}">
        <p15:presenceInfo xmlns:p15="http://schemas.microsoft.com/office/powerpoint/2012/main" userId="S::Michael.Sicora-Price@bsci.com::d19355c2-a1e3-4bbf-8627-2eadb9392dc5" providerId="AD"/>
      </p:ext>
    </p:extLst>
  </p:cmAuthor>
  <p:cmAuthor id="4" name="Tanner, Glenn" initials="TG" lastIdx="11" clrIdx="4">
    <p:extLst>
      <p:ext uri="{19B8F6BF-5375-455C-9EA6-DF929625EA0E}">
        <p15:presenceInfo xmlns:p15="http://schemas.microsoft.com/office/powerpoint/2012/main" userId="S-1-5-21-2724113797-4241170016-2566783980-541849" providerId="AD"/>
      </p:ext>
    </p:extLst>
  </p:cmAuthor>
  <p:cmAuthor id="5" name="Kilburn, Nicole" initials="KN" lastIdx="5" clrIdx="5">
    <p:extLst>
      <p:ext uri="{19B8F6BF-5375-455C-9EA6-DF929625EA0E}">
        <p15:presenceInfo xmlns:p15="http://schemas.microsoft.com/office/powerpoint/2012/main" userId="S-1-5-21-2724113797-4241170016-2566783980-116015" providerId="AD"/>
      </p:ext>
    </p:extLst>
  </p:cmAuthor>
  <p:cmAuthor id="6" name="Camell, Stephanie" initials="CS" lastIdx="24" clrIdx="6">
    <p:extLst>
      <p:ext uri="{19B8F6BF-5375-455C-9EA6-DF929625EA0E}">
        <p15:presenceInfo xmlns:p15="http://schemas.microsoft.com/office/powerpoint/2012/main" userId="S::Stephanie.Camell@bsci.com::6bec830d-9ee5-4e4d-8aa8-b13da6a828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CC"/>
    <a:srgbClr val="0070C0"/>
    <a:srgbClr val="00B1F1"/>
    <a:srgbClr val="061725"/>
    <a:srgbClr val="071725"/>
    <a:srgbClr val="001424"/>
    <a:srgbClr val="E6E6E6"/>
    <a:srgbClr val="000000"/>
    <a:srgbClr val="0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53" autoAdjust="0"/>
    <p:restoredTop sz="93681" autoAdjust="0"/>
  </p:normalViewPr>
  <p:slideViewPr>
    <p:cSldViewPr snapToGrid="0">
      <p:cViewPr>
        <p:scale>
          <a:sx n="98" d="100"/>
          <a:sy n="98" d="100"/>
        </p:scale>
        <p:origin x="824" y="744"/>
      </p:cViewPr>
      <p:guideLst>
        <p:guide orient="horz" pos="2160"/>
        <p:guide pos="256"/>
      </p:guideLst>
    </p:cSldViewPr>
  </p:slideViewPr>
  <p:notesTextViewPr>
    <p:cViewPr>
      <p:scale>
        <a:sx n="1" d="1"/>
        <a:sy n="1" d="1"/>
      </p:scale>
      <p:origin x="0" y="0"/>
    </p:cViewPr>
  </p:notesTextViewPr>
  <p:sorterViewPr>
    <p:cViewPr>
      <p:scale>
        <a:sx n="68" d="100"/>
        <a:sy n="68"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2A75E0-BC4A-43D3-A631-CFF9A38BEE3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6E683A-AADF-40A1-B756-9D04C141CC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957709-0382-477B-BB0D-C71C46124F3D}" type="datetimeFigureOut">
              <a:rPr lang="en-US" smtClean="0"/>
              <a:t>11/18/22</a:t>
            </a:fld>
            <a:endParaRPr lang="en-US"/>
          </a:p>
        </p:txBody>
      </p:sp>
      <p:sp>
        <p:nvSpPr>
          <p:cNvPr id="4" name="Footer Placeholder 3">
            <a:extLst>
              <a:ext uri="{FF2B5EF4-FFF2-40B4-BE49-F238E27FC236}">
                <a16:creationId xmlns:a16="http://schemas.microsoft.com/office/drawing/2014/main" id="{6BD6EE6D-0E72-40A7-ACB3-C851DA518EA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8C6CB0-9922-4EFD-AB57-12733ACC1DD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807A960-FD70-411F-8F29-8002987F2CDE}" type="slidenum">
              <a:rPr lang="en-US" smtClean="0"/>
              <a:t>‹#›</a:t>
            </a:fld>
            <a:endParaRPr lang="en-US"/>
          </a:p>
        </p:txBody>
      </p:sp>
    </p:spTree>
    <p:extLst>
      <p:ext uri="{BB962C8B-B14F-4D97-AF65-F5344CB8AC3E}">
        <p14:creationId xmlns:p14="http://schemas.microsoft.com/office/powerpoint/2010/main" val="59715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D792204-67B5-47DE-AF8A-6D1029B6FBEB}" type="datetimeFigureOut">
              <a:rPr lang="en-US" smtClean="0"/>
              <a:t>11/18/22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C6EC1FC-31B5-4A61-84E6-7D5263A0C241}" type="slidenum">
              <a:rPr lang="en-US" smtClean="0"/>
              <a:t>‹#›</a:t>
            </a:fld>
            <a:endParaRPr lang="en-US"/>
          </a:p>
        </p:txBody>
      </p:sp>
    </p:spTree>
    <p:extLst>
      <p:ext uri="{BB962C8B-B14F-4D97-AF65-F5344CB8AC3E}">
        <p14:creationId xmlns:p14="http://schemas.microsoft.com/office/powerpoint/2010/main" val="199355938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Again, we show that there are 3 independent US sites all with HIGHLY Reproducible results with high dose to tumor in Patients that met study criteria demonstrating a Low recurrence rate Early and Advanced HCC</a:t>
            </a:r>
          </a:p>
          <a:p>
            <a:endParaRPr lang="en-US"/>
          </a:p>
          <a:p>
            <a:r>
              <a:rPr lang="en-US"/>
              <a:t>Overall Survival was 93% in patients with transplant or resection following TheraSphere at 3 years and 84% overall survival rate in patients where TheraSphere was the primary therapy at 3 years </a:t>
            </a:r>
          </a:p>
          <a:p>
            <a:endParaRPr lang="en-US"/>
          </a:p>
          <a:p>
            <a:r>
              <a:rPr lang="en-US"/>
              <a:t>The low recurrence rate of 5.6% is lesions not in the TheraSphere treated area, I believe (Kirk can correct me if I am wrong), but I believe even in ablation they can see has high as 10% recurrence rate on lesions. </a:t>
            </a:r>
          </a:p>
          <a:p>
            <a:endParaRPr lang="en-US"/>
          </a:p>
          <a:p>
            <a:r>
              <a:rPr lang="en-US"/>
              <a:t>At the 3 year or 36 month mark as noted in this slide, we have very good confidence in these numbers, kirk maybe you could make some comments on our 5 year survival numbers and additional points on this slide.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DC6EC1FC-31B5-4A61-84E6-7D5263A0C241}" type="slidenum">
              <a:rPr lang="en-US" smtClean="0"/>
              <a:t>5</a:t>
            </a:fld>
            <a:endParaRPr lang="en-US"/>
          </a:p>
        </p:txBody>
      </p:sp>
    </p:spTree>
    <p:extLst>
      <p:ext uri="{BB962C8B-B14F-4D97-AF65-F5344CB8AC3E}">
        <p14:creationId xmlns:p14="http://schemas.microsoft.com/office/powerpoint/2010/main" val="86952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Tit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2AF8ED-478B-B94D-A0C7-CD3E7A82A4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sp>
        <p:nvSpPr>
          <p:cNvPr id="12" name="TextBox 11">
            <a:extLst>
              <a:ext uri="{FF2B5EF4-FFF2-40B4-BE49-F238E27FC236}">
                <a16:creationId xmlns:a16="http://schemas.microsoft.com/office/drawing/2014/main" id="{FDCDB229-98AF-4546-9884-5AB0A804742B}"/>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PI-880304-AA</a:t>
            </a:r>
          </a:p>
        </p:txBody>
      </p:sp>
      <p:pic>
        <p:nvPicPr>
          <p:cNvPr id="13" name="Picture 12">
            <a:extLst>
              <a:ext uri="{FF2B5EF4-FFF2-40B4-BE49-F238E27FC236}">
                <a16:creationId xmlns:a16="http://schemas.microsoft.com/office/drawing/2014/main" id="{1983876B-370A-A541-8F9A-ECBC2C54D1C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20" name="Text Placeholder 6">
            <a:extLst>
              <a:ext uri="{FF2B5EF4-FFF2-40B4-BE49-F238E27FC236}">
                <a16:creationId xmlns:a16="http://schemas.microsoft.com/office/drawing/2014/main" id="{2467A3B5-0615-2341-AB08-7624B5FEFE2E}"/>
              </a:ext>
            </a:extLst>
          </p:cNvPr>
          <p:cNvSpPr>
            <a:spLocks noGrp="1"/>
          </p:cNvSpPr>
          <p:nvPr>
            <p:ph type="body" idx="1"/>
          </p:nvPr>
        </p:nvSpPr>
        <p:spPr>
          <a:xfrm>
            <a:off x="2725615" y="4226973"/>
            <a:ext cx="3941402" cy="612564"/>
          </a:xfrm>
          <a:prstGeom prst="rect">
            <a:avLst/>
          </a:prstGeom>
        </p:spPr>
        <p:txBody>
          <a:bodyPr>
            <a:normAutofit fontScale="85000" lnSpcReduction="10000"/>
          </a:bodyPr>
          <a:lstStyle>
            <a:lvl1pPr marL="0" indent="0" algn="l">
              <a:buFontTx/>
              <a:buNone/>
              <a:defRPr sz="2400" b="1" i="0">
                <a:solidFill>
                  <a:schemeClr val="bg1"/>
                </a:solidFill>
                <a:latin typeface="Arial Nova" panose="020B0504020202020204" pitchFamily="34" charset="0"/>
              </a:defRPr>
            </a:lvl1pPr>
          </a:lstStyle>
          <a:p>
            <a:r>
              <a:rPr lang="en-US" b="0" dirty="0">
                <a:latin typeface="Arial" panose="020B0604020202020204" pitchFamily="34" charset="0"/>
                <a:cs typeface="Arial" panose="020B0604020202020204" pitchFamily="34" charset="0"/>
              </a:rPr>
              <a:t>Strike First With TheraSphere</a:t>
            </a:r>
          </a:p>
        </p:txBody>
      </p:sp>
      <p:pic>
        <p:nvPicPr>
          <p:cNvPr id="22" name="Picture 21">
            <a:extLst>
              <a:ext uri="{FF2B5EF4-FFF2-40B4-BE49-F238E27FC236}">
                <a16:creationId xmlns:a16="http://schemas.microsoft.com/office/drawing/2014/main" id="{D9D8F8DE-260F-2B4C-9316-4D1627941B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38083" y="844666"/>
            <a:ext cx="5553917" cy="5514340"/>
          </a:xfrm>
          <a:prstGeom prst="rect">
            <a:avLst/>
          </a:prstGeom>
        </p:spPr>
      </p:pic>
      <p:grpSp>
        <p:nvGrpSpPr>
          <p:cNvPr id="9" name="Group 8">
            <a:extLst>
              <a:ext uri="{FF2B5EF4-FFF2-40B4-BE49-F238E27FC236}">
                <a16:creationId xmlns:a16="http://schemas.microsoft.com/office/drawing/2014/main" id="{CA430620-7BF9-86A1-3620-3CBE326CB03B}"/>
              </a:ext>
            </a:extLst>
          </p:cNvPr>
          <p:cNvGrpSpPr/>
          <p:nvPr userDrawn="1"/>
        </p:nvGrpSpPr>
        <p:grpSpPr>
          <a:xfrm>
            <a:off x="972192" y="2275538"/>
            <a:ext cx="5822147" cy="1511109"/>
            <a:chOff x="972192" y="2670392"/>
            <a:chExt cx="5822147" cy="1511109"/>
          </a:xfrm>
        </p:grpSpPr>
        <p:pic>
          <p:nvPicPr>
            <p:cNvPr id="14" name="Picture 13">
              <a:extLst>
                <a:ext uri="{FF2B5EF4-FFF2-40B4-BE49-F238E27FC236}">
                  <a16:creationId xmlns:a16="http://schemas.microsoft.com/office/drawing/2014/main" id="{1F4D30D1-8AF4-234D-9BB0-46890D9F14D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701752" y="2670392"/>
              <a:ext cx="4092587" cy="1511109"/>
            </a:xfrm>
            <a:prstGeom prst="rect">
              <a:avLst/>
            </a:prstGeom>
          </p:spPr>
        </p:pic>
        <p:pic>
          <p:nvPicPr>
            <p:cNvPr id="6" name="Picture 5">
              <a:extLst>
                <a:ext uri="{FF2B5EF4-FFF2-40B4-BE49-F238E27FC236}">
                  <a16:creationId xmlns:a16="http://schemas.microsoft.com/office/drawing/2014/main" id="{2899F054-9476-885D-3D52-5FE40FFE45F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92" y="3217761"/>
              <a:ext cx="1015250" cy="775504"/>
            </a:xfrm>
            <a:prstGeom prst="rect">
              <a:avLst/>
            </a:prstGeom>
          </p:spPr>
        </p:pic>
        <p:cxnSp>
          <p:nvCxnSpPr>
            <p:cNvPr id="8" name="Straight Connector 7">
              <a:extLst>
                <a:ext uri="{FF2B5EF4-FFF2-40B4-BE49-F238E27FC236}">
                  <a16:creationId xmlns:a16="http://schemas.microsoft.com/office/drawing/2014/main" id="{740D152D-2250-0F7A-E3A3-8CAD50C398F3}"/>
                </a:ext>
              </a:extLst>
            </p:cNvPr>
            <p:cNvCxnSpPr/>
            <p:nvPr userDrawn="1"/>
          </p:nvCxnSpPr>
          <p:spPr>
            <a:xfrm>
              <a:off x="2303361" y="3125164"/>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7459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Blank">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25C116-4E04-874C-B384-1531BCB7C9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PI-880304-AA</a:t>
            </a:r>
          </a:p>
        </p:txBody>
      </p:sp>
      <p:pic>
        <p:nvPicPr>
          <p:cNvPr id="17" name="Picture 16">
            <a:extLst>
              <a:ext uri="{FF2B5EF4-FFF2-40B4-BE49-F238E27FC236}">
                <a16:creationId xmlns:a16="http://schemas.microsoft.com/office/drawing/2014/main" id="{441D6232-83D1-3B45-B3D9-19E4FA58963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pic>
        <p:nvPicPr>
          <p:cNvPr id="3" name="Picture 2">
            <a:extLst>
              <a:ext uri="{FF2B5EF4-FFF2-40B4-BE49-F238E27FC236}">
                <a16:creationId xmlns:a16="http://schemas.microsoft.com/office/drawing/2014/main" id="{28B3FC14-DA6B-D186-9E31-D8BBE8CCE1C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54148" y="624467"/>
            <a:ext cx="7676219" cy="625595"/>
          </a:xfrm>
          <a:prstGeom prst="rect">
            <a:avLst/>
          </a:prstGeom>
        </p:spPr>
      </p:pic>
    </p:spTree>
    <p:custDataLst>
      <p:tags r:id="rId1"/>
    </p:custDataLst>
    <p:extLst>
      <p:ext uri="{BB962C8B-B14F-4D97-AF65-F5344CB8AC3E}">
        <p14:creationId xmlns:p14="http://schemas.microsoft.com/office/powerpoint/2010/main" val="33315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ark Blue Blank">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PI-880304-AA</a:t>
            </a:r>
          </a:p>
        </p:txBody>
      </p:sp>
      <p:pic>
        <p:nvPicPr>
          <p:cNvPr id="2" name="Picture 1">
            <a:extLst>
              <a:ext uri="{FF2B5EF4-FFF2-40B4-BE49-F238E27FC236}">
                <a16:creationId xmlns:a16="http://schemas.microsoft.com/office/drawing/2014/main" id="{41901D8C-930D-05AA-102F-3FD92F4C5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pic>
        <p:nvPicPr>
          <p:cNvPr id="4" name="Picture 3">
            <a:extLst>
              <a:ext uri="{FF2B5EF4-FFF2-40B4-BE49-F238E27FC236}">
                <a16:creationId xmlns:a16="http://schemas.microsoft.com/office/drawing/2014/main" id="{5D587263-E60A-0517-543C-BE3973CE31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148" y="682341"/>
            <a:ext cx="7676220" cy="625595"/>
          </a:xfrm>
          <a:prstGeom prst="rect">
            <a:avLst/>
          </a:prstGeom>
        </p:spPr>
      </p:pic>
      <p:pic>
        <p:nvPicPr>
          <p:cNvPr id="6" name="Picture 5">
            <a:extLst>
              <a:ext uri="{FF2B5EF4-FFF2-40B4-BE49-F238E27FC236}">
                <a16:creationId xmlns:a16="http://schemas.microsoft.com/office/drawing/2014/main" id="{985B6D45-6A5F-7AB9-C7C0-62C877EBB5D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485897"/>
            <a:ext cx="12192000" cy="180855"/>
          </a:xfrm>
          <a:prstGeom prst="rect">
            <a:avLst/>
          </a:prstGeom>
        </p:spPr>
      </p:pic>
    </p:spTree>
    <p:custDataLst>
      <p:tags r:id="rId1"/>
    </p:custDataLst>
    <p:extLst>
      <p:ext uri="{BB962C8B-B14F-4D97-AF65-F5344CB8AC3E}">
        <p14:creationId xmlns:p14="http://schemas.microsoft.com/office/powerpoint/2010/main" val="11734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pic>
        <p:nvPicPr>
          <p:cNvPr id="4" name="Picture 3">
            <a:extLst>
              <a:ext uri="{FF2B5EF4-FFF2-40B4-BE49-F238E27FC236}">
                <a16:creationId xmlns:a16="http://schemas.microsoft.com/office/drawing/2014/main" id="{EA4E322C-9872-E192-9964-32BD99795F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PI-880304-AA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5103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E8B1B91-E46E-9541-16E5-09488D973AD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PI-880304-AA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E884EE53-B498-3F42-6206-E1324E96C9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71773" y="3415823"/>
            <a:ext cx="2822480" cy="2802367"/>
          </a:xfrm>
          <a:prstGeom prst="rect">
            <a:avLst/>
          </a:prstGeom>
        </p:spPr>
      </p:pic>
      <p:grpSp>
        <p:nvGrpSpPr>
          <p:cNvPr id="7" name="Group 6">
            <a:extLst>
              <a:ext uri="{FF2B5EF4-FFF2-40B4-BE49-F238E27FC236}">
                <a16:creationId xmlns:a16="http://schemas.microsoft.com/office/drawing/2014/main" id="{3D213386-7FF7-9B37-EDA6-09E0DE07423D}"/>
              </a:ext>
            </a:extLst>
          </p:cNvPr>
          <p:cNvGrpSpPr/>
          <p:nvPr userDrawn="1"/>
        </p:nvGrpSpPr>
        <p:grpSpPr>
          <a:xfrm>
            <a:off x="2291706" y="3783534"/>
            <a:ext cx="5822147" cy="1511109"/>
            <a:chOff x="972192" y="2670392"/>
            <a:chExt cx="5822147" cy="1511109"/>
          </a:xfrm>
        </p:grpSpPr>
        <p:pic>
          <p:nvPicPr>
            <p:cNvPr id="8" name="Picture 7">
              <a:extLst>
                <a:ext uri="{FF2B5EF4-FFF2-40B4-BE49-F238E27FC236}">
                  <a16:creationId xmlns:a16="http://schemas.microsoft.com/office/drawing/2014/main" id="{75B0F2B8-1641-E7CF-D48C-996AB88CB5D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701752" y="2670392"/>
              <a:ext cx="4092587" cy="1511109"/>
            </a:xfrm>
            <a:prstGeom prst="rect">
              <a:avLst/>
            </a:prstGeom>
          </p:spPr>
        </p:pic>
        <p:pic>
          <p:nvPicPr>
            <p:cNvPr id="9" name="Picture 8">
              <a:extLst>
                <a:ext uri="{FF2B5EF4-FFF2-40B4-BE49-F238E27FC236}">
                  <a16:creationId xmlns:a16="http://schemas.microsoft.com/office/drawing/2014/main" id="{08CAE254-2CA8-7FD0-A11C-A12E5556D76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2192" y="3217761"/>
              <a:ext cx="1015250" cy="775504"/>
            </a:xfrm>
            <a:prstGeom prst="rect">
              <a:avLst/>
            </a:prstGeom>
          </p:spPr>
        </p:pic>
        <p:cxnSp>
          <p:nvCxnSpPr>
            <p:cNvPr id="10" name="Straight Connector 9">
              <a:extLst>
                <a:ext uri="{FF2B5EF4-FFF2-40B4-BE49-F238E27FC236}">
                  <a16:creationId xmlns:a16="http://schemas.microsoft.com/office/drawing/2014/main" id="{A1ED34A5-414A-C4B6-0039-EF3EC4D6BB36}"/>
                </a:ext>
              </a:extLst>
            </p:cNvPr>
            <p:cNvCxnSpPr/>
            <p:nvPr userDrawn="1"/>
          </p:nvCxnSpPr>
          <p:spPr>
            <a:xfrm>
              <a:off x="2303361" y="3125164"/>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0438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701946" y="6475832"/>
            <a:ext cx="397845" cy="230832"/>
          </a:xfrm>
          <a:prstGeom prst="rect">
            <a:avLst/>
          </a:prstGeom>
          <a:noFill/>
        </p:spPr>
        <p:txBody>
          <a:bodyPr wrap="square" rtlCol="0">
            <a:spAutoFit/>
          </a:bodyPr>
          <a:lstStyle/>
          <a:p>
            <a:pPr algn="r"/>
            <a:fld id="{45D26C13-F0D3-47ED-963B-8C497237818C}" type="slidenum">
              <a:rPr lang="en-US" sz="900" smtClean="0">
                <a:solidFill>
                  <a:schemeClr val="bg1">
                    <a:lumMod val="75000"/>
                  </a:schemeClr>
                </a:solidFill>
                <a:latin typeface="Arial" pitchFamily="34" charset="0"/>
                <a:cs typeface="Arial" pitchFamily="34" charset="0"/>
              </a:rPr>
              <a:pPr algn="r"/>
              <a:t>‹#›</a:t>
            </a:fld>
            <a:endParaRPr lang="en-US" sz="90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17382944"/>
      </p:ext>
    </p:extLst>
  </p:cSld>
  <p:clrMap bg1="lt1" tx1="dk1" bg2="lt2" tx2="dk2" accent1="accent1" accent2="accent2" accent3="accent3" accent4="accent4" accent5="accent5" accent6="accent6" hlink="hlink" folHlink="folHlink"/>
  <p:sldLayoutIdLst>
    <p:sldLayoutId id="2147483666" r:id="rId1"/>
    <p:sldLayoutId id="2147483756" r:id="rId2"/>
    <p:sldLayoutId id="2147483760" r:id="rId3"/>
    <p:sldLayoutId id="2147483668" r:id="rId4"/>
    <p:sldLayoutId id="2147483759" r:id="rId5"/>
  </p:sldLayoutIdLst>
  <p:txStyles>
    <p:title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p:titleStyle>
    <p:body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81CAA-47B1-694F-81FE-4200042BDA2B}"/>
              </a:ext>
            </a:extLst>
          </p:cNvPr>
          <p:cNvSpPr>
            <a:spLocks noGrp="1"/>
          </p:cNvSpPr>
          <p:nvPr>
            <p:ph type="body" idx="4294967295"/>
          </p:nvPr>
        </p:nvSpPr>
        <p:spPr>
          <a:xfrm>
            <a:off x="2737190" y="4529230"/>
            <a:ext cx="4219195" cy="612564"/>
          </a:xfrm>
          <a:prstGeom prst="rect">
            <a:avLst/>
          </a:prstGeom>
        </p:spPr>
        <p:txBody>
          <a:bodyPr>
            <a:normAutofit/>
          </a:bodyPr>
          <a:lstStyle/>
          <a:p>
            <a:pPr marL="0" indent="0">
              <a:buNone/>
            </a:pPr>
            <a:r>
              <a:rPr lang="en-US" b="1" dirty="0">
                <a:solidFill>
                  <a:schemeClr val="bg1"/>
                </a:solidFill>
              </a:rPr>
              <a:t>THE LEGACY STUDY RESULTS</a:t>
            </a:r>
            <a:endParaRPr lang="en-US" sz="1600" b="1" dirty="0">
              <a:solidFill>
                <a:schemeClr val="bg1"/>
              </a:solidFill>
            </a:endParaRPr>
          </a:p>
        </p:txBody>
      </p:sp>
    </p:spTree>
    <p:extLst>
      <p:ext uri="{BB962C8B-B14F-4D97-AF65-F5344CB8AC3E}">
        <p14:creationId xmlns:p14="http://schemas.microsoft.com/office/powerpoint/2010/main" val="9723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9E7AA0C-9147-C046-9F1F-84DE3759E067}"/>
              </a:ext>
            </a:extLst>
          </p:cNvPr>
          <p:cNvSpPr>
            <a:spLocks noGrp="1"/>
          </p:cNvSpPr>
          <p:nvPr>
            <p:ph type="title" idx="4294967295"/>
          </p:nvPr>
        </p:nvSpPr>
        <p:spPr>
          <a:xfrm>
            <a:off x="1458410" y="1810514"/>
            <a:ext cx="9612313" cy="461963"/>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
        <p:nvSpPr>
          <p:cNvPr id="34" name="Title 1">
            <a:extLst>
              <a:ext uri="{FF2B5EF4-FFF2-40B4-BE49-F238E27FC236}">
                <a16:creationId xmlns:a16="http://schemas.microsoft.com/office/drawing/2014/main" id="{7B39653B-A87B-AD41-A77F-CCB7276D5E30}"/>
              </a:ext>
            </a:extLst>
          </p:cNvPr>
          <p:cNvSpPr txBox="1">
            <a:spLocks/>
          </p:cNvSpPr>
          <p:nvPr/>
        </p:nvSpPr>
        <p:spPr>
          <a:xfrm>
            <a:off x="1458410" y="2545486"/>
            <a:ext cx="10194329" cy="2964017"/>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Health economic and reimbursement information provided by Boston Scientific Corporation is gathered from third-party sources and is subject to change without notice as a result of complex and frequently changing laws, regulations, rules and policies. This information is presented for illustrative purposes only and does not constitute reimbursement or legal advice. Boston Scientific encourages providers to submit accurate and appropriate claims for services. It is always the provider's responsibility to determine medical necessity, the proper site for delivery of any services and to submit appropriate codes, charges, and modifiers for services that are rendered. Boston Scientific recommends that you consult with your payers, reimbursement specialists and/or legal counsel regarding coding, coverage and reimbursement matters. It is always the provider's responsibility to understand and comply with national coverage determinations (NCD), local coverage determinations (LCD) and any other coverage requirements established by relevant payers which can be updated frequently.</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CPT® Copyright 2019 American Medical Association. All rights reserved. CPT is a registered trademark of the American Medical Association. Applicable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p:txBody>
      </p:sp>
    </p:spTree>
    <p:extLst>
      <p:ext uri="{BB962C8B-B14F-4D97-AF65-F5344CB8AC3E}">
        <p14:creationId xmlns:p14="http://schemas.microsoft.com/office/powerpoint/2010/main" val="12845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F265D-43FA-E140-84EA-33C231B662FE}"/>
              </a:ext>
            </a:extLst>
          </p:cNvPr>
          <p:cNvSpPr txBox="1">
            <a:spLocks/>
          </p:cNvSpPr>
          <p:nvPr/>
        </p:nvSpPr>
        <p:spPr>
          <a:xfrm>
            <a:off x="1458410" y="2395959"/>
            <a:ext cx="10637134" cy="4123308"/>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900"/>
              </a:lnSpc>
            </a:pPr>
            <a:r>
              <a:rPr lang="en-US" sz="700" dirty="0" err="1">
                <a:solidFill>
                  <a:schemeClr val="bg1">
                    <a:lumMod val="50000"/>
                  </a:schemeClr>
                </a:solidFill>
              </a:rPr>
              <a:t>TheraSphere</a:t>
            </a:r>
            <a:r>
              <a:rPr lang="en-US" sz="700" dirty="0">
                <a:solidFill>
                  <a:schemeClr val="bg1">
                    <a:lumMod val="50000"/>
                  </a:schemeClr>
                </a:solidFill>
              </a:rPr>
              <a:t>™ Yttrium-90 Glass Microspheres</a:t>
            </a:r>
            <a:br>
              <a:rPr lang="en-US" sz="700" b="0" dirty="0">
                <a:solidFill>
                  <a:schemeClr val="bg1">
                    <a:lumMod val="50000"/>
                  </a:schemeClr>
                </a:solidFill>
              </a:rPr>
            </a:br>
            <a:endParaRPr lang="en-US" sz="700" b="0" dirty="0">
              <a:solidFill>
                <a:schemeClr val="bg1">
                  <a:lumMod val="50000"/>
                </a:schemeClr>
              </a:solidFill>
            </a:endParaRPr>
          </a:p>
          <a:p>
            <a:pPr>
              <a:lnSpc>
                <a:spcPts val="900"/>
              </a:lnSpc>
            </a:pPr>
            <a:r>
              <a:rPr lang="en-US" sz="700" dirty="0">
                <a:solidFill>
                  <a:schemeClr val="bg1">
                    <a:lumMod val="50000"/>
                  </a:schemeClr>
                </a:solidFill>
              </a:rPr>
              <a:t>INDICATION FOR USE:</a:t>
            </a:r>
            <a:r>
              <a:rPr lang="en-US" sz="700" b="0" dirty="0">
                <a:solidFill>
                  <a:schemeClr val="bg1">
                    <a:lumMod val="50000"/>
                  </a:schemeClr>
                </a:solidFill>
              </a:rPr>
              <a:t> </a:t>
            </a:r>
            <a:r>
              <a:rPr lang="en-US" sz="700" b="0" dirty="0" err="1">
                <a:solidFill>
                  <a:schemeClr val="bg1">
                    <a:lumMod val="50000"/>
                  </a:schemeClr>
                </a:solidFill>
              </a:rPr>
              <a:t>TheraSphere</a:t>
            </a:r>
            <a:r>
              <a:rPr lang="en-US" sz="700" b="0" dirty="0">
                <a:solidFill>
                  <a:schemeClr val="bg1">
                    <a:lumMod val="50000"/>
                  </a:schemeClr>
                </a:solidFill>
              </a:rPr>
              <a:t> is indicated for use as selective internal radiation therapy (SIRT) for local tumor control of solitary tumors (1-8 cm in diameter), in patients with unresectable hepatocellular carcinoma (HCC), Child- Pugh Score A cirrhosis, well-compensated liver function, no macrovascular invasion, and good performance status. </a:t>
            </a:r>
            <a:r>
              <a:rPr lang="en-US" sz="700" dirty="0">
                <a:solidFill>
                  <a:schemeClr val="bg1">
                    <a:lumMod val="50000"/>
                  </a:schemeClr>
                </a:solidFill>
              </a:rPr>
              <a:t>CONTRAINDICATIONS: </a:t>
            </a:r>
            <a:r>
              <a:rPr lang="en-US" sz="700" b="0" dirty="0" err="1">
                <a:solidFill>
                  <a:schemeClr val="bg1">
                    <a:lumMod val="50000"/>
                  </a:schemeClr>
                </a:solidFill>
              </a:rPr>
              <a:t>TheraSphere</a:t>
            </a:r>
            <a:r>
              <a:rPr lang="en-US" sz="700" b="0" dirty="0">
                <a:solidFill>
                  <a:schemeClr val="bg1">
                    <a:lumMod val="50000"/>
                  </a:schemeClr>
                </a:solidFill>
              </a:rPr>
              <a:t> is contraindicated in patients: whose Tc-99m macroaggregated albumin (MAA) hepatic arterial perfusion scintigraphy shows any deposition to the gastrointestinal tract that may not be corrected by angiographic techniques • who show shunting of blood to the lungs that could result in delivery of greater than 16.5 </a:t>
            </a:r>
            <a:r>
              <a:rPr lang="en-US" sz="700" b="0" dirty="0" err="1">
                <a:solidFill>
                  <a:schemeClr val="bg1">
                    <a:lumMod val="50000"/>
                  </a:schemeClr>
                </a:solidFill>
              </a:rPr>
              <a:t>mCi</a:t>
            </a:r>
            <a:r>
              <a:rPr lang="en-US" sz="700" b="0" dirty="0">
                <a:solidFill>
                  <a:schemeClr val="bg1">
                    <a:lumMod val="50000"/>
                  </a:schemeClr>
                </a:solidFill>
              </a:rPr>
              <a:t> (0.61 </a:t>
            </a:r>
            <a:r>
              <a:rPr lang="en-US" sz="700" b="0" dirty="0" err="1">
                <a:solidFill>
                  <a:schemeClr val="bg1">
                    <a:lumMod val="50000"/>
                  </a:schemeClr>
                </a:solidFill>
              </a:rPr>
              <a:t>GBq</a:t>
            </a:r>
            <a:r>
              <a:rPr lang="en-US" sz="700" b="0" dirty="0">
                <a:solidFill>
                  <a:schemeClr val="bg1">
                    <a:lumMod val="50000"/>
                  </a:schemeClr>
                </a:solidFill>
              </a:rPr>
              <a:t>) of Y-90 to the lungs. Radiation pneumonitis has been seen rarely in patients receiving doses to the lungs greater than 30 </a:t>
            </a:r>
            <a:r>
              <a:rPr lang="en-US" sz="700" b="0" dirty="0" err="1">
                <a:solidFill>
                  <a:schemeClr val="bg1">
                    <a:lumMod val="50000"/>
                  </a:schemeClr>
                </a:solidFill>
              </a:rPr>
              <a:t>Gy</a:t>
            </a:r>
            <a:r>
              <a:rPr lang="en-US" sz="700" b="0" dirty="0">
                <a:solidFill>
                  <a:schemeClr val="bg1">
                    <a:lumMod val="50000"/>
                  </a:schemeClr>
                </a:solidFill>
              </a:rPr>
              <a:t> in a single treatment. • in whom hepatic artery catheterization is contraindicated, such as patients with vascular abnormalities or bleeding diathesis • who have pulmonary insufficiency (conventionally defined by an arterial oxygen pressure (Pa,O2) of &lt; 60 mmHg, or oxygen saturation (Sa,O2) of &lt; 90%) or severe liver dysfunction, including hepatic  encephalopathy, clinically evident ascites or treatment with diuretics for ascites • with portal vein thrombosis (PVT) Type 4 involvement and lack of Tc-99m MAA deposition on the PVT seen on the Tc-99m MAA imaging with &gt;70% tumor replacement in the liver • with comorbidities or poor overall health (e.g., ECOG performance status rating &gt; 2) which may make the patient a poor candidate for locoregional radiation treatment. • who are pregnant. </a:t>
            </a:r>
            <a:r>
              <a:rPr lang="en-US" sz="700" dirty="0">
                <a:solidFill>
                  <a:schemeClr val="bg1">
                    <a:lumMod val="50000"/>
                  </a:schemeClr>
                </a:solidFill>
              </a:rPr>
              <a:t>WARNINGS:</a:t>
            </a:r>
            <a:r>
              <a:rPr lang="en-US" sz="700" b="0" dirty="0">
                <a:solidFill>
                  <a:schemeClr val="bg1">
                    <a:lumMod val="50000"/>
                  </a:schemeClr>
                </a:solidFill>
              </a:rPr>
              <a:t> The following pre-treatment, high-risk factors (disease characteristics) have been associated with serious adverse events deemed possibly related to use of the device: infiltrative tumor type • tumor nodules too numerous to count • AST or ALT &gt; 5 times ULN • bilirubin &gt; 2 mg/dL • tumor volume &gt; 50% combined with albumin &lt; 3 g/dL. Keep the </a:t>
            </a:r>
            <a:r>
              <a:rPr lang="en-US" sz="700" b="0" dirty="0" err="1">
                <a:solidFill>
                  <a:schemeClr val="bg1">
                    <a:lumMod val="50000"/>
                  </a:schemeClr>
                </a:solidFill>
              </a:rPr>
              <a:t>TheraSphere</a:t>
            </a:r>
            <a:r>
              <a:rPr lang="en-US" sz="700" b="0" dirty="0">
                <a:solidFill>
                  <a:schemeClr val="bg1">
                    <a:lumMod val="50000"/>
                  </a:schemeClr>
                </a:solidFill>
              </a:rPr>
              <a:t> dose vial upright and stored in its lead pot before and during patient treatment, except as required for radiation measurement. Do not open the dose vial acrylic shield prior to patient treatment. Post-treatment, waste materials require caution to prevent contamination and beta shielding due to residual glass microspheres. </a:t>
            </a:r>
            <a:r>
              <a:rPr lang="en-US" sz="700" dirty="0">
                <a:solidFill>
                  <a:schemeClr val="bg1">
                    <a:lumMod val="50000"/>
                  </a:schemeClr>
                </a:solidFill>
              </a:rPr>
              <a:t>PRECAUTIONS: </a:t>
            </a:r>
            <a:r>
              <a:rPr lang="en-US" sz="700" b="0" dirty="0">
                <a:solidFill>
                  <a:schemeClr val="bg1">
                    <a:lumMod val="50000"/>
                  </a:schemeClr>
                </a:solidFill>
              </a:rPr>
              <a:t>GENERAL PRECAUTIONS: As in any intra-arterial procedure, aseptic technique should be practiced, and care should be taken to ensure minimum patient anesthesia exposure extraneous to therapeutic objective. • Consideration of patient comorbidities should be used when determining the type and volume of fluid to infuse via catheter to avoid electrolyte imbalance, fluid shift, and hyperglycemia. • It is important to avoid any aggressive arterial procedure that may lead to arterial spasm that impairs </a:t>
            </a:r>
            <a:r>
              <a:rPr lang="en-US" sz="700" b="0" dirty="0" err="1">
                <a:solidFill>
                  <a:schemeClr val="bg1">
                    <a:lumMod val="50000"/>
                  </a:schemeClr>
                </a:solidFill>
              </a:rPr>
              <a:t>TheraSphere</a:t>
            </a:r>
            <a:r>
              <a:rPr lang="en-US" sz="700" b="0" dirty="0">
                <a:solidFill>
                  <a:schemeClr val="bg1">
                    <a:lumMod val="50000"/>
                  </a:schemeClr>
                </a:solidFill>
              </a:rPr>
              <a:t> distribution into the perfused liver target volume which may lead to underdosing or non- target deposition of </a:t>
            </a:r>
            <a:r>
              <a:rPr lang="en-US" sz="700" b="0" dirty="0" err="1">
                <a:solidFill>
                  <a:schemeClr val="bg1">
                    <a:lumMod val="50000"/>
                  </a:schemeClr>
                </a:solidFill>
              </a:rPr>
              <a:t>TheraSphere</a:t>
            </a:r>
            <a:r>
              <a:rPr lang="en-US" sz="700" b="0" dirty="0">
                <a:solidFill>
                  <a:schemeClr val="bg1">
                    <a:lumMod val="50000"/>
                  </a:schemeClr>
                </a:solidFill>
              </a:rPr>
              <a:t>. PRECAUTION IN PATIENTS WITH IMPAIRED LIVER FUNCTION: No efficacy or safety data from the LEGACY study are available to support the use of the device in patients with Child-Pugh score B or C cirrhosis. PRECAUTION IN VULNERABLE PATIENTS: No effectiveness or safety data are available to support the use of the device in children or breast- feeding women. ENDOCRINE DISRUPTION, CARCINOGENICITY, MUTAGENICITY, TOXICITY TO REPRODUCTION: Ideally the use of this radioactive device in women of childbearing capability should be performed during the first few (approximately 10) days following the onset of menses. RADIATION SAFETY: Radioactive products should be used only by healthcare professionals who are qualified by specific training in the safe use and handling of radionuclides and whose experience and training have been approved by the appropriate government agency authorized to license the use of radionuclides. • As in the use of any radioactive material, ensure minimum radiation exposure to the patient extraneous to the therapeutic objective, and to minimize radiation exposure to workers and others in contact with the patient. RELEASE AND POST-TREATMENT PRECAUTIONS: Post treatment patient care: use universal precautions for body fluid contact. Trace Y-90 may be detectible in blood and urine; handle with gloves and dispose as normal body fluids. The radiation field is expected to be less than 1 mrem/h (10 µ</a:t>
            </a:r>
            <a:r>
              <a:rPr lang="en-US" sz="700" b="0" dirty="0" err="1">
                <a:solidFill>
                  <a:schemeClr val="bg1">
                    <a:lumMod val="50000"/>
                  </a:schemeClr>
                </a:solidFill>
              </a:rPr>
              <a:t>Sv</a:t>
            </a:r>
            <a:r>
              <a:rPr lang="en-US" sz="700" b="0" dirty="0">
                <a:solidFill>
                  <a:schemeClr val="bg1">
                    <a:lumMod val="50000"/>
                  </a:schemeClr>
                </a:solidFill>
              </a:rPr>
              <a:t>/h) at 3 ft (1 m) from the patient’s abdomen. Supplemental shielding and segregation of the patient are not required to maintain exposure to others below regulated limits. • Release instructions: The patient should follow good hygiene (e.g., proper hand washing). Caregivers, family, and others do not require restrictions on patient contact; however, they can minimize their radiation exposure by avoiding prolonged time (&gt;12 hours per day) within 1 ft (0.3 m) of the patient’s abdomen for the first week post therapy. Patients should be advised that radiation emitted from the patient may be detectible at security screening (e.g., international travel). • Special precautions post-administration: If the patient requires hospitalization, surgery, medical assessment or treatment regarding any part of their thorax or abdomen within first 2 weeks of treatment, the patient should advise the hospital and treating physician of the Y-90 </a:t>
            </a:r>
            <a:r>
              <a:rPr lang="en-US" sz="700" b="0" dirty="0" err="1">
                <a:solidFill>
                  <a:schemeClr val="bg1">
                    <a:lumMod val="50000"/>
                  </a:schemeClr>
                </a:solidFill>
              </a:rPr>
              <a:t>TheraSphere</a:t>
            </a:r>
            <a:r>
              <a:rPr lang="en-US" sz="700" b="0" dirty="0">
                <a:solidFill>
                  <a:schemeClr val="bg1">
                    <a:lumMod val="50000"/>
                  </a:schemeClr>
                </a:solidFill>
              </a:rPr>
              <a:t> implant. The physician should consult their radiation safety staff for handling and disposal of liver tissue. • Special liver tissue handling: Special liver tissue handling may be required for post-treatment surgery, explant, or transplant since the glass microspheres remain permanently implanted in the liver tissue. Disclosure of the treatment will be required if cremation is considered. </a:t>
            </a:r>
            <a:r>
              <a:rPr lang="en-US" sz="700" dirty="0">
                <a:solidFill>
                  <a:schemeClr val="bg1">
                    <a:lumMod val="50000"/>
                  </a:schemeClr>
                </a:solidFill>
              </a:rPr>
              <a:t>POTENTIAL ADVERSE EVENTS:</a:t>
            </a:r>
            <a:r>
              <a:rPr lang="en-US" sz="700" b="0" dirty="0">
                <a:solidFill>
                  <a:schemeClr val="bg1">
                    <a:lumMod val="50000"/>
                  </a:schemeClr>
                </a:solidFill>
              </a:rPr>
              <a:t> The use of this product leads to irradiation of both tumorous and normal liver tissue. As a result, patients with compromised liver function may be at greater risk of liver function impairment and hence could experience complications. Clinical side effects usually occur within the first 4 to 6 weeks after treatment. Based on clinical trial data, literature reviews and post market surveillance, adverse events potentially associated with treatment using Y-90 microspheres, including </a:t>
            </a:r>
            <a:r>
              <a:rPr lang="en-US" sz="700" b="0" dirty="0" err="1">
                <a:solidFill>
                  <a:schemeClr val="bg1">
                    <a:lumMod val="50000"/>
                  </a:schemeClr>
                </a:solidFill>
              </a:rPr>
              <a:t>TheraSphere</a:t>
            </a:r>
            <a:r>
              <a:rPr lang="en-US" sz="700" b="0" dirty="0">
                <a:solidFill>
                  <a:schemeClr val="bg1">
                    <a:lumMod val="50000"/>
                  </a:schemeClr>
                </a:solidFill>
              </a:rPr>
              <a:t>, may include the following: Allergic reaction • Altered liver function, acute or chronic • Anorexia • Anxiety • Ascites • Bile Duct injury • Bleeding/hemorrhage • Chills / rigors • Cholecystitis (inflammatory or infectious) • Colitis • Death • Dehydration • Diarrhea • Dizziness • Dyspnea • Edema (any location) • Electrolyte abnormalities • Elevated BUN/creatinine • Fall • Fatigue • Fever • Gastrointestinal bleeding / hemorrhage • Gastrointestinal ulcer or ulceration • Hepatic encephalopathy • Hepatorenal failure • Hiccups • Hypertension • Hypotension • Infection (any location) • Liver failure, acute or chronic • Lymphopenia • Malaise • Mood alteration • Muscle weakness • Nausea • Neutropenia • Pain (any location) • Pancreatitis • Platelet count abnormalities • Pleural effusion • Portal hypertension • Pre-existing chronic liver disease decompensation • Pulmonary edema • Pulmonary fibrosis • Radiation hepatitis • Radiation induced disease, acute • Radio Embolization Induced Liver Disease (REILD) • Sepsis • Supraventricular arrhythmia • Thrombosis (arterial or venous) • Tumor inflammation (including tumor edema) • Tumor-lysis syndrome • Vomiting • Weight loss. Complications related to the administration procedure itself may include: Allergic reaction: Arterial injury including vessel dissection • Aspiration pneumonia • Bruising/bleeding/hematoma at site • Constipation/abdominal distension • Fatigue • Flushing • Infection • Nausea • Nerve damage. </a:t>
            </a:r>
            <a:r>
              <a:rPr lang="en-US" sz="700" dirty="0">
                <a:solidFill>
                  <a:schemeClr val="bg1">
                    <a:lumMod val="50000"/>
                  </a:schemeClr>
                </a:solidFill>
              </a:rPr>
              <a:t>CAUTION:</a:t>
            </a:r>
            <a:r>
              <a:rPr lang="en-US" sz="700" b="0" dirty="0">
                <a:solidFill>
                  <a:schemeClr val="bg1">
                    <a:lumMod val="50000"/>
                  </a:schemeClr>
                </a:solidFill>
              </a:rPr>
              <a:t> Federal (USA) law restricts this device to sale by or on order of a physician.PI-992004-AA</a:t>
            </a:r>
            <a:endParaRPr lang="en-US" sz="700" dirty="0">
              <a:solidFill>
                <a:schemeClr val="bg1">
                  <a:lumMod val="50000"/>
                </a:schemeClr>
              </a:solidFill>
            </a:endParaRPr>
          </a:p>
          <a:p>
            <a:pPr>
              <a:lnSpc>
                <a:spcPts val="900"/>
              </a:lnSpc>
            </a:pPr>
            <a:endParaRPr lang="en-US" sz="700" dirty="0">
              <a:solidFill>
                <a:schemeClr val="bg1">
                  <a:lumMod val="50000"/>
                </a:schemeClr>
              </a:solidFill>
            </a:endParaRPr>
          </a:p>
          <a:p>
            <a:pPr>
              <a:lnSpc>
                <a:spcPts val="900"/>
              </a:lnSpc>
            </a:pPr>
            <a:r>
              <a:rPr lang="en-US" sz="700" dirty="0">
                <a:solidFill>
                  <a:schemeClr val="bg1">
                    <a:lumMod val="50000"/>
                  </a:schemeClr>
                </a:solidFill>
              </a:rPr>
              <a:t>Note:</a:t>
            </a:r>
            <a:r>
              <a:rPr lang="en-US" sz="700" b="0" dirty="0">
                <a:solidFill>
                  <a:schemeClr val="bg1">
                    <a:lumMod val="50000"/>
                  </a:schemeClr>
                </a:solidFill>
              </a:rPr>
              <a:t> Dose to the liver does not exceed 150 </a:t>
            </a:r>
            <a:r>
              <a:rPr lang="en-US" sz="700" b="0" dirty="0" err="1">
                <a:solidFill>
                  <a:schemeClr val="bg1">
                    <a:lumMod val="50000"/>
                  </a:schemeClr>
                </a:solidFill>
              </a:rPr>
              <a:t>Gy</a:t>
            </a:r>
            <a:r>
              <a:rPr lang="en-US" sz="700" b="0" dirty="0">
                <a:solidFill>
                  <a:schemeClr val="bg1">
                    <a:lumMod val="50000"/>
                  </a:schemeClr>
                </a:solidFill>
              </a:rPr>
              <a:t>. The physician should always take the above-noted Pre-treatment High Risk Factors into consideration for each patient when making decisions regarding the use of </a:t>
            </a:r>
            <a:r>
              <a:rPr lang="en-US" sz="700" b="0" dirty="0" err="1">
                <a:solidFill>
                  <a:schemeClr val="bg1">
                    <a:lumMod val="50000"/>
                  </a:schemeClr>
                </a:solidFill>
              </a:rPr>
              <a:t>TheraSphere</a:t>
            </a:r>
            <a:r>
              <a:rPr lang="en-US" sz="700" b="0" dirty="0">
                <a:solidFill>
                  <a:schemeClr val="bg1">
                    <a:lumMod val="50000"/>
                  </a:schemeClr>
                </a:solidFill>
              </a:rPr>
              <a:t> for treatment.</a:t>
            </a:r>
          </a:p>
          <a:p>
            <a:pPr>
              <a:lnSpc>
                <a:spcPts val="900"/>
              </a:lnSpc>
            </a:pPr>
            <a:r>
              <a:rPr lang="en-US" sz="700" b="0" dirty="0" err="1">
                <a:solidFill>
                  <a:schemeClr val="bg1">
                    <a:lumMod val="50000"/>
                  </a:schemeClr>
                </a:solidFill>
              </a:rPr>
              <a:t>TheraSphere</a:t>
            </a:r>
            <a:r>
              <a:rPr lang="en-US" sz="700" b="0" dirty="0">
                <a:solidFill>
                  <a:schemeClr val="bg1">
                    <a:lumMod val="50000"/>
                  </a:schemeClr>
                </a:solidFill>
              </a:rPr>
              <a:t> is a registered trademark of </a:t>
            </a:r>
            <a:r>
              <a:rPr lang="en-US" sz="700" b="0" dirty="0" err="1">
                <a:solidFill>
                  <a:schemeClr val="bg1">
                    <a:lumMod val="50000"/>
                  </a:schemeClr>
                </a:solidFill>
              </a:rPr>
              <a:t>Theragenics</a:t>
            </a:r>
            <a:r>
              <a:rPr lang="en-US" sz="700" b="0" dirty="0">
                <a:solidFill>
                  <a:schemeClr val="bg1">
                    <a:lumMod val="50000"/>
                  </a:schemeClr>
                </a:solidFill>
              </a:rPr>
              <a:t> Corporation used under license by </a:t>
            </a:r>
            <a:r>
              <a:rPr lang="en-US" sz="700" b="0" dirty="0" err="1">
                <a:solidFill>
                  <a:schemeClr val="bg1">
                    <a:lumMod val="50000"/>
                  </a:schemeClr>
                </a:solidFill>
              </a:rPr>
              <a:t>Biocompatibles</a:t>
            </a:r>
            <a:r>
              <a:rPr lang="en-US" sz="700" b="0" dirty="0">
                <a:solidFill>
                  <a:schemeClr val="bg1">
                    <a:lumMod val="50000"/>
                  </a:schemeClr>
                </a:solidFill>
              </a:rPr>
              <a:t> UK Ltd. All other trademarks are  property of their respective owners. </a:t>
            </a:r>
          </a:p>
        </p:txBody>
      </p:sp>
      <p:sp>
        <p:nvSpPr>
          <p:cNvPr id="2" name="Title 1">
            <a:extLst>
              <a:ext uri="{FF2B5EF4-FFF2-40B4-BE49-F238E27FC236}">
                <a16:creationId xmlns:a16="http://schemas.microsoft.com/office/drawing/2014/main" id="{8B1968B5-DB97-1743-83A9-840E2F594C65}"/>
              </a:ext>
            </a:extLst>
          </p:cNvPr>
          <p:cNvSpPr txBox="1">
            <a:spLocks/>
          </p:cNvSpPr>
          <p:nvPr/>
        </p:nvSpPr>
        <p:spPr>
          <a:xfrm>
            <a:off x="1458410" y="1810514"/>
            <a:ext cx="9612313" cy="4619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1219170">
              <a:spcBef>
                <a:spcPts val="0"/>
              </a:spcBef>
              <a:defRPr/>
            </a:pPr>
            <a:r>
              <a:rPr lang="en-US">
                <a:solidFill>
                  <a:srgbClr val="7E00CC"/>
                </a:solidFill>
                <a:latin typeface="Arial Nova Cond" panose="020B0506020202020204" pitchFamily="34" charset="0"/>
              </a:rPr>
              <a:t>Important Information</a:t>
            </a:r>
            <a:endParaRPr lang="en-US" sz="1600" b="0">
              <a:solidFill>
                <a:srgbClr val="7E00CC"/>
              </a:solidFill>
              <a:latin typeface="Arial Nova Cond" panose="020B0506020202020204" pitchFamily="34" charset="0"/>
            </a:endParaRPr>
          </a:p>
        </p:txBody>
      </p:sp>
    </p:spTree>
    <p:extLst>
      <p:ext uri="{BB962C8B-B14F-4D97-AF65-F5344CB8AC3E}">
        <p14:creationId xmlns:p14="http://schemas.microsoft.com/office/powerpoint/2010/main" val="29575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3F865-8037-497E-AC9F-E339F8019549}"/>
              </a:ext>
            </a:extLst>
          </p:cNvPr>
          <p:cNvSpPr>
            <a:spLocks noGrp="1"/>
          </p:cNvSpPr>
          <p:nvPr>
            <p:ph type="title" idx="4294967295"/>
          </p:nvPr>
        </p:nvSpPr>
        <p:spPr>
          <a:xfrm>
            <a:off x="1423686" y="1714741"/>
            <a:ext cx="8401934" cy="614363"/>
          </a:xfrm>
          <a:prstGeom prst="rect">
            <a:avLst/>
          </a:prstGeom>
        </p:spPr>
        <p:txBody>
          <a:bodyPr>
            <a:normAutofit/>
          </a:bodyPr>
          <a:lstStyle/>
          <a:p>
            <a:pPr algn="l"/>
            <a:r>
              <a:rPr lang="en-US" sz="2000" dirty="0">
                <a:solidFill>
                  <a:srgbClr val="7E00CC"/>
                </a:solidFill>
              </a:rPr>
              <a:t>LEGACY Primary Study Objectives</a:t>
            </a:r>
            <a:r>
              <a:rPr lang="en-US" sz="2000" dirty="0">
                <a:solidFill>
                  <a:srgbClr val="00B0F0"/>
                </a:solidFill>
              </a:rPr>
              <a:t> </a:t>
            </a:r>
          </a:p>
        </p:txBody>
      </p:sp>
      <p:sp>
        <p:nvSpPr>
          <p:cNvPr id="5" name="TextBox 4">
            <a:extLst>
              <a:ext uri="{FF2B5EF4-FFF2-40B4-BE49-F238E27FC236}">
                <a16:creationId xmlns:a16="http://schemas.microsoft.com/office/drawing/2014/main" id="{31809B2A-FE7D-4732-836C-83C125C113EC}"/>
              </a:ext>
            </a:extLst>
          </p:cNvPr>
          <p:cNvSpPr txBox="1"/>
          <p:nvPr/>
        </p:nvSpPr>
        <p:spPr>
          <a:xfrm>
            <a:off x="4955724" y="6657945"/>
            <a:ext cx="7236276" cy="200055"/>
          </a:xfrm>
          <a:prstGeom prst="rect">
            <a:avLst/>
          </a:prstGeom>
          <a:noFill/>
        </p:spPr>
        <p:txBody>
          <a:bodyPr wrap="none" rtlCol="0">
            <a:spAutoFit/>
          </a:bodyPr>
          <a:lstStyle/>
          <a:p>
            <a:r>
              <a:rPr lang="en-US" sz="700" dirty="0">
                <a:solidFill>
                  <a:schemeClr val="bg1">
                    <a:lumMod val="50000"/>
                  </a:schemeClr>
                </a:solidFill>
              </a:rPr>
              <a:t>Salem R et al. "3020.2: Yttrium-90 Glass Microspheres in the Treatment of Hepatocellular Carcinoma: The LEGACY Study," CIRSE 2020 Virtual Summit, September 12-15, 2020</a:t>
            </a:r>
          </a:p>
        </p:txBody>
      </p:sp>
      <p:sp>
        <p:nvSpPr>
          <p:cNvPr id="6" name="Content Placeholder 1">
            <a:extLst>
              <a:ext uri="{FF2B5EF4-FFF2-40B4-BE49-F238E27FC236}">
                <a16:creationId xmlns:a16="http://schemas.microsoft.com/office/drawing/2014/main" id="{1DE72781-ECB4-4544-96C9-6F4D52CF8D17}"/>
              </a:ext>
            </a:extLst>
          </p:cNvPr>
          <p:cNvSpPr txBox="1">
            <a:spLocks/>
          </p:cNvSpPr>
          <p:nvPr/>
        </p:nvSpPr>
        <p:spPr>
          <a:xfrm>
            <a:off x="1392819" y="2337313"/>
            <a:ext cx="10320759" cy="2882870"/>
          </a:xfrm>
          <a:prstGeom prst="rect">
            <a:avLst/>
          </a:prstGeom>
        </p:spPr>
        <p:txBody>
          <a:bodyPr>
            <a:norm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11113">
              <a:buFont typeface="Arial" pitchFamily="34" charset="0"/>
              <a:buNone/>
            </a:pPr>
            <a:r>
              <a:rPr lang="en-US" b="1" dirty="0">
                <a:solidFill>
                  <a:schemeClr val="tx1"/>
                </a:solidFill>
                <a:latin typeface="Arial Nova" panose="020B0504020202020204" pitchFamily="34" charset="0"/>
                <a:cs typeface="Arial" panose="020B0604020202020204" pitchFamily="34" charset="0"/>
              </a:rPr>
              <a:t>The LEGACY STUDY: </a:t>
            </a:r>
          </a:p>
          <a:p>
            <a:pPr marL="11113" indent="-11113">
              <a:buFont typeface="Arial" pitchFamily="34" charset="0"/>
              <a:buNone/>
            </a:pPr>
            <a:r>
              <a:rPr lang="en-US" sz="1800" dirty="0">
                <a:solidFill>
                  <a:schemeClr val="tx1"/>
                </a:solidFill>
                <a:latin typeface="Arial Nova" panose="020B0504020202020204" pitchFamily="34" charset="0"/>
                <a:cs typeface="Arial" panose="020B0604020202020204" pitchFamily="34" charset="0"/>
              </a:rPr>
              <a:t>To assess the local tumor control AND duration of response following treatment with </a:t>
            </a:r>
            <a:r>
              <a:rPr lang="en-US" sz="1800" dirty="0" err="1">
                <a:solidFill>
                  <a:schemeClr val="tx1"/>
                </a:solidFill>
                <a:latin typeface="Arial Nova" panose="020B0504020202020204" pitchFamily="34" charset="0"/>
                <a:cs typeface="Arial" panose="020B0604020202020204" pitchFamily="34" charset="0"/>
              </a:rPr>
              <a:t>TheraSphere</a:t>
            </a:r>
            <a:r>
              <a:rPr lang="en-US" sz="1800" dirty="0">
                <a:solidFill>
                  <a:schemeClr val="tx1"/>
                </a:solidFill>
                <a:latin typeface="Arial Nova" panose="020B0504020202020204" pitchFamily="34" charset="0"/>
                <a:cs typeface="Arial" panose="020B0604020202020204" pitchFamily="34" charset="0"/>
              </a:rPr>
              <a:t> </a:t>
            </a:r>
            <a:br>
              <a:rPr lang="en-US" sz="1800" dirty="0">
                <a:solidFill>
                  <a:schemeClr val="tx1"/>
                </a:solidFill>
                <a:latin typeface="Arial Nova" panose="020B0504020202020204" pitchFamily="34" charset="0"/>
                <a:cs typeface="Arial" panose="020B0604020202020204" pitchFamily="34" charset="0"/>
              </a:rPr>
            </a:br>
            <a:r>
              <a:rPr lang="en-US" sz="1800" dirty="0">
                <a:solidFill>
                  <a:schemeClr val="tx1"/>
                </a:solidFill>
                <a:latin typeface="Arial Nova" panose="020B0504020202020204" pitchFamily="34" charset="0"/>
                <a:cs typeface="Arial" panose="020B0604020202020204" pitchFamily="34" charset="0"/>
              </a:rPr>
              <a:t>Y-90 glass microspheres used as either:</a:t>
            </a:r>
          </a:p>
          <a:p>
            <a:pPr marL="744538" indent="-395288">
              <a:buFont typeface="+mj-lt"/>
              <a:buAutoNum type="arabicPeriod"/>
            </a:pPr>
            <a:r>
              <a:rPr lang="en-US" sz="1800" b="1" dirty="0">
                <a:solidFill>
                  <a:schemeClr val="tx1"/>
                </a:solidFill>
                <a:latin typeface="Arial Nova" panose="020B0504020202020204" pitchFamily="34" charset="0"/>
                <a:cs typeface="Arial" panose="020B0604020202020204" pitchFamily="34" charset="0"/>
              </a:rPr>
              <a:t>neoadjuvant</a:t>
            </a:r>
            <a:r>
              <a:rPr lang="en-US" sz="1800" dirty="0">
                <a:solidFill>
                  <a:schemeClr val="tx1"/>
                </a:solidFill>
                <a:latin typeface="Arial Nova" panose="020B0504020202020204" pitchFamily="34" charset="0"/>
                <a:cs typeface="Arial" panose="020B0604020202020204" pitchFamily="34" charset="0"/>
              </a:rPr>
              <a:t> to transplantation or resection OR</a:t>
            </a:r>
          </a:p>
          <a:p>
            <a:pPr marL="744538" indent="-395288">
              <a:buFont typeface="+mj-lt"/>
              <a:buAutoNum type="arabicPeriod"/>
            </a:pPr>
            <a:r>
              <a:rPr lang="en-US" sz="1800" b="1" dirty="0">
                <a:solidFill>
                  <a:schemeClr val="tx1"/>
                </a:solidFill>
                <a:latin typeface="Arial Nova" panose="020B0504020202020204" pitchFamily="34" charset="0"/>
                <a:cs typeface="Arial" panose="020B0604020202020204" pitchFamily="34" charset="0"/>
              </a:rPr>
              <a:t>stand-alone</a:t>
            </a:r>
            <a:endParaRPr lang="en-US" sz="1800" dirty="0">
              <a:solidFill>
                <a:schemeClr val="tx1"/>
              </a:solidFill>
              <a:latin typeface="Arial Nova" panose="020B0504020202020204" pitchFamily="34" charset="0"/>
              <a:cs typeface="Arial" panose="020B0604020202020204" pitchFamily="34" charset="0"/>
            </a:endParaRPr>
          </a:p>
          <a:p>
            <a:pPr marL="11113" indent="-11113">
              <a:buFont typeface="Arial" pitchFamily="34" charset="0"/>
              <a:buNone/>
            </a:pPr>
            <a:r>
              <a:rPr lang="en-US" sz="1800" dirty="0">
                <a:solidFill>
                  <a:schemeClr val="tx1"/>
                </a:solidFill>
                <a:latin typeface="Arial Nova" panose="020B0504020202020204" pitchFamily="34" charset="0"/>
                <a:cs typeface="Arial" panose="020B0604020202020204" pitchFamily="34" charset="0"/>
              </a:rPr>
              <a:t>in patients with unresectable, solitary lesion HCC. </a:t>
            </a:r>
          </a:p>
          <a:p>
            <a:pPr marL="11113" indent="-11113">
              <a:buFont typeface="Arial" pitchFamily="34" charset="0"/>
              <a:buNone/>
            </a:pPr>
            <a:endParaRPr lang="en-US" sz="1800" dirty="0">
              <a:solidFill>
                <a:schemeClr val="tx1"/>
              </a:solidFill>
              <a:latin typeface="Arial Nova" panose="020B0504020202020204" pitchFamily="34" charset="0"/>
              <a:cs typeface="Arial" panose="020B0604020202020204" pitchFamily="34" charset="0"/>
            </a:endParaRPr>
          </a:p>
          <a:p>
            <a:pPr marL="687388" indent="-338138">
              <a:buClr>
                <a:srgbClr val="7E00CC"/>
              </a:buClr>
            </a:pPr>
            <a:r>
              <a:rPr lang="en-US" sz="1800" dirty="0">
                <a:solidFill>
                  <a:schemeClr val="tx1"/>
                </a:solidFill>
                <a:latin typeface="Arial Nova" panose="020B0504020202020204" pitchFamily="34" charset="0"/>
                <a:cs typeface="Arial" panose="020B0604020202020204" pitchFamily="34" charset="0"/>
              </a:rPr>
              <a:t>Localized </a:t>
            </a:r>
            <a:r>
              <a:rPr lang="en-US" sz="1800" dirty="0" err="1">
                <a:solidFill>
                  <a:schemeClr val="tx1"/>
                </a:solidFill>
                <a:latin typeface="Arial Nova" panose="020B0504020202020204" pitchFamily="34" charset="0"/>
                <a:cs typeface="Arial" panose="020B0604020202020204" pitchFamily="34" charset="0"/>
              </a:rPr>
              <a:t>mRECIST</a:t>
            </a:r>
            <a:r>
              <a:rPr lang="en-US" sz="1800" dirty="0">
                <a:solidFill>
                  <a:schemeClr val="tx1"/>
                </a:solidFill>
                <a:latin typeface="Arial Nova" panose="020B0504020202020204" pitchFamily="34" charset="0"/>
                <a:cs typeface="Arial" panose="020B0604020202020204" pitchFamily="34" charset="0"/>
              </a:rPr>
              <a:t> is defined as the response of the lesion within the Y-90 glass treated area</a:t>
            </a:r>
          </a:p>
        </p:txBody>
      </p:sp>
    </p:spTree>
    <p:extLst>
      <p:ext uri="{BB962C8B-B14F-4D97-AF65-F5344CB8AC3E}">
        <p14:creationId xmlns:p14="http://schemas.microsoft.com/office/powerpoint/2010/main" val="15282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46835" y="1729822"/>
            <a:ext cx="8737600" cy="615950"/>
          </a:xfrm>
          <a:prstGeom prst="rect">
            <a:avLst/>
          </a:prstGeom>
        </p:spPr>
        <p:txBody>
          <a:bodyPr>
            <a:normAutofit/>
          </a:bodyPr>
          <a:lstStyle/>
          <a:p>
            <a:pPr algn="l"/>
            <a:r>
              <a:rPr lang="en-US" sz="2000" dirty="0">
                <a:solidFill>
                  <a:srgbClr val="7E00CC"/>
                </a:solidFill>
              </a:rPr>
              <a:t>LEGACY Study Design</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8793B151-C548-4E4A-92A0-5572BB7B62C6}"/>
              </a:ext>
            </a:extLst>
          </p:cNvPr>
          <p:cNvSpPr txBox="1"/>
          <p:nvPr/>
        </p:nvSpPr>
        <p:spPr>
          <a:xfrm>
            <a:off x="1404395" y="2251075"/>
            <a:ext cx="10240488" cy="646331"/>
          </a:xfrm>
          <a:prstGeom prst="rect">
            <a:avLst/>
          </a:prstGeom>
          <a:noFill/>
        </p:spPr>
        <p:txBody>
          <a:bodyPr wrap="square" rtlCol="0">
            <a:spAutoFit/>
          </a:bodyPr>
          <a:lstStyle/>
          <a:p>
            <a:r>
              <a:rPr lang="en-US" sz="1800" b="1" dirty="0">
                <a:latin typeface="Arial Nova" panose="020B0504020202020204" pitchFamily="34" charset="0"/>
              </a:rPr>
              <a:t>3 independent US sites </a:t>
            </a:r>
            <a:r>
              <a:rPr lang="en-US" sz="1800" dirty="0">
                <a:latin typeface="Arial Nova" panose="020B0504020202020204" pitchFamily="34" charset="0"/>
              </a:rPr>
              <a:t>with </a:t>
            </a:r>
            <a:r>
              <a:rPr lang="en-US" sz="1800" b="1" dirty="0">
                <a:latin typeface="Arial Nova" panose="020B0504020202020204" pitchFamily="34" charset="0"/>
              </a:rPr>
              <a:t>highly reproducible </a:t>
            </a:r>
            <a:r>
              <a:rPr lang="en-US" sz="1800" dirty="0">
                <a:latin typeface="Arial Nova" panose="020B0504020202020204" pitchFamily="34" charset="0"/>
              </a:rPr>
              <a:t>results of </a:t>
            </a:r>
            <a:r>
              <a:rPr lang="en-US" sz="1800" b="1" dirty="0">
                <a:latin typeface="Arial Nova" panose="020B0504020202020204" pitchFamily="34" charset="0"/>
              </a:rPr>
              <a:t>high ablative dose to tumor </a:t>
            </a:r>
            <a:r>
              <a:rPr lang="en-US" sz="1800" dirty="0">
                <a:latin typeface="Arial Nova" panose="020B0504020202020204" pitchFamily="34" charset="0"/>
              </a:rPr>
              <a:t>in patients that met study criteria demonstrating a </a:t>
            </a:r>
            <a:r>
              <a:rPr lang="en-US" sz="1800" b="1" dirty="0">
                <a:latin typeface="Arial Nova" panose="020B0504020202020204" pitchFamily="34" charset="0"/>
              </a:rPr>
              <a:t>low recurrence rate </a:t>
            </a:r>
            <a:r>
              <a:rPr lang="en-US" sz="1800" dirty="0">
                <a:latin typeface="Arial Nova" panose="020B0504020202020204" pitchFamily="34" charset="0"/>
              </a:rPr>
              <a:t>in Early and Advanced HCC</a:t>
            </a:r>
          </a:p>
        </p:txBody>
      </p:sp>
      <p:sp>
        <p:nvSpPr>
          <p:cNvPr id="8" name="Content Placeholder 1">
            <a:extLst>
              <a:ext uri="{FF2B5EF4-FFF2-40B4-BE49-F238E27FC236}">
                <a16:creationId xmlns:a16="http://schemas.microsoft.com/office/drawing/2014/main" id="{1F0807F9-6932-1D49-9626-E0F79626864C}"/>
              </a:ext>
            </a:extLst>
          </p:cNvPr>
          <p:cNvSpPr txBox="1">
            <a:spLocks/>
          </p:cNvSpPr>
          <p:nvPr/>
        </p:nvSpPr>
        <p:spPr>
          <a:xfrm>
            <a:off x="1389655" y="3060994"/>
            <a:ext cx="10089582" cy="3715983"/>
          </a:xfrm>
          <a:prstGeom prst="rect">
            <a:avLst/>
          </a:prstGeom>
        </p:spPr>
        <p:txBody>
          <a:bodyPr>
            <a:norm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0">
              <a:buNone/>
            </a:pPr>
            <a:r>
              <a:rPr lang="en-US" sz="1600" b="1" dirty="0">
                <a:solidFill>
                  <a:schemeClr val="tx1"/>
                </a:solidFill>
                <a:latin typeface="Arial Nova" panose="020B0504020202020204" pitchFamily="34" charset="0"/>
                <a:cs typeface="Arial" panose="020B0604020202020204" pitchFamily="34" charset="0"/>
              </a:rPr>
              <a:t>Consecutively treated Y-90 glass microsphere patients</a:t>
            </a:r>
          </a:p>
          <a:p>
            <a:pPr marL="296863" lvl="1" indent="-285750">
              <a:buClr>
                <a:srgbClr val="7E00CC"/>
              </a:buClr>
              <a:buFont typeface="Arial" panose="020B0604020202020204" pitchFamily="34" charset="0"/>
              <a:buChar char="•"/>
            </a:pPr>
            <a:r>
              <a:rPr lang="en-US" sz="1400" dirty="0">
                <a:solidFill>
                  <a:schemeClr val="tx1"/>
                </a:solidFill>
                <a:latin typeface="Arial Nova" panose="020B0504020202020204" pitchFamily="34" charset="0"/>
                <a:cs typeface="Arial" panose="020B0604020202020204" pitchFamily="34" charset="0"/>
              </a:rPr>
              <a:t>Between January 2014 and December 2017 included</a:t>
            </a:r>
          </a:p>
          <a:p>
            <a:pPr marL="11113" indent="0">
              <a:buClr>
                <a:srgbClr val="7E00CC"/>
              </a:buClr>
              <a:buNone/>
            </a:pPr>
            <a:endParaRPr lang="en-US" sz="1400" dirty="0">
              <a:solidFill>
                <a:schemeClr val="tx1"/>
              </a:solidFill>
              <a:latin typeface="Arial Nova" panose="020B0504020202020204" pitchFamily="34" charset="0"/>
              <a:cs typeface="Arial" panose="020B0604020202020204" pitchFamily="34" charset="0"/>
            </a:endParaRPr>
          </a:p>
          <a:p>
            <a:pPr marL="11113" indent="0">
              <a:buClr>
                <a:srgbClr val="7E00CC"/>
              </a:buClr>
              <a:buNone/>
            </a:pPr>
            <a:r>
              <a:rPr lang="en-US" sz="1600" b="1" dirty="0">
                <a:solidFill>
                  <a:schemeClr val="tx1"/>
                </a:solidFill>
                <a:latin typeface="Arial Nova" panose="020B0504020202020204" pitchFamily="34" charset="0"/>
                <a:cs typeface="Arial" panose="020B0604020202020204" pitchFamily="34" charset="0"/>
              </a:rPr>
              <a:t>Median follow-up of 29.9</a:t>
            </a:r>
            <a:r>
              <a:rPr lang="en-US" sz="1600" b="1" baseline="30000" dirty="0">
                <a:solidFill>
                  <a:schemeClr val="tx1"/>
                </a:solidFill>
                <a:latin typeface="Arial Nova" panose="020B0504020202020204" pitchFamily="34" charset="0"/>
                <a:cs typeface="Arial" panose="020B0604020202020204" pitchFamily="34" charset="0"/>
              </a:rPr>
              <a:t>*</a:t>
            </a:r>
            <a:r>
              <a:rPr lang="en-US" sz="1600" b="1" dirty="0">
                <a:solidFill>
                  <a:schemeClr val="tx1"/>
                </a:solidFill>
                <a:latin typeface="Arial Nova" panose="020B0504020202020204" pitchFamily="34" charset="0"/>
                <a:cs typeface="Arial" panose="020B0604020202020204" pitchFamily="34" charset="0"/>
              </a:rPr>
              <a:t> months</a:t>
            </a:r>
            <a:r>
              <a:rPr lang="en-US" sz="1600" dirty="0">
                <a:solidFill>
                  <a:schemeClr val="tx1"/>
                </a:solidFill>
                <a:latin typeface="Arial Nova" panose="020B0504020202020204" pitchFamily="34" charset="0"/>
                <a:cs typeface="Arial" panose="020B0604020202020204" pitchFamily="34" charset="0"/>
              </a:rPr>
              <a:t> </a:t>
            </a:r>
          </a:p>
          <a:p>
            <a:pPr marL="11113" indent="0">
              <a:buClr>
                <a:srgbClr val="7E00CC"/>
              </a:buClr>
              <a:buNone/>
            </a:pPr>
            <a:endParaRPr lang="en-US" sz="1400" dirty="0">
              <a:solidFill>
                <a:schemeClr val="tx1"/>
              </a:solidFill>
              <a:latin typeface="Arial Nova" panose="020B0504020202020204" pitchFamily="34" charset="0"/>
              <a:cs typeface="Arial" panose="020B0604020202020204" pitchFamily="34" charset="0"/>
            </a:endParaRPr>
          </a:p>
          <a:p>
            <a:pPr marL="11113" indent="0">
              <a:buClr>
                <a:srgbClr val="7E00CC"/>
              </a:buClr>
              <a:buNone/>
            </a:pPr>
            <a:r>
              <a:rPr lang="en-US" sz="1600" b="1" dirty="0">
                <a:solidFill>
                  <a:schemeClr val="tx1"/>
                </a:solidFill>
                <a:latin typeface="Arial Nova" panose="020B0504020202020204" pitchFamily="34" charset="0"/>
                <a:cs typeface="Arial" panose="020B0604020202020204" pitchFamily="34" charset="0"/>
              </a:rPr>
              <a:t>Key Eligibility Criteria:</a:t>
            </a:r>
            <a:r>
              <a:rPr lang="en-US" sz="1600" dirty="0">
                <a:solidFill>
                  <a:schemeClr val="tx1"/>
                </a:solidFill>
                <a:latin typeface="Arial Nova" panose="020B0504020202020204" pitchFamily="34" charset="0"/>
                <a:cs typeface="Arial" panose="020B0604020202020204" pitchFamily="34" charset="0"/>
              </a:rPr>
              <a:t> </a:t>
            </a:r>
          </a:p>
          <a:p>
            <a:pPr marL="296863" lvl="1" indent="-285750">
              <a:buClr>
                <a:srgbClr val="7E00CC"/>
              </a:buClr>
              <a:buFont typeface="Arial" panose="020B0604020202020204" pitchFamily="34" charset="0"/>
              <a:buChar char="•"/>
            </a:pPr>
            <a:r>
              <a:rPr lang="en-US" sz="1400" dirty="0">
                <a:solidFill>
                  <a:schemeClr val="tx1"/>
                </a:solidFill>
                <a:latin typeface="Arial Nova" panose="020B0504020202020204" pitchFamily="34" charset="0"/>
                <a:cs typeface="Arial" panose="020B0604020202020204" pitchFamily="34" charset="0"/>
              </a:rPr>
              <a:t>Unresectable solitary lesion (≤8cm)</a:t>
            </a:r>
          </a:p>
          <a:p>
            <a:pPr marL="296863" lvl="1" indent="-285750">
              <a:buClr>
                <a:srgbClr val="7E00CC"/>
              </a:buClr>
              <a:buFont typeface="Arial" panose="020B0604020202020204" pitchFamily="34" charset="0"/>
              <a:buChar char="•"/>
            </a:pPr>
            <a:r>
              <a:rPr lang="en-US" sz="1400" dirty="0">
                <a:solidFill>
                  <a:schemeClr val="tx1"/>
                </a:solidFill>
                <a:latin typeface="Arial Nova" panose="020B0504020202020204" pitchFamily="34" charset="0"/>
                <a:cs typeface="Arial" panose="020B0604020202020204" pitchFamily="34" charset="0"/>
              </a:rPr>
              <a:t>Received selective, lobar, or mixed (selective plus lobar) TheraSphere Y-90 glass microspheres</a:t>
            </a:r>
          </a:p>
          <a:p>
            <a:pPr marL="296863" lvl="1" indent="-285750">
              <a:buClr>
                <a:srgbClr val="7E00CC"/>
              </a:buClr>
              <a:buFont typeface="Arial" panose="020B0604020202020204" pitchFamily="34" charset="0"/>
              <a:buChar char="•"/>
            </a:pPr>
            <a:r>
              <a:rPr lang="en-US" sz="1400" dirty="0">
                <a:solidFill>
                  <a:schemeClr val="tx1"/>
                </a:solidFill>
                <a:latin typeface="Arial Nova" panose="020B0504020202020204" pitchFamily="34" charset="0"/>
                <a:cs typeface="Arial" panose="020B0604020202020204" pitchFamily="34" charset="0"/>
              </a:rPr>
              <a:t>CP A</a:t>
            </a:r>
            <a:endParaRPr lang="en-US" sz="1400" strike="sngStrike" dirty="0">
              <a:solidFill>
                <a:schemeClr val="tx1"/>
              </a:solidFill>
              <a:latin typeface="Arial Nova" panose="020B0504020202020204" pitchFamily="34" charset="0"/>
              <a:cs typeface="Arial" panose="020B0604020202020204" pitchFamily="34" charset="0"/>
            </a:endParaRPr>
          </a:p>
          <a:p>
            <a:pPr marL="296863" lvl="1" indent="-285750">
              <a:buClr>
                <a:srgbClr val="7E00CC"/>
              </a:buClr>
              <a:buFont typeface="Arial" panose="020B0604020202020204" pitchFamily="34" charset="0"/>
              <a:buChar char="•"/>
            </a:pPr>
            <a:r>
              <a:rPr lang="en-US" sz="1400" dirty="0">
                <a:solidFill>
                  <a:schemeClr val="tx1"/>
                </a:solidFill>
                <a:latin typeface="Arial Nova" panose="020B0504020202020204" pitchFamily="34" charset="0"/>
                <a:cs typeface="Arial" panose="020B0604020202020204" pitchFamily="34" charset="0"/>
              </a:rPr>
              <a:t>BCLC A or BCLC C </a:t>
            </a:r>
          </a:p>
          <a:p>
            <a:pPr marL="296863" lvl="1" indent="-285750">
              <a:buClr>
                <a:srgbClr val="7E00CC"/>
              </a:buClr>
              <a:buFont typeface="Arial" panose="020B0604020202020204" pitchFamily="34" charset="0"/>
              <a:buChar char="•"/>
            </a:pPr>
            <a:r>
              <a:rPr lang="en-US" sz="1400" dirty="0">
                <a:solidFill>
                  <a:schemeClr val="tx1"/>
                </a:solidFill>
                <a:latin typeface="Arial Nova" panose="020B0504020202020204" pitchFamily="34" charset="0"/>
                <a:cs typeface="Arial" panose="020B0604020202020204" pitchFamily="34" charset="0"/>
              </a:rPr>
              <a:t>No prior liver transplantation, resection, LRT or systemic therapy </a:t>
            </a:r>
          </a:p>
          <a:p>
            <a:pPr marL="296863" lvl="1" indent="-285750">
              <a:buClr>
                <a:srgbClr val="7E00CC"/>
              </a:buClr>
              <a:buFont typeface="Arial" panose="020B0604020202020204" pitchFamily="34" charset="0"/>
              <a:buChar char="•"/>
            </a:pPr>
            <a:r>
              <a:rPr lang="en-US" sz="1400" dirty="0">
                <a:solidFill>
                  <a:schemeClr val="tx1"/>
                </a:solidFill>
                <a:latin typeface="Arial Nova" panose="020B0504020202020204" pitchFamily="34" charset="0"/>
                <a:cs typeface="Arial" panose="020B0604020202020204" pitchFamily="34" charset="0"/>
              </a:rPr>
              <a:t>No PVT or EHD</a:t>
            </a:r>
          </a:p>
        </p:txBody>
      </p:sp>
      <p:sp>
        <p:nvSpPr>
          <p:cNvPr id="9" name="Text Placeholder 3">
            <a:extLst>
              <a:ext uri="{FF2B5EF4-FFF2-40B4-BE49-F238E27FC236}">
                <a16:creationId xmlns:a16="http://schemas.microsoft.com/office/drawing/2014/main" id="{96EAA4D4-A480-5B44-9CE8-68BA270B01A0}"/>
              </a:ext>
            </a:extLst>
          </p:cNvPr>
          <p:cNvSpPr txBox="1">
            <a:spLocks/>
          </p:cNvSpPr>
          <p:nvPr/>
        </p:nvSpPr>
        <p:spPr>
          <a:xfrm>
            <a:off x="3623415" y="6470142"/>
            <a:ext cx="8373300" cy="214237"/>
          </a:xfrm>
          <a:prstGeom prst="rect">
            <a:avLst/>
          </a:prstGeom>
        </p:spPr>
        <p:txBody>
          <a:bodyPr>
            <a:no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 dirty="0">
                <a:solidFill>
                  <a:schemeClr val="bg1">
                    <a:lumMod val="50000"/>
                  </a:schemeClr>
                </a:solidFill>
                <a:latin typeface="Arial" panose="020B0604020202020204" pitchFamily="34" charset="0"/>
                <a:cs typeface="Arial" panose="020B0604020202020204" pitchFamily="34" charset="0"/>
              </a:rPr>
              <a:t>Y90: Yttrium-90; CP: Child-Pugh; BCLC: Barcelona Clinic Liver Cancer; ECOG: Eastern Cooperative Oncology Group; LRT: </a:t>
            </a:r>
            <a:r>
              <a:rPr lang="en-US" sz="700" dirty="0" err="1">
                <a:solidFill>
                  <a:schemeClr val="bg1">
                    <a:lumMod val="50000"/>
                  </a:schemeClr>
                </a:solidFill>
                <a:latin typeface="Arial" panose="020B0604020202020204" pitchFamily="34" charset="0"/>
                <a:cs typeface="Arial" panose="020B0604020202020204" pitchFamily="34" charset="0"/>
              </a:rPr>
              <a:t>logoregional</a:t>
            </a:r>
            <a:r>
              <a:rPr lang="en-US" sz="700" dirty="0">
                <a:solidFill>
                  <a:schemeClr val="bg1">
                    <a:lumMod val="50000"/>
                  </a:schemeClr>
                </a:solidFill>
                <a:latin typeface="Arial" panose="020B0604020202020204" pitchFamily="34" charset="0"/>
                <a:cs typeface="Arial" panose="020B0604020202020204" pitchFamily="34" charset="0"/>
              </a:rPr>
              <a:t> therapy; PVT: portal vein thrombosis; EHD: extrahepatic disease </a:t>
            </a:r>
          </a:p>
        </p:txBody>
      </p:sp>
      <p:sp>
        <p:nvSpPr>
          <p:cNvPr id="10" name="TextBox 9">
            <a:extLst>
              <a:ext uri="{FF2B5EF4-FFF2-40B4-BE49-F238E27FC236}">
                <a16:creationId xmlns:a16="http://schemas.microsoft.com/office/drawing/2014/main" id="{9A8E01AC-DED6-DD4A-96EB-83D7F1E561F4}"/>
              </a:ext>
            </a:extLst>
          </p:cNvPr>
          <p:cNvSpPr txBox="1"/>
          <p:nvPr/>
        </p:nvSpPr>
        <p:spPr>
          <a:xfrm>
            <a:off x="3646565" y="6643860"/>
            <a:ext cx="8091946" cy="307777"/>
          </a:xfrm>
          <a:prstGeom prst="rect">
            <a:avLst/>
          </a:prstGeom>
          <a:noFill/>
        </p:spPr>
        <p:txBody>
          <a:bodyPr wrap="square" rtlCol="0">
            <a:spAutoFit/>
          </a:bodyPr>
          <a:lstStyle/>
          <a:p>
            <a:r>
              <a:rPr lang="en-US" sz="700" dirty="0">
                <a:solidFill>
                  <a:schemeClr val="bg1">
                    <a:lumMod val="50000"/>
                  </a:schemeClr>
                </a:solidFill>
              </a:rPr>
              <a:t>Salem R et al. "3020.2: Yttrium-90 Glass Microspheres in the Treatment of Hepatocellular Carcinoma: The LEGACY Study," CIRSE 2020 Virtual Summit, September 12-15, 2020</a:t>
            </a:r>
          </a:p>
          <a:p>
            <a:endParaRPr lang="en-US" sz="700" dirty="0">
              <a:solidFill>
                <a:schemeClr val="bg1">
                  <a:lumMod val="50000"/>
                </a:schemeClr>
              </a:solidFill>
            </a:endParaRPr>
          </a:p>
        </p:txBody>
      </p:sp>
      <p:sp>
        <p:nvSpPr>
          <p:cNvPr id="11" name="Text Placeholder 3">
            <a:extLst>
              <a:ext uri="{FF2B5EF4-FFF2-40B4-BE49-F238E27FC236}">
                <a16:creationId xmlns:a16="http://schemas.microsoft.com/office/drawing/2014/main" id="{B5175E1B-F760-1D4D-B6BE-CA09C2A663E7}"/>
              </a:ext>
            </a:extLst>
          </p:cNvPr>
          <p:cNvSpPr txBox="1">
            <a:spLocks/>
          </p:cNvSpPr>
          <p:nvPr/>
        </p:nvSpPr>
        <p:spPr>
          <a:xfrm>
            <a:off x="304800" y="6369978"/>
            <a:ext cx="3506912" cy="206669"/>
          </a:xfrm>
          <a:prstGeom prst="rect">
            <a:avLst/>
          </a:prstGeom>
        </p:spPr>
        <p:txBody>
          <a:bodyPr>
            <a:no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 dirty="0">
                <a:solidFill>
                  <a:schemeClr val="bg1"/>
                </a:solidFill>
                <a:latin typeface="Arial" panose="020B0604020202020204" pitchFamily="34" charset="0"/>
                <a:cs typeface="Arial" panose="020B0604020202020204" pitchFamily="34" charset="0"/>
              </a:rPr>
              <a:t>*By reverse KM method</a:t>
            </a:r>
          </a:p>
        </p:txBody>
      </p:sp>
    </p:spTree>
    <p:extLst>
      <p:ext uri="{BB962C8B-B14F-4D97-AF65-F5344CB8AC3E}">
        <p14:creationId xmlns:p14="http://schemas.microsoft.com/office/powerpoint/2010/main" val="329919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46836" y="1725855"/>
            <a:ext cx="8737600" cy="615950"/>
          </a:xfrm>
          <a:prstGeom prst="rect">
            <a:avLst/>
          </a:prstGeom>
        </p:spPr>
        <p:txBody>
          <a:bodyPr>
            <a:normAutofit/>
          </a:bodyPr>
          <a:lstStyle/>
          <a:p>
            <a:pPr algn="l"/>
            <a:r>
              <a:rPr lang="en-US" sz="2000" dirty="0">
                <a:solidFill>
                  <a:srgbClr val="7E00CC"/>
                </a:solidFill>
              </a:rPr>
              <a:t>LEGACY Study Baseline Characteristics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graphicFrame>
        <p:nvGraphicFramePr>
          <p:cNvPr id="11" name="Table 10">
            <a:extLst>
              <a:ext uri="{FF2B5EF4-FFF2-40B4-BE49-F238E27FC236}">
                <a16:creationId xmlns:a16="http://schemas.microsoft.com/office/drawing/2014/main" id="{8ECF718C-1A97-8F40-B279-108E7D15D78C}"/>
              </a:ext>
            </a:extLst>
          </p:cNvPr>
          <p:cNvGraphicFramePr>
            <a:graphicFrameLocks noGrp="1"/>
          </p:cNvGraphicFramePr>
          <p:nvPr>
            <p:extLst>
              <p:ext uri="{D42A27DB-BD31-4B8C-83A1-F6EECF244321}">
                <p14:modId xmlns:p14="http://schemas.microsoft.com/office/powerpoint/2010/main" val="723117541"/>
              </p:ext>
            </p:extLst>
          </p:nvPr>
        </p:nvGraphicFramePr>
        <p:xfrm>
          <a:off x="1484669" y="2215016"/>
          <a:ext cx="3937484" cy="4372968"/>
        </p:xfrm>
        <a:graphic>
          <a:graphicData uri="http://schemas.openxmlformats.org/drawingml/2006/table">
            <a:tbl>
              <a:tblPr firstRow="1" firstCol="1" bandRow="1">
                <a:tableStyleId>{B301B821-A1FF-4177-AEE7-76D212191A09}</a:tableStyleId>
              </a:tblPr>
              <a:tblGrid>
                <a:gridCol w="2455879">
                  <a:extLst>
                    <a:ext uri="{9D8B030D-6E8A-4147-A177-3AD203B41FA5}">
                      <a16:colId xmlns:a16="http://schemas.microsoft.com/office/drawing/2014/main" val="995811855"/>
                    </a:ext>
                  </a:extLst>
                </a:gridCol>
                <a:gridCol w="1481605">
                  <a:extLst>
                    <a:ext uri="{9D8B030D-6E8A-4147-A177-3AD203B41FA5}">
                      <a16:colId xmlns:a16="http://schemas.microsoft.com/office/drawing/2014/main" val="2453340323"/>
                    </a:ext>
                  </a:extLst>
                </a:gridCol>
              </a:tblGrid>
              <a:tr h="650541">
                <a:tc>
                  <a:txBody>
                    <a:bodyPr/>
                    <a:lstStyle/>
                    <a:p>
                      <a:pPr marL="0" marR="0" algn="l">
                        <a:lnSpc>
                          <a:spcPct val="107000"/>
                        </a:lnSpc>
                        <a:spcBef>
                          <a:spcPts val="0"/>
                        </a:spcBef>
                        <a:spcAft>
                          <a:spcPts val="0"/>
                        </a:spcAft>
                      </a:pPr>
                      <a:r>
                        <a:rPr lang="en-US" sz="1200" dirty="0">
                          <a:solidFill>
                            <a:schemeClr val="bg1"/>
                          </a:solidFill>
                          <a:effectLst/>
                          <a:latin typeface="Arial" panose="020B0604020202020204" pitchFamily="34" charset="0"/>
                          <a:cs typeface="Arial" panose="020B0604020202020204" pitchFamily="34" charset="0"/>
                        </a:rPr>
                        <a:t> </a:t>
                      </a:r>
                      <a:r>
                        <a:rPr lang="en-US" sz="1400" b="1" kern="1200" dirty="0">
                          <a:solidFill>
                            <a:schemeClr val="bg1"/>
                          </a:solidFill>
                          <a:effectLst/>
                          <a:latin typeface="Arial" panose="020B0604020202020204" pitchFamily="34" charset="0"/>
                          <a:ea typeface="+mn-ea"/>
                          <a:cs typeface="Arial" panose="020B0604020202020204" pitchFamily="34" charset="0"/>
                        </a:rPr>
                        <a:t>Patient Characteristics </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200" kern="1200" dirty="0">
                          <a:solidFill>
                            <a:schemeClr val="bg1"/>
                          </a:solidFill>
                          <a:effectLst/>
                          <a:latin typeface="Arial" panose="020B0604020202020204" pitchFamily="34" charset="0"/>
                          <a:cs typeface="Arial" panose="020B0604020202020204" pitchFamily="34" charset="0"/>
                        </a:rPr>
                        <a:t>Treated Population (N=162)</a:t>
                      </a:r>
                    </a:p>
                    <a:p>
                      <a:pPr marL="0" marR="0" algn="ctr">
                        <a:lnSpc>
                          <a:spcPct val="107000"/>
                        </a:lnSpc>
                        <a:spcBef>
                          <a:spcPts val="0"/>
                        </a:spcBef>
                        <a:spcAft>
                          <a:spcPts val="0"/>
                        </a:spcAft>
                      </a:pPr>
                      <a:r>
                        <a:rPr lang="en-US" sz="1200" kern="1200" dirty="0">
                          <a:solidFill>
                            <a:schemeClr val="bg1"/>
                          </a:solidFill>
                          <a:effectLst/>
                          <a:latin typeface="Arial" panose="020B0604020202020204" pitchFamily="34" charset="0"/>
                          <a:cs typeface="Arial" panose="020B0604020202020204" pitchFamily="34" charset="0"/>
                        </a:rPr>
                        <a:t>N (%)</a:t>
                      </a:r>
                      <a:endParaRPr lang="en-US" sz="1200" b="1" kern="1200" dirty="0">
                        <a:solidFill>
                          <a:schemeClr val="bg1"/>
                        </a:solidFill>
                        <a:effectLst/>
                        <a:latin typeface="Arial" panose="020B0604020202020204" pitchFamily="34" charset="0"/>
                        <a:ea typeface="+mn-ea"/>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056750230"/>
                  </a:ext>
                </a:extLst>
              </a:tr>
              <a:tr h="206066">
                <a:tc>
                  <a:txBody>
                    <a:bodyPr/>
                    <a:lstStyle/>
                    <a:p>
                      <a:pPr marL="0" marR="0">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Median age (range), years</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66 (21-90)</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46602293"/>
                  </a:ext>
                </a:extLst>
              </a:tr>
              <a:tr h="206066">
                <a:tc>
                  <a:txBody>
                    <a:bodyPr/>
                    <a:lstStyle/>
                    <a:p>
                      <a:pPr marL="282575" marR="0" indent="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 18 to &lt; 65 </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69 (42.6)</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74488342"/>
                  </a:ext>
                </a:extLst>
              </a:tr>
              <a:tr h="206066">
                <a:tc>
                  <a:txBody>
                    <a:bodyPr/>
                    <a:lstStyle/>
                    <a:p>
                      <a:pPr marL="282575" marR="0" indent="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 65 to &lt; 75</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64 (39.5)</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43245651"/>
                  </a:ext>
                </a:extLst>
              </a:tr>
              <a:tr h="206066">
                <a:tc>
                  <a:txBody>
                    <a:bodyPr/>
                    <a:lstStyle/>
                    <a:p>
                      <a:pPr marL="282575" marR="0" indent="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 75</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29 (17.9)</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extLst>
                  <a:ext uri="{0D108BD9-81ED-4DB2-BD59-A6C34878D82A}">
                    <a16:rowId xmlns:a16="http://schemas.microsoft.com/office/drawing/2014/main" val="1812129186"/>
                  </a:ext>
                </a:extLst>
              </a:tr>
              <a:tr h="206066">
                <a:tc>
                  <a:txBody>
                    <a:bodyPr/>
                    <a:lstStyle/>
                    <a:p>
                      <a:pPr marL="0" marR="0" indent="0">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Gender, male</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123 (75.9)</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20225477"/>
                  </a:ext>
                </a:extLst>
              </a:tr>
              <a:tr h="206066">
                <a:tc gridSpan="2">
                  <a:txBody>
                    <a:bodyPr/>
                    <a:lstStyle/>
                    <a:p>
                      <a:pPr marL="0" marR="0" indent="0">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HCC Etiology</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6740992"/>
                  </a:ext>
                </a:extLst>
              </a:tr>
              <a:tr h="206066">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HCV</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112 (69.1)</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0313821"/>
                  </a:ext>
                </a:extLst>
              </a:tr>
              <a:tr h="206066">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Alcohol</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48 (29.6)</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96058559"/>
                  </a:ext>
                </a:extLst>
              </a:tr>
              <a:tr h="206066">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NASH</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23 (14.2)</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4048980"/>
                  </a:ext>
                </a:extLst>
              </a:tr>
              <a:tr h="206066">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HBV</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15 (9.3)</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32989815"/>
                  </a:ext>
                </a:extLst>
              </a:tr>
              <a:tr h="206066">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Other/unknown</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5 (3.1) </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869001238"/>
                  </a:ext>
                </a:extLst>
              </a:tr>
              <a:tr h="218600">
                <a:tc>
                  <a:txBody>
                    <a:bodyPr/>
                    <a:lstStyle/>
                    <a:p>
                      <a:pPr marL="0" marR="0" indent="0">
                        <a:lnSpc>
                          <a:spcPct val="107000"/>
                        </a:lnSpc>
                        <a:spcBef>
                          <a:spcPts val="0"/>
                        </a:spcBef>
                        <a:spcAft>
                          <a:spcPts val="0"/>
                        </a:spcAft>
                      </a:pPr>
                      <a:r>
                        <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ECOG Status</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tc>
                  <a:txBody>
                    <a:bodyPr/>
                    <a:lstStyle/>
                    <a:p>
                      <a:endParaRPr lang="en-US" sz="1000" dirty="0">
                        <a:solidFill>
                          <a:schemeClr val="bg1"/>
                        </a:solidFill>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extLst>
                  <a:ext uri="{0D108BD9-81ED-4DB2-BD59-A6C34878D82A}">
                    <a16:rowId xmlns:a16="http://schemas.microsoft.com/office/drawing/2014/main" val="1531551992"/>
                  </a:ext>
                </a:extLst>
              </a:tr>
              <a:tr h="206301">
                <a:tc>
                  <a:txBody>
                    <a:bodyPr/>
                    <a:lstStyle/>
                    <a:p>
                      <a:pPr marL="544237" marR="0" lvl="1" indent="0">
                        <a:lnSpc>
                          <a:spcPct val="107000"/>
                        </a:lnSpc>
                        <a:spcBef>
                          <a:spcPts val="0"/>
                        </a:spcBef>
                        <a:spcAft>
                          <a:spcPts val="0"/>
                        </a:spcAft>
                      </a:pPr>
                      <a:r>
                        <a:rPr lang="en-US" sz="1000" b="0" kern="1200" dirty="0">
                          <a:solidFill>
                            <a:schemeClr val="bg1"/>
                          </a:solidFill>
                          <a:effectLst/>
                          <a:latin typeface="Arial" panose="020B0604020202020204" pitchFamily="34" charset="0"/>
                          <a:ea typeface="+mn-ea"/>
                          <a:cs typeface="Arial" panose="020B0604020202020204" pitchFamily="34" charset="0"/>
                        </a:rPr>
                        <a:t>0</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tc>
                  <a:txBody>
                    <a:bodyPr/>
                    <a:lstStyle/>
                    <a:p>
                      <a:pPr algn="ctr"/>
                      <a:r>
                        <a:rPr lang="en-US" sz="1000" b="0" kern="1200" dirty="0">
                          <a:solidFill>
                            <a:schemeClr val="bg1"/>
                          </a:solidFill>
                          <a:effectLst/>
                          <a:latin typeface="Arial" panose="020B0604020202020204" pitchFamily="34" charset="0"/>
                          <a:ea typeface="+mn-ea"/>
                          <a:cs typeface="Arial" panose="020B0604020202020204" pitchFamily="34" charset="0"/>
                        </a:rPr>
                        <a:t>98 (60.5)</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extLst>
                  <a:ext uri="{0D108BD9-81ED-4DB2-BD59-A6C34878D82A}">
                    <a16:rowId xmlns:a16="http://schemas.microsoft.com/office/drawing/2014/main" val="1875491601"/>
                  </a:ext>
                </a:extLst>
              </a:tr>
              <a:tr h="206301">
                <a:tc>
                  <a:txBody>
                    <a:bodyPr/>
                    <a:lstStyle/>
                    <a:p>
                      <a:pPr marL="544237" marR="0" lvl="1" indent="0">
                        <a:lnSpc>
                          <a:spcPct val="107000"/>
                        </a:lnSpc>
                        <a:spcBef>
                          <a:spcPts val="0"/>
                        </a:spcBef>
                        <a:spcAft>
                          <a:spcPts val="0"/>
                        </a:spcAft>
                      </a:pPr>
                      <a:r>
                        <a:rPr lang="en-US" sz="1000" b="0" kern="1200" dirty="0">
                          <a:solidFill>
                            <a:schemeClr val="bg1"/>
                          </a:solidFill>
                          <a:effectLst/>
                          <a:latin typeface="Arial" panose="020B0604020202020204" pitchFamily="34" charset="0"/>
                          <a:ea typeface="+mn-ea"/>
                          <a:cs typeface="Arial" panose="020B0604020202020204" pitchFamily="34" charset="0"/>
                        </a:rPr>
                        <a:t>1</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tc>
                  <a:txBody>
                    <a:bodyPr/>
                    <a:lstStyle/>
                    <a:p>
                      <a:pPr algn="ctr"/>
                      <a:r>
                        <a:rPr lang="en-US" sz="1000" b="0" kern="1200" dirty="0">
                          <a:solidFill>
                            <a:schemeClr val="bg1"/>
                          </a:solidFill>
                          <a:effectLst/>
                          <a:latin typeface="Arial" panose="020B0604020202020204" pitchFamily="34" charset="0"/>
                          <a:ea typeface="+mn-ea"/>
                          <a:cs typeface="Arial" panose="020B0604020202020204" pitchFamily="34" charset="0"/>
                        </a:rPr>
                        <a:t>64 (39.5)</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extLst>
                  <a:ext uri="{0D108BD9-81ED-4DB2-BD59-A6C34878D82A}">
                    <a16:rowId xmlns:a16="http://schemas.microsoft.com/office/drawing/2014/main" val="121974715"/>
                  </a:ext>
                </a:extLst>
              </a:tr>
              <a:tr h="206301">
                <a:tc gridSpan="2">
                  <a:txBody>
                    <a:bodyPr/>
                    <a:lstStyle/>
                    <a:p>
                      <a:pPr marL="0" marR="0" indent="0">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BCLC Status </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tc hMerge="1">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760744"/>
                  </a:ext>
                </a:extLst>
              </a:tr>
              <a:tr h="206066">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A</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tc>
                  <a:txBody>
                    <a:bodyPr/>
                    <a:lstStyle/>
                    <a:p>
                      <a:pPr algn="ctr"/>
                      <a:r>
                        <a:rPr lang="en-US" sz="1000" b="0" kern="1200" dirty="0">
                          <a:solidFill>
                            <a:schemeClr val="bg1"/>
                          </a:solidFill>
                          <a:effectLst/>
                          <a:latin typeface="Arial" panose="020B0604020202020204" pitchFamily="34" charset="0"/>
                          <a:ea typeface="+mn-ea"/>
                          <a:cs typeface="Arial" panose="020B0604020202020204" pitchFamily="34" charset="0"/>
                        </a:rPr>
                        <a:t>98 (60.5)</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extLst>
                  <a:ext uri="{0D108BD9-81ED-4DB2-BD59-A6C34878D82A}">
                    <a16:rowId xmlns:a16="http://schemas.microsoft.com/office/drawing/2014/main" val="2638767855"/>
                  </a:ext>
                </a:extLst>
              </a:tr>
              <a:tr h="206066">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C</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tc>
                  <a:txBody>
                    <a:bodyPr/>
                    <a:lstStyle/>
                    <a:p>
                      <a:pPr algn="ctr"/>
                      <a:r>
                        <a:rPr lang="en-US" sz="1000" b="0" kern="1200" dirty="0">
                          <a:solidFill>
                            <a:schemeClr val="bg1"/>
                          </a:solidFill>
                          <a:effectLst/>
                          <a:latin typeface="Arial" panose="020B0604020202020204" pitchFamily="34" charset="0"/>
                          <a:ea typeface="+mn-ea"/>
                          <a:cs typeface="Arial" panose="020B0604020202020204" pitchFamily="34" charset="0"/>
                        </a:rPr>
                        <a:t>64 (39.5)</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extLst>
                  <a:ext uri="{0D108BD9-81ED-4DB2-BD59-A6C34878D82A}">
                    <a16:rowId xmlns:a16="http://schemas.microsoft.com/office/drawing/2014/main" val="3197239552"/>
                  </a:ext>
                </a:extLst>
              </a:tr>
              <a:tr h="206066">
                <a:tc>
                  <a:txBody>
                    <a:bodyPr/>
                    <a:lstStyle/>
                    <a:p>
                      <a:pPr marL="0" marR="0">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AFP ≥ 200 ng/mL</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1088473"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latin typeface="Arial" panose="020B0604020202020204" pitchFamily="34" charset="0"/>
                          <a:cs typeface="Arial" panose="020B0604020202020204" pitchFamily="34" charset="0"/>
                        </a:rPr>
                        <a:t>24 (14.8)</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64145941"/>
                  </a:ext>
                </a:extLst>
              </a:tr>
            </a:tbl>
          </a:graphicData>
        </a:graphic>
      </p:graphicFrame>
      <p:graphicFrame>
        <p:nvGraphicFramePr>
          <p:cNvPr id="12" name="Table 11">
            <a:extLst>
              <a:ext uri="{FF2B5EF4-FFF2-40B4-BE49-F238E27FC236}">
                <a16:creationId xmlns:a16="http://schemas.microsoft.com/office/drawing/2014/main" id="{37A70C49-3CF5-4F43-866D-C81C01BA1B1A}"/>
              </a:ext>
            </a:extLst>
          </p:cNvPr>
          <p:cNvGraphicFramePr>
            <a:graphicFrameLocks noGrp="1"/>
          </p:cNvGraphicFramePr>
          <p:nvPr>
            <p:extLst>
              <p:ext uri="{D42A27DB-BD31-4B8C-83A1-F6EECF244321}">
                <p14:modId xmlns:p14="http://schemas.microsoft.com/office/powerpoint/2010/main" val="2904070894"/>
              </p:ext>
            </p:extLst>
          </p:nvPr>
        </p:nvGraphicFramePr>
        <p:xfrm>
          <a:off x="5534727" y="2215016"/>
          <a:ext cx="4636220" cy="4393644"/>
        </p:xfrm>
        <a:graphic>
          <a:graphicData uri="http://schemas.openxmlformats.org/drawingml/2006/table">
            <a:tbl>
              <a:tblPr firstRow="1" firstCol="1" bandRow="1">
                <a:tableStyleId>{B301B821-A1FF-4177-AEE7-76D212191A09}</a:tableStyleId>
              </a:tblPr>
              <a:tblGrid>
                <a:gridCol w="3001145">
                  <a:extLst>
                    <a:ext uri="{9D8B030D-6E8A-4147-A177-3AD203B41FA5}">
                      <a16:colId xmlns:a16="http://schemas.microsoft.com/office/drawing/2014/main" val="995811855"/>
                    </a:ext>
                  </a:extLst>
                </a:gridCol>
                <a:gridCol w="1635075">
                  <a:extLst>
                    <a:ext uri="{9D8B030D-6E8A-4147-A177-3AD203B41FA5}">
                      <a16:colId xmlns:a16="http://schemas.microsoft.com/office/drawing/2014/main" val="2453340323"/>
                    </a:ext>
                  </a:extLst>
                </a:gridCol>
              </a:tblGrid>
              <a:tr h="680109">
                <a:tc>
                  <a:txBody>
                    <a:bodyPr/>
                    <a:lstStyle/>
                    <a:p>
                      <a:pPr marL="0" marR="0" algn="l">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Treatment Characteristics </a:t>
                      </a: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Treated Population (N=162)</a:t>
                      </a:r>
                    </a:p>
                    <a:p>
                      <a:pPr marL="0" marR="0" algn="ctr">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N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056750230"/>
                  </a:ext>
                </a:extLst>
              </a:tr>
              <a:tr h="230963">
                <a:tc>
                  <a:txBody>
                    <a:bodyPr/>
                    <a:lstStyle/>
                    <a:p>
                      <a:pPr marL="0" marR="0">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Median Tumor Size (range), cm</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2.6 (0.9-8.1)</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extLst>
                  <a:ext uri="{0D108BD9-81ED-4DB2-BD59-A6C34878D82A}">
                    <a16:rowId xmlns:a16="http://schemas.microsoft.com/office/drawing/2014/main" val="3962437141"/>
                  </a:ext>
                </a:extLst>
              </a:tr>
              <a:tr h="230963">
                <a:tc>
                  <a:txBody>
                    <a:bodyPr/>
                    <a:lstStyle/>
                    <a:p>
                      <a:pPr marL="0" marR="0">
                        <a:lnSpc>
                          <a:spcPct val="107000"/>
                        </a:lnSpc>
                        <a:spcBef>
                          <a:spcPts val="0"/>
                        </a:spcBef>
                        <a:spcAft>
                          <a:spcPts val="0"/>
                        </a:spcAft>
                      </a:pPr>
                      <a:r>
                        <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rPr>
                        <a:t>Initial Y90 Treatment Goal</a:t>
                      </a: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 </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46602293"/>
                  </a:ext>
                </a:extLst>
              </a:tr>
              <a:tr h="230963">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Radiation segmentectomy</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104 (64.2)</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20225477"/>
                  </a:ext>
                </a:extLst>
              </a:tr>
              <a:tr h="230963">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Radiation lobectomy</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8 (5.0)</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76740992"/>
                  </a:ext>
                </a:extLst>
              </a:tr>
              <a:tr h="230963">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Bridge to liver transplantation</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36 (22.2)</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4048980"/>
                  </a:ext>
                </a:extLst>
              </a:tr>
              <a:tr h="230963">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Other</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1 (0.6)</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869001238"/>
                  </a:ext>
                </a:extLst>
              </a:tr>
              <a:tr h="230963">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Unknown</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13 (8.0)</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5512596"/>
                  </a:ext>
                </a:extLst>
              </a:tr>
              <a:tr h="230963">
                <a:tc>
                  <a:txBody>
                    <a:bodyPr/>
                    <a:lstStyle/>
                    <a:p>
                      <a:pPr marL="0" marR="0">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Type of Infusion</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 </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0272362"/>
                  </a:ext>
                </a:extLst>
              </a:tr>
              <a:tr h="230963">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Selective</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155 (95.7)</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01028902"/>
                  </a:ext>
                </a:extLst>
              </a:tr>
              <a:tr h="230963">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Lobar</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3 (1.9)</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33663282"/>
                  </a:ext>
                </a:extLst>
              </a:tr>
              <a:tr h="230963">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Mixed</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4 (2.5)</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65950359"/>
                  </a:ext>
                </a:extLst>
              </a:tr>
              <a:tr h="480053">
                <a:tc>
                  <a:txBody>
                    <a:bodyPr/>
                    <a:lstStyle/>
                    <a:p>
                      <a:pPr marL="0" marR="0" lvl="0">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Absorbed dose to perfused liver volume (Gy), median, (IQR)</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410.1 </a:t>
                      </a:r>
                    </a:p>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(199.7, 797.7)</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00CC"/>
                    </a:solidFill>
                  </a:tcPr>
                </a:tc>
                <a:extLst>
                  <a:ext uri="{0D108BD9-81ED-4DB2-BD59-A6C34878D82A}">
                    <a16:rowId xmlns:a16="http://schemas.microsoft.com/office/drawing/2014/main" val="2822736255"/>
                  </a:ext>
                </a:extLst>
              </a:tr>
              <a:tr h="230963">
                <a:tc>
                  <a:txBody>
                    <a:bodyPr/>
                    <a:lstStyle/>
                    <a:p>
                      <a:pPr marL="0" marR="0">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Number of TheraSphere Treatments</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 </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85365356"/>
                  </a:ext>
                </a:extLst>
              </a:tr>
              <a:tr h="230963">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1</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130 (80.2)</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19898578"/>
                  </a:ext>
                </a:extLst>
              </a:tr>
              <a:tr h="230963">
                <a:tc>
                  <a:txBody>
                    <a:bodyPr/>
                    <a:lstStyle/>
                    <a:p>
                      <a:pPr marL="457200" marR="0">
                        <a:lnSpc>
                          <a:spcPct val="107000"/>
                        </a:lnSpc>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≥2</a:t>
                      </a:r>
                      <a:endParaRPr lang="en-US" sz="1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algn="ctr">
                        <a:lnSpc>
                          <a:spcPct val="107000"/>
                        </a:lnSpc>
                        <a:spcBef>
                          <a:spcPts val="0"/>
                        </a:spcBef>
                        <a:spcAft>
                          <a:spcPts val="0"/>
                        </a:spcAft>
                      </a:pPr>
                      <a:r>
                        <a:rPr lang="en-US" sz="1000" dirty="0">
                          <a:solidFill>
                            <a:schemeClr val="bg1"/>
                          </a:solidFill>
                          <a:effectLst/>
                          <a:latin typeface="Arial" panose="020B0604020202020204" pitchFamily="34" charset="0"/>
                          <a:cs typeface="Arial" panose="020B0604020202020204" pitchFamily="34" charset="0"/>
                        </a:rPr>
                        <a:t>32 (19.8)</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35339236"/>
                  </a:ext>
                </a:extLst>
              </a:tr>
            </a:tbl>
          </a:graphicData>
        </a:graphic>
      </p:graphicFrame>
      <p:sp>
        <p:nvSpPr>
          <p:cNvPr id="6" name="TextBox 5">
            <a:extLst>
              <a:ext uri="{FF2B5EF4-FFF2-40B4-BE49-F238E27FC236}">
                <a16:creationId xmlns:a16="http://schemas.microsoft.com/office/drawing/2014/main" id="{C6804391-B68B-8841-BDB3-793FD3481257}"/>
              </a:ext>
            </a:extLst>
          </p:cNvPr>
          <p:cNvSpPr txBox="1"/>
          <p:nvPr/>
        </p:nvSpPr>
        <p:spPr>
          <a:xfrm>
            <a:off x="3935931" y="6632285"/>
            <a:ext cx="8091946" cy="307777"/>
          </a:xfrm>
          <a:prstGeom prst="rect">
            <a:avLst/>
          </a:prstGeom>
          <a:noFill/>
        </p:spPr>
        <p:txBody>
          <a:bodyPr wrap="square" rtlCol="0">
            <a:spAutoFit/>
          </a:bodyPr>
          <a:lstStyle/>
          <a:p>
            <a:r>
              <a:rPr lang="en-US" sz="700" dirty="0">
                <a:solidFill>
                  <a:schemeClr val="bg1"/>
                </a:solidFill>
              </a:rPr>
              <a:t>Salem R et al. "3020.2: Yttrium-90 Glass Microspheres in the Treatment of Hepatocellular Carcinoma: The LEGACY Study," CIRSE 2020 Virtual Summit, September 12-15, 2020</a:t>
            </a:r>
          </a:p>
          <a:p>
            <a:endParaRPr lang="en-US" sz="700" dirty="0">
              <a:solidFill>
                <a:schemeClr val="bg1"/>
              </a:solidFill>
            </a:endParaRPr>
          </a:p>
        </p:txBody>
      </p:sp>
    </p:spTree>
    <p:extLst>
      <p:ext uri="{BB962C8B-B14F-4D97-AF65-F5344CB8AC3E}">
        <p14:creationId xmlns:p14="http://schemas.microsoft.com/office/powerpoint/2010/main" val="14700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075E80-0608-44BB-A845-360CE793A46A}"/>
              </a:ext>
            </a:extLst>
          </p:cNvPr>
          <p:cNvSpPr/>
          <p:nvPr/>
        </p:nvSpPr>
        <p:spPr>
          <a:xfrm>
            <a:off x="1328928" y="2621092"/>
            <a:ext cx="3688891" cy="3170099"/>
          </a:xfrm>
          <a:prstGeom prst="rect">
            <a:avLst/>
          </a:prstGeom>
        </p:spPr>
        <p:txBody>
          <a:bodyPr wrap="square">
            <a:spAutoFit/>
          </a:bodyPr>
          <a:lstStyle/>
          <a:p>
            <a:pPr defTabSz="685783"/>
            <a:r>
              <a:rPr lang="en-US" sz="1800" b="1" dirty="0">
                <a:solidFill>
                  <a:srgbClr val="7E00CC"/>
                </a:solidFill>
                <a:latin typeface="Arial Nova" panose="020B0504020202020204" pitchFamily="34" charset="0"/>
              </a:rPr>
              <a:t>HIGHLIGHT DURABLE TUMOR CONTROL IN EARLY &amp; ADVANCED HCC</a:t>
            </a:r>
          </a:p>
          <a:p>
            <a:pPr defTabSz="685783"/>
            <a:r>
              <a:rPr lang="en-US" sz="1400" b="1" dirty="0">
                <a:solidFill>
                  <a:schemeClr val="bg1">
                    <a:lumMod val="50000"/>
                  </a:schemeClr>
                </a:solidFill>
                <a:latin typeface="Arial Nova" panose="020B0504020202020204" pitchFamily="34" charset="0"/>
              </a:rPr>
              <a:t> </a:t>
            </a:r>
          </a:p>
          <a:p>
            <a:pPr marL="234950" indent="-2349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93% Overall Survival rate at 3 years in patients with transplant or resection following </a:t>
            </a:r>
            <a:r>
              <a:rPr lang="en-US" sz="1400" dirty="0" err="1">
                <a:solidFill>
                  <a:schemeClr val="bg1">
                    <a:lumMod val="50000"/>
                  </a:schemeClr>
                </a:solidFill>
                <a:latin typeface="Arial Nova" panose="020B0504020202020204" pitchFamily="34" charset="0"/>
              </a:rPr>
              <a:t>TheraSphere</a:t>
            </a:r>
            <a:endParaRPr lang="en-US" sz="1400" dirty="0">
              <a:solidFill>
                <a:schemeClr val="bg1">
                  <a:lumMod val="50000"/>
                </a:schemeClr>
              </a:solidFill>
              <a:latin typeface="Arial Nova" panose="020B0504020202020204" pitchFamily="34" charset="0"/>
            </a:endParaRPr>
          </a:p>
          <a:p>
            <a:pPr marL="234950" indent="-234950" defTabSz="685783">
              <a:spcBef>
                <a:spcPts val="600"/>
              </a:spcBef>
              <a:buClr>
                <a:srgbClr val="7E00CC"/>
              </a:buClr>
              <a:buFont typeface="Arial" panose="020B0604020202020204" pitchFamily="34" charset="0"/>
              <a:buChar char="•"/>
            </a:pPr>
            <a:endParaRPr lang="en-US" sz="1400" dirty="0">
              <a:solidFill>
                <a:schemeClr val="bg1">
                  <a:lumMod val="50000"/>
                </a:schemeClr>
              </a:solidFill>
              <a:latin typeface="Arial Nova" panose="020B0504020202020204" pitchFamily="34" charset="0"/>
            </a:endParaRPr>
          </a:p>
          <a:p>
            <a:pPr marL="234950" indent="-2349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84% Overall Survival rate at 3 years in patients where </a:t>
            </a:r>
            <a:r>
              <a:rPr lang="en-US" sz="1400" dirty="0" err="1">
                <a:solidFill>
                  <a:schemeClr val="bg1">
                    <a:lumMod val="50000"/>
                  </a:schemeClr>
                </a:solidFill>
                <a:latin typeface="Arial Nova" panose="020B0504020202020204" pitchFamily="34" charset="0"/>
              </a:rPr>
              <a:t>TheraSphere</a:t>
            </a:r>
            <a:r>
              <a:rPr lang="en-US" sz="1400" dirty="0">
                <a:solidFill>
                  <a:schemeClr val="bg1">
                    <a:lumMod val="50000"/>
                  </a:schemeClr>
                </a:solidFill>
                <a:latin typeface="Arial Nova" panose="020B0504020202020204" pitchFamily="34" charset="0"/>
              </a:rPr>
              <a:t> was the primary therapy</a:t>
            </a:r>
          </a:p>
          <a:p>
            <a:pPr defTabSz="685783">
              <a:spcBef>
                <a:spcPts val="600"/>
              </a:spcBef>
              <a:buClr>
                <a:srgbClr val="00B0F0"/>
              </a:buClr>
            </a:pPr>
            <a:endParaRPr lang="en-US" sz="1400" dirty="0">
              <a:solidFill>
                <a:schemeClr val="bg1">
                  <a:lumMod val="50000"/>
                </a:schemeClr>
              </a:solidFill>
              <a:latin typeface="Arial Nova" panose="020B0504020202020204" pitchFamily="34" charset="0"/>
            </a:endParaRPr>
          </a:p>
        </p:txBody>
      </p:sp>
      <p:sp>
        <p:nvSpPr>
          <p:cNvPr id="4" name="Rectangle 3">
            <a:extLst>
              <a:ext uri="{FF2B5EF4-FFF2-40B4-BE49-F238E27FC236}">
                <a16:creationId xmlns:a16="http://schemas.microsoft.com/office/drawing/2014/main" id="{B8883D8E-CB76-4FE5-97F4-45F2CAE69469}"/>
              </a:ext>
            </a:extLst>
          </p:cNvPr>
          <p:cNvSpPr/>
          <p:nvPr/>
        </p:nvSpPr>
        <p:spPr>
          <a:xfrm>
            <a:off x="5726545" y="2620088"/>
            <a:ext cx="6121667" cy="584775"/>
          </a:xfrm>
          <a:prstGeom prst="rect">
            <a:avLst/>
          </a:prstGeom>
        </p:spPr>
        <p:txBody>
          <a:bodyPr wrap="square">
            <a:spAutoFit/>
          </a:bodyPr>
          <a:lstStyle/>
          <a:p>
            <a:pPr defTabSz="685783"/>
            <a:r>
              <a:rPr lang="en-US" sz="1600" b="1" dirty="0" err="1">
                <a:solidFill>
                  <a:srgbClr val="7E00CC"/>
                </a:solidFill>
                <a:latin typeface="Arial Nova" panose="020B0504020202020204" pitchFamily="34" charset="0"/>
              </a:rPr>
              <a:t>TheraSphere</a:t>
            </a:r>
            <a:r>
              <a:rPr lang="en-US" sz="1600" b="1" dirty="0">
                <a:solidFill>
                  <a:srgbClr val="7E00CC"/>
                </a:solidFill>
                <a:latin typeface="Arial Nova" panose="020B0504020202020204" pitchFamily="34" charset="0"/>
              </a:rPr>
              <a:t> patients treated as a destination therapy compared favorably to those receiving transplant or resection </a:t>
            </a:r>
          </a:p>
        </p:txBody>
      </p:sp>
      <p:sp>
        <p:nvSpPr>
          <p:cNvPr id="6" name="TextBox 5">
            <a:extLst>
              <a:ext uri="{FF2B5EF4-FFF2-40B4-BE49-F238E27FC236}">
                <a16:creationId xmlns:a16="http://schemas.microsoft.com/office/drawing/2014/main" id="{46C2F3FB-59C8-428A-9E45-D95324831565}"/>
              </a:ext>
            </a:extLst>
          </p:cNvPr>
          <p:cNvSpPr txBox="1"/>
          <p:nvPr/>
        </p:nvSpPr>
        <p:spPr>
          <a:xfrm>
            <a:off x="4418614" y="6646070"/>
            <a:ext cx="7236276" cy="200055"/>
          </a:xfrm>
          <a:prstGeom prst="rect">
            <a:avLst/>
          </a:prstGeom>
          <a:noFill/>
        </p:spPr>
        <p:txBody>
          <a:bodyPr wrap="none" rtlCol="0">
            <a:spAutoFit/>
          </a:bodyPr>
          <a:lstStyle/>
          <a:p>
            <a:r>
              <a:rPr lang="en-US" sz="700">
                <a:solidFill>
                  <a:schemeClr val="bg1">
                    <a:lumMod val="75000"/>
                  </a:schemeClr>
                </a:solidFill>
              </a:rPr>
              <a:t>Salem R et al. "3020.2: Yttrium-90 Glass Microspheres in the Treatment of Hepatocellular Carcinoma: The LEGACY Study," CIRSE 2020 Virtual Summit, September 12-15, 2020</a:t>
            </a:r>
          </a:p>
        </p:txBody>
      </p:sp>
      <p:pic>
        <p:nvPicPr>
          <p:cNvPr id="5" name="Picture 4">
            <a:extLst>
              <a:ext uri="{FF2B5EF4-FFF2-40B4-BE49-F238E27FC236}">
                <a16:creationId xmlns:a16="http://schemas.microsoft.com/office/drawing/2014/main" id="{FE3012B6-0ABB-DA41-B8F9-0F207F847D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7771" y="3372448"/>
            <a:ext cx="5978097" cy="3138145"/>
          </a:xfrm>
          <a:prstGeom prst="rect">
            <a:avLst/>
          </a:prstGeom>
        </p:spPr>
      </p:pic>
      <p:sp>
        <p:nvSpPr>
          <p:cNvPr id="10" name="Title 1">
            <a:extLst>
              <a:ext uri="{FF2B5EF4-FFF2-40B4-BE49-F238E27FC236}">
                <a16:creationId xmlns:a16="http://schemas.microsoft.com/office/drawing/2014/main" id="{6FEBACA6-8853-7A46-BF5D-647E2EF4B79C}"/>
              </a:ext>
            </a:extLst>
          </p:cNvPr>
          <p:cNvSpPr>
            <a:spLocks noGrp="1"/>
          </p:cNvSpPr>
          <p:nvPr>
            <p:ph type="title" idx="4294967295"/>
          </p:nvPr>
        </p:nvSpPr>
        <p:spPr>
          <a:xfrm>
            <a:off x="1342663" y="1810253"/>
            <a:ext cx="9433367" cy="707886"/>
          </a:xfrm>
          <a:prstGeom prst="rect">
            <a:avLst/>
          </a:prstGeom>
        </p:spPr>
        <p:txBody>
          <a:bodyPr wrap="square" anchor="t" anchorCtr="0">
            <a:spAutoFit/>
          </a:bodyPr>
          <a:lstStyle/>
          <a:p>
            <a:pPr lvl="0" algn="l" defTabSz="685783">
              <a:spcBef>
                <a:spcPts val="0"/>
              </a:spcBef>
            </a:pPr>
            <a:r>
              <a:rPr lang="en-US" sz="2000" dirty="0">
                <a:solidFill>
                  <a:schemeClr val="tx1"/>
                </a:solidFill>
                <a:ea typeface="+mn-ea"/>
                <a:cs typeface="+mn-cs"/>
              </a:rPr>
              <a:t>LEGACY is a robust multicenter study that evaluated </a:t>
            </a:r>
            <a:r>
              <a:rPr lang="en-US" sz="2000" dirty="0" err="1">
                <a:solidFill>
                  <a:schemeClr val="tx1"/>
                </a:solidFill>
                <a:ea typeface="+mn-ea"/>
                <a:cs typeface="+mn-cs"/>
              </a:rPr>
              <a:t>TheraSphere</a:t>
            </a:r>
            <a:r>
              <a:rPr lang="en-US" sz="2000" baseline="30000" dirty="0">
                <a:solidFill>
                  <a:schemeClr val="tx1"/>
                </a:solidFill>
                <a:ea typeface="+mn-ea"/>
                <a:cs typeface="+mn-cs"/>
              </a:rPr>
              <a:t>™</a:t>
            </a:r>
            <a:r>
              <a:rPr lang="en-US" sz="2000" dirty="0">
                <a:solidFill>
                  <a:schemeClr val="tx1"/>
                </a:solidFill>
                <a:ea typeface="+mn-ea"/>
                <a:cs typeface="+mn-cs"/>
              </a:rPr>
              <a:t> as a Neoadjuvant or Standalone Therapy in Treating Primary Liver Cancer (HCC)</a:t>
            </a:r>
            <a:endParaRPr lang="en-US" sz="2000" b="0" dirty="0">
              <a:solidFill>
                <a:schemeClr val="tx1"/>
              </a:solidFill>
            </a:endParaRPr>
          </a:p>
        </p:txBody>
      </p:sp>
    </p:spTree>
    <p:extLst>
      <p:ext uri="{BB962C8B-B14F-4D97-AF65-F5344CB8AC3E}">
        <p14:creationId xmlns:p14="http://schemas.microsoft.com/office/powerpoint/2010/main" val="239831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44">
            <a:extLst>
              <a:ext uri="{FF2B5EF4-FFF2-40B4-BE49-F238E27FC236}">
                <a16:creationId xmlns:a16="http://schemas.microsoft.com/office/drawing/2014/main" id="{4DB88D4E-DEB0-F247-9DE5-7C08AC0398EC}"/>
              </a:ext>
            </a:extLst>
          </p:cNvPr>
          <p:cNvSpPr/>
          <p:nvPr/>
        </p:nvSpPr>
        <p:spPr>
          <a:xfrm>
            <a:off x="5388925" y="6637442"/>
            <a:ext cx="6907065" cy="230832"/>
          </a:xfrm>
          <a:prstGeom prst="rect">
            <a:avLst/>
          </a:prstGeom>
          <a:noFill/>
          <a:ln cap="flat">
            <a:noFill/>
            <a:prstDash val="solid"/>
          </a:ln>
        </p:spPr>
        <p:txBody>
          <a:bodyPr vert="horz" wrap="square" lIns="121920" tIns="60960" rIns="121920" bIns="60960" anchor="t" anchorCtr="0" compatLnSpc="1">
            <a:spAutoFit/>
          </a:bodyPr>
          <a:lstStyle/>
          <a:p>
            <a:r>
              <a:rPr lang="en-US" sz="700" dirty="0">
                <a:solidFill>
                  <a:schemeClr val="bg1">
                    <a:lumMod val="50000"/>
                  </a:schemeClr>
                </a:solidFill>
                <a:latin typeface="Arial Nova Cond" panose="020B0506020202020204" pitchFamily="34" charset="0"/>
              </a:rPr>
              <a:t>Lewandowski RJ, </a:t>
            </a:r>
            <a:r>
              <a:rPr lang="en-US" sz="700" dirty="0" err="1">
                <a:solidFill>
                  <a:schemeClr val="bg1">
                    <a:lumMod val="50000"/>
                  </a:schemeClr>
                </a:solidFill>
                <a:latin typeface="Arial Nova Cond" panose="020B0506020202020204" pitchFamily="34" charset="0"/>
              </a:rPr>
              <a:t>Gabr</a:t>
            </a:r>
            <a:r>
              <a:rPr lang="en-US" sz="700" dirty="0">
                <a:solidFill>
                  <a:schemeClr val="bg1">
                    <a:lumMod val="50000"/>
                  </a:schemeClr>
                </a:solidFill>
                <a:latin typeface="Arial Nova Cond" panose="020B0506020202020204" pitchFamily="34" charset="0"/>
              </a:rPr>
              <a:t> A, </a:t>
            </a:r>
            <a:r>
              <a:rPr lang="en-US" sz="700" dirty="0" err="1">
                <a:solidFill>
                  <a:schemeClr val="bg1">
                    <a:lumMod val="50000"/>
                  </a:schemeClr>
                </a:solidFill>
                <a:latin typeface="Arial Nova Cond" panose="020B0506020202020204" pitchFamily="34" charset="0"/>
              </a:rPr>
              <a:t>Abouchaleh</a:t>
            </a:r>
            <a:r>
              <a:rPr lang="en-US" sz="700" dirty="0">
                <a:solidFill>
                  <a:schemeClr val="bg1">
                    <a:lumMod val="50000"/>
                  </a:schemeClr>
                </a:solidFill>
                <a:latin typeface="Arial Nova Cond" panose="020B0506020202020204" pitchFamily="34" charset="0"/>
              </a:rPr>
              <a:t> N et al. Radiation segmentectomy: potential curative therapy for early hepatocellular carcinoma. Radiology. 2018; 287(3): 1050-1058</a:t>
            </a:r>
          </a:p>
        </p:txBody>
      </p:sp>
      <p:sp>
        <p:nvSpPr>
          <p:cNvPr id="10" name="Title 1">
            <a:extLst>
              <a:ext uri="{FF2B5EF4-FFF2-40B4-BE49-F238E27FC236}">
                <a16:creationId xmlns:a16="http://schemas.microsoft.com/office/drawing/2014/main" id="{07D9C5A0-116C-E741-851C-235CBA3591AC}"/>
              </a:ext>
            </a:extLst>
          </p:cNvPr>
          <p:cNvSpPr>
            <a:spLocks noGrp="1"/>
          </p:cNvSpPr>
          <p:nvPr>
            <p:ph type="title" idx="4294967295"/>
          </p:nvPr>
        </p:nvSpPr>
        <p:spPr>
          <a:xfrm>
            <a:off x="1400536" y="1733048"/>
            <a:ext cx="10417215" cy="1200329"/>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Radiation Segmentectomy</a:t>
            </a:r>
            <a:r>
              <a:rPr lang="en-US" sz="1600" dirty="0">
                <a:solidFill>
                  <a:schemeClr val="bg1">
                    <a:lumMod val="50000"/>
                  </a:schemeClr>
                </a:solidFill>
                <a:latin typeface="Arial Nova Cond" panose="020B0506020202020204" pitchFamily="34" charset="0"/>
              </a:rPr>
              <a:t>  </a:t>
            </a:r>
            <a:r>
              <a:rPr lang="en-US" sz="1600" b="0" dirty="0">
                <a:solidFill>
                  <a:schemeClr val="bg1">
                    <a:lumMod val="50000"/>
                  </a:schemeClr>
                </a:solidFill>
                <a:latin typeface="Arial Nova Cond" panose="020B0506020202020204" pitchFamily="34" charset="0"/>
              </a:rPr>
              <a:t>Long-term outcomes demonstrated a median overall survival of 6.7 years suggesting radiation segmentectomy should be the preferred treatment approach when possible in unresectable HCC patients</a:t>
            </a:r>
            <a:br>
              <a:rPr lang="en-US" sz="1600" b="0" dirty="0">
                <a:solidFill>
                  <a:schemeClr val="bg1">
                    <a:lumMod val="50000"/>
                  </a:schemeClr>
                </a:solidFill>
                <a:latin typeface="Arial Nova Cond" panose="020B0506020202020204" pitchFamily="34" charset="0"/>
              </a:rPr>
            </a:br>
            <a:br>
              <a:rPr lang="en-US" sz="1600" b="0" dirty="0">
                <a:solidFill>
                  <a:schemeClr val="bg1">
                    <a:lumMod val="50000"/>
                  </a:schemeClr>
                </a:solidFill>
                <a:latin typeface="Arial Nova Cond" panose="020B0506020202020204" pitchFamily="34" charset="0"/>
              </a:rPr>
            </a:br>
            <a:endParaRPr lang="en-US" sz="1600" b="0" dirty="0">
              <a:solidFill>
                <a:schemeClr val="bg1">
                  <a:lumMod val="50000"/>
                </a:schemeClr>
              </a:solidFill>
              <a:latin typeface="Arial Nova Cond" panose="020B0506020202020204" pitchFamily="34" charset="0"/>
            </a:endParaRPr>
          </a:p>
        </p:txBody>
      </p:sp>
      <p:sp>
        <p:nvSpPr>
          <p:cNvPr id="16" name="TextBox 15">
            <a:extLst>
              <a:ext uri="{FF2B5EF4-FFF2-40B4-BE49-F238E27FC236}">
                <a16:creationId xmlns:a16="http://schemas.microsoft.com/office/drawing/2014/main" id="{C6DE3ECB-E174-3144-A237-797D0583E3EF}"/>
              </a:ext>
            </a:extLst>
          </p:cNvPr>
          <p:cNvSpPr txBox="1"/>
          <p:nvPr/>
        </p:nvSpPr>
        <p:spPr>
          <a:xfrm>
            <a:off x="1421565" y="2655874"/>
            <a:ext cx="4678293" cy="584775"/>
          </a:xfrm>
          <a:prstGeom prst="rect">
            <a:avLst/>
          </a:prstGeom>
          <a:noFill/>
        </p:spPr>
        <p:txBody>
          <a:bodyPr wrap="square" rtlCol="0">
            <a:spAutoFit/>
          </a:bodyPr>
          <a:lstStyle/>
          <a:p>
            <a:r>
              <a:rPr lang="en-US" sz="1600" b="1" dirty="0">
                <a:latin typeface="Arial Nova Cond" panose="020B0506020202020204" pitchFamily="34" charset="0"/>
              </a:rPr>
              <a:t>Radiation segmentectomy is a proven treatment option for unresectable early HCC patients</a:t>
            </a:r>
            <a:endParaRPr lang="en-US" sz="1600" dirty="0">
              <a:latin typeface="Arial Nova Cond" panose="020B0506020202020204" pitchFamily="34" charset="0"/>
            </a:endParaRPr>
          </a:p>
        </p:txBody>
      </p:sp>
      <p:sp>
        <p:nvSpPr>
          <p:cNvPr id="17" name="Title 1">
            <a:extLst>
              <a:ext uri="{FF2B5EF4-FFF2-40B4-BE49-F238E27FC236}">
                <a16:creationId xmlns:a16="http://schemas.microsoft.com/office/drawing/2014/main" id="{53966A5E-9EC1-8343-A77B-FEB704407DA2}"/>
              </a:ext>
            </a:extLst>
          </p:cNvPr>
          <p:cNvSpPr txBox="1">
            <a:spLocks/>
          </p:cNvSpPr>
          <p:nvPr/>
        </p:nvSpPr>
        <p:spPr>
          <a:xfrm>
            <a:off x="1427544" y="3360628"/>
            <a:ext cx="4857510" cy="2825902"/>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marL="228594" indent="-228594">
              <a:lnSpc>
                <a:spcPts val="2440"/>
              </a:lnSpc>
              <a:buClr>
                <a:srgbClr val="7E00CC"/>
              </a:buClr>
              <a:buFont typeface="Arial" panose="020B0604020202020204" pitchFamily="34" charset="0"/>
              <a:buChar char="•"/>
            </a:pPr>
            <a:r>
              <a:rPr lang="en-US" sz="1400" b="0" dirty="0">
                <a:solidFill>
                  <a:schemeClr val="bg1">
                    <a:lumMod val="50000"/>
                  </a:schemeClr>
                </a:solidFill>
                <a:latin typeface="Arial Nova Cond" panose="020B0506020202020204" pitchFamily="34" charset="0"/>
              </a:rPr>
              <a:t>In a 70-patient cohort with solitary HCC ≤ 5 cm, patients experienced:</a:t>
            </a:r>
          </a:p>
          <a:p>
            <a:pPr marL="459306" lvl="1" indent="-148163">
              <a:lnSpc>
                <a:spcPts val="2440"/>
              </a:lnSpc>
              <a:buClr>
                <a:srgbClr val="7E00CC"/>
              </a:buClr>
              <a:buFont typeface="System Font Regular"/>
              <a:buChar char="-"/>
            </a:pPr>
            <a:r>
              <a:rPr lang="en-US" sz="1400" dirty="0">
                <a:solidFill>
                  <a:schemeClr val="bg1">
                    <a:lumMod val="50000"/>
                  </a:schemeClr>
                </a:solidFill>
                <a:latin typeface="Arial Nova Cond" panose="020B0506020202020204" pitchFamily="34" charset="0"/>
              </a:rPr>
              <a:t>Local tumor control (72% had no target lesion progression at 5 years) </a:t>
            </a:r>
          </a:p>
          <a:p>
            <a:pPr marL="459306" lvl="1" indent="-148163">
              <a:lnSpc>
                <a:spcPts val="2440"/>
              </a:lnSpc>
              <a:buClr>
                <a:srgbClr val="7E00CC"/>
              </a:buClr>
              <a:buFont typeface="System Font Regular"/>
              <a:buChar char="-"/>
            </a:pPr>
            <a:r>
              <a:rPr lang="en-US" sz="1400" dirty="0">
                <a:solidFill>
                  <a:schemeClr val="bg1">
                    <a:lumMod val="50000"/>
                  </a:schemeClr>
                </a:solidFill>
                <a:latin typeface="Arial Nova Cond" panose="020B0506020202020204" pitchFamily="34" charset="0"/>
              </a:rPr>
              <a:t>Minimal recurrence (9.8%)</a:t>
            </a:r>
          </a:p>
          <a:p>
            <a:pPr marL="459306" lvl="1" indent="-148163">
              <a:lnSpc>
                <a:spcPts val="2440"/>
              </a:lnSpc>
              <a:buClr>
                <a:srgbClr val="7E00CC"/>
              </a:buClr>
              <a:buFont typeface="System Font Regular"/>
              <a:buChar char="-"/>
            </a:pPr>
            <a:r>
              <a:rPr lang="en-US" sz="1400" dirty="0">
                <a:solidFill>
                  <a:schemeClr val="bg1">
                    <a:lumMod val="50000"/>
                  </a:schemeClr>
                </a:solidFill>
                <a:latin typeface="Arial Nova Cond" panose="020B0506020202020204" pitchFamily="34" charset="0"/>
              </a:rPr>
              <a:t>Prolonged time to progression (median TTP= 29 months)</a:t>
            </a:r>
          </a:p>
          <a:p>
            <a:pPr marL="228594" indent="-228594">
              <a:lnSpc>
                <a:spcPts val="2440"/>
              </a:lnSpc>
              <a:buClr>
                <a:srgbClr val="7E00CC"/>
              </a:buClr>
              <a:buFont typeface="Arial" panose="020B0604020202020204" pitchFamily="34" charset="0"/>
              <a:buChar char="•"/>
            </a:pPr>
            <a:r>
              <a:rPr lang="en-US" sz="1400" b="0" dirty="0">
                <a:solidFill>
                  <a:schemeClr val="bg1">
                    <a:lumMod val="50000"/>
                  </a:schemeClr>
                </a:solidFill>
                <a:latin typeface="Arial Nova Cond" panose="020B0506020202020204" pitchFamily="34" charset="0"/>
              </a:rPr>
              <a:t>Authors note that overall survival outcomes were comparable to curative treatments (RF ablation, resection and transplant)</a:t>
            </a:r>
          </a:p>
          <a:p>
            <a:pPr marL="228594" indent="-228594">
              <a:lnSpc>
                <a:spcPts val="2440"/>
              </a:lnSpc>
              <a:buClr>
                <a:srgbClr val="00B0F0"/>
              </a:buClr>
              <a:buFont typeface="Arial" panose="020B0604020202020204" pitchFamily="34" charset="0"/>
              <a:buChar char="•"/>
            </a:pPr>
            <a:endParaRPr lang="en-US" sz="1400" b="0" dirty="0">
              <a:solidFill>
                <a:schemeClr val="bg1">
                  <a:lumMod val="50000"/>
                </a:schemeClr>
              </a:solidFill>
              <a:latin typeface="Arial Nova Cond" panose="020B0506020202020204" pitchFamily="34" charset="0"/>
            </a:endParaRPr>
          </a:p>
        </p:txBody>
      </p:sp>
      <p:sp>
        <p:nvSpPr>
          <p:cNvPr id="7" name="TextBox 6">
            <a:extLst>
              <a:ext uri="{FF2B5EF4-FFF2-40B4-BE49-F238E27FC236}">
                <a16:creationId xmlns:a16="http://schemas.microsoft.com/office/drawing/2014/main" id="{CFB70893-B477-6998-56E4-A5C8B1C955E6}"/>
              </a:ext>
            </a:extLst>
          </p:cNvPr>
          <p:cNvSpPr txBox="1"/>
          <p:nvPr/>
        </p:nvSpPr>
        <p:spPr>
          <a:xfrm>
            <a:off x="7069747" y="2656731"/>
            <a:ext cx="4604093" cy="261610"/>
          </a:xfrm>
          <a:prstGeom prst="rect">
            <a:avLst/>
          </a:prstGeom>
          <a:noFill/>
        </p:spPr>
        <p:txBody>
          <a:bodyPr wrap="square">
            <a:spAutoFit/>
          </a:bodyPr>
          <a:lstStyle/>
          <a:p>
            <a:r>
              <a:rPr lang="en-US" sz="1100" b="1" dirty="0">
                <a:solidFill>
                  <a:srgbClr val="7E00CC"/>
                </a:solidFill>
                <a:latin typeface="Arial Nova Cond" panose="020B0506020202020204" pitchFamily="34" charset="0"/>
              </a:rPr>
              <a:t>Overall Survival for All Patients with TheraSphere Glass Y-90 Microspheres</a:t>
            </a:r>
            <a:endParaRPr lang="en-US" sz="1100" b="1" dirty="0">
              <a:solidFill>
                <a:srgbClr val="7E00CC"/>
              </a:solidFill>
            </a:endParaRPr>
          </a:p>
        </p:txBody>
      </p:sp>
      <p:pic>
        <p:nvPicPr>
          <p:cNvPr id="4" name="Picture 3">
            <a:extLst>
              <a:ext uri="{FF2B5EF4-FFF2-40B4-BE49-F238E27FC236}">
                <a16:creationId xmlns:a16="http://schemas.microsoft.com/office/drawing/2014/main" id="{AD32177A-5B85-D781-DDDB-9C12A36C0E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31"/>
          <a:stretch/>
        </p:blipFill>
        <p:spPr>
          <a:xfrm>
            <a:off x="6587838" y="2961408"/>
            <a:ext cx="4208318" cy="3277624"/>
          </a:xfrm>
          <a:prstGeom prst="rect">
            <a:avLst/>
          </a:prstGeom>
        </p:spPr>
      </p:pic>
    </p:spTree>
    <p:extLst>
      <p:ext uri="{BB962C8B-B14F-4D97-AF65-F5344CB8AC3E}">
        <p14:creationId xmlns:p14="http://schemas.microsoft.com/office/powerpoint/2010/main" val="36145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378F2D-3696-4959-9570-348D4EDA1006}"/>
              </a:ext>
            </a:extLst>
          </p:cNvPr>
          <p:cNvSpPr>
            <a:spLocks noGrp="1"/>
          </p:cNvSpPr>
          <p:nvPr>
            <p:ph type="title" idx="4294967295"/>
          </p:nvPr>
        </p:nvSpPr>
        <p:spPr>
          <a:xfrm>
            <a:off x="1462150" y="1675719"/>
            <a:ext cx="8737600" cy="381681"/>
          </a:xfrm>
          <a:prstGeom prst="rect">
            <a:avLst/>
          </a:prstGeom>
        </p:spPr>
        <p:txBody>
          <a:bodyPr>
            <a:normAutofit/>
          </a:bodyPr>
          <a:lstStyle/>
          <a:p>
            <a:pPr algn="l"/>
            <a:r>
              <a:rPr lang="en-US" sz="2000" dirty="0">
                <a:solidFill>
                  <a:srgbClr val="7E00CC"/>
                </a:solidFill>
              </a:rPr>
              <a:t>Time to Event Outcomes </a:t>
            </a:r>
            <a:r>
              <a:rPr lang="en-US" sz="1800" dirty="0">
                <a:solidFill>
                  <a:srgbClr val="7E00CC"/>
                </a:solidFill>
              </a:rPr>
              <a:t>(Treated Population)</a:t>
            </a:r>
          </a:p>
        </p:txBody>
      </p:sp>
      <p:sp>
        <p:nvSpPr>
          <p:cNvPr id="15" name="TextBox 14">
            <a:extLst>
              <a:ext uri="{FF2B5EF4-FFF2-40B4-BE49-F238E27FC236}">
                <a16:creationId xmlns:a16="http://schemas.microsoft.com/office/drawing/2014/main" id="{549158D9-5B57-4183-9B9F-8F90961614CB}"/>
              </a:ext>
            </a:extLst>
          </p:cNvPr>
          <p:cNvSpPr txBox="1"/>
          <p:nvPr/>
        </p:nvSpPr>
        <p:spPr>
          <a:xfrm>
            <a:off x="1201141" y="6053533"/>
            <a:ext cx="5205784" cy="523220"/>
          </a:xfrm>
          <a:prstGeom prst="rect">
            <a:avLst/>
          </a:prstGeom>
          <a:noFill/>
        </p:spPr>
        <p:txBody>
          <a:bodyPr wrap="none" rtlCol="0">
            <a:spAutoFit/>
          </a:bodyPr>
          <a:lstStyle/>
          <a:p>
            <a:pPr marL="174625" indent="-174625">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cs typeface="Arial" panose="020B0604020202020204" pitchFamily="34" charset="0"/>
              </a:rPr>
              <a:t>Local recurrence rate of </a:t>
            </a:r>
            <a:r>
              <a:rPr lang="en-US" sz="1400" dirty="0">
                <a:solidFill>
                  <a:schemeClr val="bg1">
                    <a:lumMod val="50000"/>
                  </a:schemeClr>
                </a:solidFill>
                <a:latin typeface="Arial Nova" panose="020B0504020202020204" pitchFamily="34" charset="0"/>
              </a:rPr>
              <a:t>5.6% and is 9/162</a:t>
            </a:r>
            <a:endParaRPr lang="en-US" sz="1400" dirty="0">
              <a:solidFill>
                <a:schemeClr val="bg1">
                  <a:lumMod val="50000"/>
                </a:schemeClr>
              </a:solidFill>
              <a:latin typeface="Arial Nova" panose="020B0504020202020204" pitchFamily="34" charset="0"/>
              <a:cs typeface="Arial" panose="020B0604020202020204" pitchFamily="34" charset="0"/>
            </a:endParaRPr>
          </a:p>
          <a:p>
            <a:pPr marL="174625" indent="-174625">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cs typeface="Arial" panose="020B0604020202020204" pitchFamily="34" charset="0"/>
              </a:rPr>
              <a:t>Median time to best response: 3.9 months (95% CI: 3.5, 4.1)</a:t>
            </a:r>
          </a:p>
        </p:txBody>
      </p:sp>
      <p:graphicFrame>
        <p:nvGraphicFramePr>
          <p:cNvPr id="34" name="Table 15">
            <a:extLst>
              <a:ext uri="{FF2B5EF4-FFF2-40B4-BE49-F238E27FC236}">
                <a16:creationId xmlns:a16="http://schemas.microsoft.com/office/drawing/2014/main" id="{68EAD579-2380-4062-B089-986410451E9F}"/>
              </a:ext>
            </a:extLst>
          </p:cNvPr>
          <p:cNvGraphicFramePr>
            <a:graphicFrameLocks noGrp="1"/>
          </p:cNvGraphicFramePr>
          <p:nvPr>
            <p:extLst>
              <p:ext uri="{D42A27DB-BD31-4B8C-83A1-F6EECF244321}">
                <p14:modId xmlns:p14="http://schemas.microsoft.com/office/powerpoint/2010/main" val="475751072"/>
              </p:ext>
            </p:extLst>
          </p:nvPr>
        </p:nvGraphicFramePr>
        <p:xfrm>
          <a:off x="1323318" y="4858841"/>
          <a:ext cx="4677491" cy="1097280"/>
        </p:xfrm>
        <a:graphic>
          <a:graphicData uri="http://schemas.openxmlformats.org/drawingml/2006/table">
            <a:tbl>
              <a:tblPr firstRow="1" bandRow="1">
                <a:tableStyleId>{5C22544A-7EE6-4342-B048-85BDC9FD1C3A}</a:tableStyleId>
              </a:tblPr>
              <a:tblGrid>
                <a:gridCol w="2269332">
                  <a:extLst>
                    <a:ext uri="{9D8B030D-6E8A-4147-A177-3AD203B41FA5}">
                      <a16:colId xmlns:a16="http://schemas.microsoft.com/office/drawing/2014/main" val="3057725572"/>
                    </a:ext>
                  </a:extLst>
                </a:gridCol>
                <a:gridCol w="2408159">
                  <a:extLst>
                    <a:ext uri="{9D8B030D-6E8A-4147-A177-3AD203B41FA5}">
                      <a16:colId xmlns:a16="http://schemas.microsoft.com/office/drawing/2014/main" val="238247348"/>
                    </a:ext>
                  </a:extLst>
                </a:gridCol>
              </a:tblGrid>
              <a:tr h="0">
                <a:tc gridSpan="2">
                  <a:txBody>
                    <a:bodyPr/>
                    <a:lstStyle/>
                    <a:p>
                      <a:pPr algn="ctr"/>
                      <a:r>
                        <a:rPr lang="en-US" sz="1200" b="1" dirty="0"/>
                        <a:t>% patients without  localized tumor progression at 24 M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200" b="1" dirty="0"/>
                    </a:p>
                  </a:txBody>
                  <a:tcPr>
                    <a:lnT w="38100" cmpd="sng">
                      <a:noFill/>
                    </a:lnT>
                  </a:tcPr>
                </a:tc>
                <a:extLst>
                  <a:ext uri="{0D108BD9-81ED-4DB2-BD59-A6C34878D82A}">
                    <a16:rowId xmlns:a16="http://schemas.microsoft.com/office/drawing/2014/main" val="1039026697"/>
                  </a:ext>
                </a:extLst>
              </a:tr>
              <a:tr h="0">
                <a:tc>
                  <a:txBody>
                    <a:bodyPr/>
                    <a:lstStyle/>
                    <a:p>
                      <a:r>
                        <a:rPr lang="en-US" sz="1000" b="1" kern="1200" dirty="0">
                          <a:solidFill>
                            <a:schemeClr val="bg1"/>
                          </a:solidFill>
                          <a:latin typeface="+mn-lt"/>
                          <a:ea typeface="+mn-ea"/>
                          <a:cs typeface="+mn-cs"/>
                        </a:rPr>
                        <a:t>Localized mRECIST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algn="ctr" defTabSz="1088473" rtl="0" eaLnBrk="1" latinLnBrk="0" hangingPunct="1"/>
                      <a:r>
                        <a:rPr lang="en-US" sz="1200" kern="1200" dirty="0">
                          <a:solidFill>
                            <a:schemeClr val="bg1"/>
                          </a:solidFill>
                          <a:latin typeface="+mn-lt"/>
                          <a:ea typeface="+mn-ea"/>
                          <a:cs typeface="+mn-cs"/>
                        </a:rPr>
                        <a:t>100.0%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25234373"/>
                  </a:ext>
                </a:extLst>
              </a:tr>
              <a:tr h="209109">
                <a:tc>
                  <a:txBody>
                    <a:bodyPr/>
                    <a:lstStyle/>
                    <a:p>
                      <a:r>
                        <a:rPr lang="en-US" sz="1000" b="1" kern="1200" dirty="0">
                          <a:solidFill>
                            <a:schemeClr val="bg1"/>
                          </a:solidFill>
                          <a:latin typeface="+mn-lt"/>
                          <a:ea typeface="+mn-ea"/>
                          <a:cs typeface="+mn-cs"/>
                        </a:rPr>
                        <a:t>mRECIST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200" dirty="0">
                          <a:solidFill>
                            <a:schemeClr val="bg1"/>
                          </a:solidFill>
                        </a:rPr>
                        <a:t>84.1%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41877476"/>
                  </a:ext>
                </a:extLst>
              </a:tr>
              <a:tr h="163902">
                <a:tc>
                  <a:txBody>
                    <a:bodyPr/>
                    <a:lstStyle/>
                    <a:p>
                      <a:r>
                        <a:rPr lang="en-US" sz="1000" b="1" kern="1200" dirty="0">
                          <a:solidFill>
                            <a:schemeClr val="bg1"/>
                          </a:solidFill>
                          <a:latin typeface="+mn-lt"/>
                          <a:ea typeface="+mn-ea"/>
                          <a:cs typeface="+mn-cs"/>
                        </a:rPr>
                        <a:t>RECIST 1.1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200" dirty="0">
                          <a:solidFill>
                            <a:schemeClr val="bg1"/>
                          </a:solidFill>
                        </a:rPr>
                        <a:t>82.0%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42763911"/>
                  </a:ext>
                </a:extLst>
              </a:tr>
            </a:tbl>
          </a:graphicData>
        </a:graphic>
      </p:graphicFrame>
      <p:sp>
        <p:nvSpPr>
          <p:cNvPr id="36" name="TextBox 35">
            <a:extLst>
              <a:ext uri="{FF2B5EF4-FFF2-40B4-BE49-F238E27FC236}">
                <a16:creationId xmlns:a16="http://schemas.microsoft.com/office/drawing/2014/main" id="{E3A1935C-4CFE-4052-BBA4-BB2C0ACE6D19}"/>
              </a:ext>
            </a:extLst>
          </p:cNvPr>
          <p:cNvSpPr txBox="1"/>
          <p:nvPr/>
        </p:nvSpPr>
        <p:spPr>
          <a:xfrm>
            <a:off x="4673600" y="6650202"/>
            <a:ext cx="7236276" cy="200055"/>
          </a:xfrm>
          <a:prstGeom prst="rect">
            <a:avLst/>
          </a:prstGeom>
          <a:noFill/>
        </p:spPr>
        <p:txBody>
          <a:bodyPr wrap="none" rtlCol="0">
            <a:spAutoFit/>
          </a:bodyPr>
          <a:lstStyle/>
          <a:p>
            <a:r>
              <a:rPr lang="en-US" sz="700" dirty="0">
                <a:solidFill>
                  <a:schemeClr val="bg1">
                    <a:lumMod val="50000"/>
                  </a:schemeClr>
                </a:solidFill>
              </a:rPr>
              <a:t>Salem R et al. "3020.2: Yttrium-90 Glass Microspheres in the Treatment of Hepatocellular Carcinoma: The LEGACY Study," CIRSE 2020 Virtual Summit, September 12-15, 2020</a:t>
            </a:r>
          </a:p>
        </p:txBody>
      </p:sp>
      <p:graphicFrame>
        <p:nvGraphicFramePr>
          <p:cNvPr id="37" name="Table 15">
            <a:extLst>
              <a:ext uri="{FF2B5EF4-FFF2-40B4-BE49-F238E27FC236}">
                <a16:creationId xmlns:a16="http://schemas.microsoft.com/office/drawing/2014/main" id="{AA07F955-A502-C14E-A71D-DF29D2137647}"/>
              </a:ext>
            </a:extLst>
          </p:cNvPr>
          <p:cNvGraphicFramePr>
            <a:graphicFrameLocks noGrp="1"/>
          </p:cNvGraphicFramePr>
          <p:nvPr>
            <p:extLst>
              <p:ext uri="{D42A27DB-BD31-4B8C-83A1-F6EECF244321}">
                <p14:modId xmlns:p14="http://schemas.microsoft.com/office/powerpoint/2010/main" val="2179681886"/>
              </p:ext>
            </p:extLst>
          </p:nvPr>
        </p:nvGraphicFramePr>
        <p:xfrm>
          <a:off x="6861425" y="4853036"/>
          <a:ext cx="4840840" cy="1097280"/>
        </p:xfrm>
        <a:graphic>
          <a:graphicData uri="http://schemas.openxmlformats.org/drawingml/2006/table">
            <a:tbl>
              <a:tblPr firstRow="1" bandRow="1">
                <a:tableStyleId>{5C22544A-7EE6-4342-B048-85BDC9FD1C3A}</a:tableStyleId>
              </a:tblPr>
              <a:tblGrid>
                <a:gridCol w="2348582">
                  <a:extLst>
                    <a:ext uri="{9D8B030D-6E8A-4147-A177-3AD203B41FA5}">
                      <a16:colId xmlns:a16="http://schemas.microsoft.com/office/drawing/2014/main" val="3057725572"/>
                    </a:ext>
                  </a:extLst>
                </a:gridCol>
                <a:gridCol w="2492258">
                  <a:extLst>
                    <a:ext uri="{9D8B030D-6E8A-4147-A177-3AD203B41FA5}">
                      <a16:colId xmlns:a16="http://schemas.microsoft.com/office/drawing/2014/main" val="238247348"/>
                    </a:ext>
                  </a:extLst>
                </a:gridCol>
              </a:tblGrid>
              <a:tr h="0">
                <a:tc gridSpan="2">
                  <a:txBody>
                    <a:bodyPr/>
                    <a:lstStyle/>
                    <a:p>
                      <a:pPr algn="ctr"/>
                      <a:r>
                        <a:rPr lang="en-US" sz="1200" b="1" dirty="0"/>
                        <a:t>% Patients alive and Progression-free at  24 M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200" b="1" dirty="0"/>
                    </a:p>
                  </a:txBody>
                  <a:tcPr>
                    <a:lnT w="38100" cmpd="sng">
                      <a:noFill/>
                    </a:lnT>
                  </a:tcPr>
                </a:tc>
                <a:extLst>
                  <a:ext uri="{0D108BD9-81ED-4DB2-BD59-A6C34878D82A}">
                    <a16:rowId xmlns:a16="http://schemas.microsoft.com/office/drawing/2014/main" val="1039026697"/>
                  </a:ext>
                </a:extLst>
              </a:tr>
              <a:tr h="223493">
                <a:tc>
                  <a:txBody>
                    <a:bodyPr/>
                    <a:lstStyle/>
                    <a:p>
                      <a:r>
                        <a:rPr lang="en-US" sz="1000" b="1" kern="1200" dirty="0">
                          <a:solidFill>
                            <a:schemeClr val="bg1"/>
                          </a:solidFill>
                          <a:latin typeface="+mn-lt"/>
                          <a:ea typeface="+mn-ea"/>
                          <a:cs typeface="+mn-cs"/>
                        </a:rPr>
                        <a:t>Localized mRECIST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marL="0" algn="ctr" defTabSz="1088473" rtl="0" eaLnBrk="1" latinLnBrk="0" hangingPunct="1"/>
                      <a:r>
                        <a:rPr lang="en-US" sz="1200" kern="1200" dirty="0">
                          <a:solidFill>
                            <a:schemeClr val="bg1"/>
                          </a:solidFill>
                          <a:latin typeface="+mn-lt"/>
                          <a:ea typeface="+mn-ea"/>
                          <a:cs typeface="+mn-cs"/>
                        </a:rPr>
                        <a:t>93.9%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25234373"/>
                  </a:ext>
                </a:extLst>
              </a:tr>
              <a:tr h="209109">
                <a:tc>
                  <a:txBody>
                    <a:bodyPr/>
                    <a:lstStyle/>
                    <a:p>
                      <a:r>
                        <a:rPr lang="en-US" sz="1000" b="1" kern="1200" dirty="0">
                          <a:solidFill>
                            <a:schemeClr val="bg1"/>
                          </a:solidFill>
                          <a:latin typeface="+mn-lt"/>
                          <a:ea typeface="+mn-ea"/>
                          <a:cs typeface="+mn-cs"/>
                        </a:rPr>
                        <a:t>mRECIST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200" dirty="0">
                          <a:solidFill>
                            <a:schemeClr val="bg1"/>
                          </a:solidFill>
                        </a:rPr>
                        <a:t>78.8%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41877476"/>
                  </a:ext>
                </a:extLst>
              </a:tr>
              <a:tr h="163902">
                <a:tc>
                  <a:txBody>
                    <a:bodyPr/>
                    <a:lstStyle/>
                    <a:p>
                      <a:r>
                        <a:rPr lang="en-US" sz="1000" b="1" kern="1200" dirty="0">
                          <a:solidFill>
                            <a:schemeClr val="bg1"/>
                          </a:solidFill>
                          <a:latin typeface="+mn-lt"/>
                          <a:ea typeface="+mn-ea"/>
                          <a:cs typeface="+mn-cs"/>
                        </a:rPr>
                        <a:t>RECIST 1.1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a:r>
                        <a:rPr lang="en-US" sz="1200" dirty="0">
                          <a:solidFill>
                            <a:schemeClr val="bg1"/>
                          </a:solidFill>
                        </a:rPr>
                        <a:t>76.7%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42763911"/>
                  </a:ext>
                </a:extLst>
              </a:tr>
            </a:tbl>
          </a:graphicData>
        </a:graphic>
      </p:graphicFrame>
      <p:pic>
        <p:nvPicPr>
          <p:cNvPr id="4" name="Picture 3">
            <a:extLst>
              <a:ext uri="{FF2B5EF4-FFF2-40B4-BE49-F238E27FC236}">
                <a16:creationId xmlns:a16="http://schemas.microsoft.com/office/drawing/2014/main" id="{72AAA893-389A-B884-9FD5-A94B9BCD7528}"/>
              </a:ext>
            </a:extLst>
          </p:cNvPr>
          <p:cNvPicPr>
            <a:picLocks noChangeAspect="1"/>
          </p:cNvPicPr>
          <p:nvPr/>
        </p:nvPicPr>
        <p:blipFill rotWithShape="1">
          <a:blip r:embed="rId2">
            <a:extLst>
              <a:ext uri="{28A0092B-C50C-407E-A947-70E740481C1C}">
                <a14:useLocalDpi xmlns:a14="http://schemas.microsoft.com/office/drawing/2010/main" val="0"/>
              </a:ext>
            </a:extLst>
          </a:blip>
          <a:srcRect t="6613"/>
          <a:stretch/>
        </p:blipFill>
        <p:spPr>
          <a:xfrm>
            <a:off x="1058868" y="2400299"/>
            <a:ext cx="4849106" cy="2363625"/>
          </a:xfrm>
          <a:prstGeom prst="rect">
            <a:avLst/>
          </a:prstGeom>
        </p:spPr>
      </p:pic>
      <p:sp>
        <p:nvSpPr>
          <p:cNvPr id="5" name="TextBox 4">
            <a:extLst>
              <a:ext uri="{FF2B5EF4-FFF2-40B4-BE49-F238E27FC236}">
                <a16:creationId xmlns:a16="http://schemas.microsoft.com/office/drawing/2014/main" id="{7946B3C7-1828-6431-4A68-26B87D9E7E96}"/>
              </a:ext>
            </a:extLst>
          </p:cNvPr>
          <p:cNvSpPr txBox="1"/>
          <p:nvPr/>
        </p:nvSpPr>
        <p:spPr>
          <a:xfrm>
            <a:off x="1447741" y="2100623"/>
            <a:ext cx="4235825" cy="276999"/>
          </a:xfrm>
          <a:prstGeom prst="rect">
            <a:avLst/>
          </a:prstGeom>
          <a:noFill/>
        </p:spPr>
        <p:txBody>
          <a:bodyPr wrap="square">
            <a:spAutoFit/>
          </a:bodyPr>
          <a:lstStyle/>
          <a:p>
            <a:r>
              <a:rPr lang="en-US" sz="1200" b="1" dirty="0">
                <a:latin typeface="Arial Nova Cond" panose="020B0506020202020204" pitchFamily="34" charset="0"/>
              </a:rPr>
              <a:t>Time to Progression with TheraSphere Glass Y-90 Microspheres</a:t>
            </a:r>
            <a:endParaRPr lang="en-US" sz="1200" b="1" dirty="0"/>
          </a:p>
        </p:txBody>
      </p:sp>
      <p:pic>
        <p:nvPicPr>
          <p:cNvPr id="8" name="Picture 7">
            <a:extLst>
              <a:ext uri="{FF2B5EF4-FFF2-40B4-BE49-F238E27FC236}">
                <a16:creationId xmlns:a16="http://schemas.microsoft.com/office/drawing/2014/main" id="{56739DB4-A4CB-DC23-D59B-5759B4724310}"/>
              </a:ext>
            </a:extLst>
          </p:cNvPr>
          <p:cNvPicPr>
            <a:picLocks noChangeAspect="1"/>
          </p:cNvPicPr>
          <p:nvPr/>
        </p:nvPicPr>
        <p:blipFill rotWithShape="1">
          <a:blip r:embed="rId3">
            <a:extLst>
              <a:ext uri="{28A0092B-C50C-407E-A947-70E740481C1C}">
                <a14:useLocalDpi xmlns:a14="http://schemas.microsoft.com/office/drawing/2010/main" val="0"/>
              </a:ext>
            </a:extLst>
          </a:blip>
          <a:srcRect t="7256"/>
          <a:stretch/>
        </p:blipFill>
        <p:spPr>
          <a:xfrm>
            <a:off x="6550212" y="2389908"/>
            <a:ext cx="5059402" cy="2373887"/>
          </a:xfrm>
          <a:prstGeom prst="rect">
            <a:avLst/>
          </a:prstGeom>
        </p:spPr>
      </p:pic>
      <p:sp>
        <p:nvSpPr>
          <p:cNvPr id="12" name="TextBox 11">
            <a:extLst>
              <a:ext uri="{FF2B5EF4-FFF2-40B4-BE49-F238E27FC236}">
                <a16:creationId xmlns:a16="http://schemas.microsoft.com/office/drawing/2014/main" id="{BFEA91A9-553D-23D8-5478-67897AA77F1B}"/>
              </a:ext>
            </a:extLst>
          </p:cNvPr>
          <p:cNvSpPr txBox="1"/>
          <p:nvPr/>
        </p:nvSpPr>
        <p:spPr>
          <a:xfrm>
            <a:off x="7010400" y="2084294"/>
            <a:ext cx="4691865" cy="276999"/>
          </a:xfrm>
          <a:prstGeom prst="rect">
            <a:avLst/>
          </a:prstGeom>
          <a:noFill/>
        </p:spPr>
        <p:txBody>
          <a:bodyPr wrap="square">
            <a:spAutoFit/>
          </a:bodyPr>
          <a:lstStyle/>
          <a:p>
            <a:r>
              <a:rPr lang="en-US" sz="1200" b="1" dirty="0">
                <a:latin typeface="Arial Nova Cond" panose="020B0506020202020204" pitchFamily="34" charset="0"/>
              </a:rPr>
              <a:t>Progression-Free Survival with TheraSphere Glass Y-90 Microspheres</a:t>
            </a:r>
            <a:endParaRPr lang="en-US" sz="1200" b="1" dirty="0"/>
          </a:p>
        </p:txBody>
      </p:sp>
    </p:spTree>
    <p:extLst>
      <p:ext uri="{BB962C8B-B14F-4D97-AF65-F5344CB8AC3E}">
        <p14:creationId xmlns:p14="http://schemas.microsoft.com/office/powerpoint/2010/main" val="344079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E12B-1038-47C3-85A1-504B4AEAD6D9}"/>
              </a:ext>
            </a:extLst>
          </p:cNvPr>
          <p:cNvSpPr>
            <a:spLocks noGrp="1"/>
          </p:cNvSpPr>
          <p:nvPr>
            <p:ph type="title" idx="4294967295"/>
          </p:nvPr>
        </p:nvSpPr>
        <p:spPr>
          <a:xfrm>
            <a:off x="1454727" y="1866323"/>
            <a:ext cx="8737600" cy="615950"/>
          </a:xfrm>
          <a:prstGeom prst="rect">
            <a:avLst/>
          </a:prstGeom>
        </p:spPr>
        <p:txBody>
          <a:bodyPr/>
          <a:lstStyle/>
          <a:p>
            <a:pPr algn="l"/>
            <a:r>
              <a:rPr lang="en-US" sz="2000" dirty="0">
                <a:solidFill>
                  <a:srgbClr val="7E00CC"/>
                </a:solidFill>
              </a:rPr>
              <a:t>The LEGACY Study Summary </a:t>
            </a:r>
          </a:p>
        </p:txBody>
      </p:sp>
      <p:sp>
        <p:nvSpPr>
          <p:cNvPr id="3" name="TextBox 2">
            <a:extLst>
              <a:ext uri="{FF2B5EF4-FFF2-40B4-BE49-F238E27FC236}">
                <a16:creationId xmlns:a16="http://schemas.microsoft.com/office/drawing/2014/main" id="{6BDFB185-C34C-44F7-9DD9-5DFD977C52CF}"/>
              </a:ext>
            </a:extLst>
          </p:cNvPr>
          <p:cNvSpPr txBox="1"/>
          <p:nvPr/>
        </p:nvSpPr>
        <p:spPr>
          <a:xfrm>
            <a:off x="1470598" y="2450885"/>
            <a:ext cx="8691711" cy="2400657"/>
          </a:xfrm>
          <a:prstGeom prst="rect">
            <a:avLst/>
          </a:prstGeom>
          <a:noFill/>
        </p:spPr>
        <p:txBody>
          <a:bodyPr wrap="square" rtlCol="0">
            <a:spAutoFit/>
          </a:bodyPr>
          <a:lstStyle/>
          <a:p>
            <a:pPr fontAlgn="base">
              <a:spcAft>
                <a:spcPts val="600"/>
              </a:spcAft>
            </a:pPr>
            <a:r>
              <a:rPr lang="en-US" sz="1400" b="1" dirty="0" err="1">
                <a:solidFill>
                  <a:schemeClr val="bg1">
                    <a:lumMod val="50000"/>
                  </a:schemeClr>
                </a:solidFill>
                <a:latin typeface="Arial Nova" panose="020B0504020202020204" pitchFamily="34" charset="0"/>
              </a:rPr>
              <a:t>TheraSphere</a:t>
            </a:r>
            <a:r>
              <a:rPr lang="en-US" sz="1400" b="1" dirty="0">
                <a:solidFill>
                  <a:schemeClr val="bg1">
                    <a:lumMod val="50000"/>
                  </a:schemeClr>
                </a:solidFill>
                <a:latin typeface="Arial Nova" panose="020B0504020202020204" pitchFamily="34" charset="0"/>
              </a:rPr>
              <a:t> glass Y-90 treatment resulted in:​</a:t>
            </a:r>
          </a:p>
          <a:p>
            <a:pPr marL="285750" indent="-285750" fontAlgn="base">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88.3% ORR (best response): 84.0% CR and 4.3% PR (localized mRECIST) ​</a:t>
            </a:r>
          </a:p>
          <a:p>
            <a:pPr marL="285750" indent="-285750" fontAlgn="base">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High perfused volume absorbed dose (median 410 Gy) was well tolerated and effective as a selective ablative treatment ​</a:t>
            </a:r>
          </a:p>
          <a:p>
            <a:pPr marL="285750" indent="-285750" fontAlgn="base">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96.8% achieved their best response with a single Y-90 glass (</a:t>
            </a:r>
            <a:r>
              <a:rPr lang="en-US" sz="1400" dirty="0" err="1">
                <a:solidFill>
                  <a:schemeClr val="bg1">
                    <a:lumMod val="50000"/>
                  </a:schemeClr>
                </a:solidFill>
                <a:latin typeface="Arial Nova" panose="020B0504020202020204" pitchFamily="34" charset="0"/>
              </a:rPr>
              <a:t>TheraSphere</a:t>
            </a:r>
            <a:r>
              <a:rPr lang="en-US" sz="1400" dirty="0">
                <a:solidFill>
                  <a:schemeClr val="bg1">
                    <a:lumMod val="50000"/>
                  </a:schemeClr>
                </a:solidFill>
                <a:latin typeface="Arial Nova" panose="020B0504020202020204" pitchFamily="34" charset="0"/>
              </a:rPr>
              <a:t>) microsphere treatment​ </a:t>
            </a:r>
          </a:p>
          <a:p>
            <a:pPr marL="285750" indent="-285750" fontAlgn="base">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OS compared favorably between patients receiving Y-90 glass (</a:t>
            </a:r>
            <a:r>
              <a:rPr lang="en-US" sz="1400" dirty="0" err="1">
                <a:solidFill>
                  <a:schemeClr val="bg1">
                    <a:lumMod val="50000"/>
                  </a:schemeClr>
                </a:solidFill>
                <a:latin typeface="Arial Nova" panose="020B0504020202020204" pitchFamily="34" charset="0"/>
              </a:rPr>
              <a:t>TheraSphere</a:t>
            </a:r>
            <a:r>
              <a:rPr lang="en-US" sz="1400" dirty="0">
                <a:solidFill>
                  <a:schemeClr val="bg1">
                    <a:lumMod val="50000"/>
                  </a:schemeClr>
                </a:solidFill>
                <a:latin typeface="Arial Nova" panose="020B0504020202020204" pitchFamily="34" charset="0"/>
              </a:rPr>
              <a:t>) microspheres as stand-alone therapy and those receiving Y-90 as neoadjuvant to transplant/resection​</a:t>
            </a:r>
          </a:p>
          <a:p>
            <a:pPr marL="285750" indent="-285750" fontAlgn="base">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No new safety signals were identified</a:t>
            </a:r>
          </a:p>
          <a:p>
            <a:pPr marL="285750" indent="-285750" fontAlgn="base">
              <a:spcAft>
                <a:spcPts val="600"/>
              </a:spcAft>
              <a:buClr>
                <a:srgbClr val="7E00CC"/>
              </a:buClr>
              <a:buFont typeface="Arial" panose="020B0604020202020204" pitchFamily="34" charset="0"/>
              <a:buChar char="•"/>
            </a:pPr>
            <a:endParaRPr lang="en-US" sz="1400" dirty="0">
              <a:solidFill>
                <a:schemeClr val="bg1">
                  <a:lumMod val="50000"/>
                </a:schemeClr>
              </a:solidFill>
              <a:latin typeface="Arial Nova" panose="020B0504020202020204" pitchFamily="34" charset="0"/>
            </a:endParaRPr>
          </a:p>
          <a:p>
            <a:pPr fontAlgn="base">
              <a:spcAft>
                <a:spcPts val="600"/>
              </a:spcAft>
            </a:pPr>
            <a:endParaRPr lang="en-US" sz="1400" dirty="0">
              <a:solidFill>
                <a:schemeClr val="bg1">
                  <a:lumMod val="50000"/>
                </a:schemeClr>
              </a:solidFill>
              <a:latin typeface="Arial Nova" panose="020B0504020202020204" pitchFamily="34" charset="0"/>
            </a:endParaRPr>
          </a:p>
        </p:txBody>
      </p:sp>
      <p:sp>
        <p:nvSpPr>
          <p:cNvPr id="4" name="TextBox 3">
            <a:extLst>
              <a:ext uri="{FF2B5EF4-FFF2-40B4-BE49-F238E27FC236}">
                <a16:creationId xmlns:a16="http://schemas.microsoft.com/office/drawing/2014/main" id="{5BAD99AF-2C9F-4E3E-8E78-3BEDD8C64A15}"/>
              </a:ext>
            </a:extLst>
          </p:cNvPr>
          <p:cNvSpPr txBox="1"/>
          <p:nvPr/>
        </p:nvSpPr>
        <p:spPr>
          <a:xfrm>
            <a:off x="4554847" y="6634195"/>
            <a:ext cx="7236276" cy="200055"/>
          </a:xfrm>
          <a:prstGeom prst="rect">
            <a:avLst/>
          </a:prstGeom>
          <a:noFill/>
        </p:spPr>
        <p:txBody>
          <a:bodyPr wrap="none" rtlCol="0">
            <a:spAutoFit/>
          </a:bodyPr>
          <a:lstStyle/>
          <a:p>
            <a:r>
              <a:rPr lang="en-US" sz="700" dirty="0">
                <a:solidFill>
                  <a:schemeClr val="bg1">
                    <a:lumMod val="50000"/>
                  </a:schemeClr>
                </a:solidFill>
              </a:rPr>
              <a:t>Salem R et al. "3020.2: Yttrium-90 Glass Microspheres in the Treatment of Hepatocellular Carcinoma: The LEGACY Study," CIRSE 2020 Virtual Summit, September 12-15, 2020</a:t>
            </a:r>
          </a:p>
        </p:txBody>
      </p:sp>
      <p:sp>
        <p:nvSpPr>
          <p:cNvPr id="5" name="Rectangle 4">
            <a:extLst>
              <a:ext uri="{FF2B5EF4-FFF2-40B4-BE49-F238E27FC236}">
                <a16:creationId xmlns:a16="http://schemas.microsoft.com/office/drawing/2014/main" id="{B318E71D-6E4D-485A-93F2-BD038CEE2BA3}"/>
              </a:ext>
            </a:extLst>
          </p:cNvPr>
          <p:cNvSpPr/>
          <p:nvPr/>
        </p:nvSpPr>
        <p:spPr>
          <a:xfrm>
            <a:off x="296883" y="6341229"/>
            <a:ext cx="9737766" cy="202075"/>
          </a:xfrm>
          <a:prstGeom prst="rect">
            <a:avLst/>
          </a:prstGeom>
        </p:spPr>
        <p:txBody>
          <a:bodyPr wrap="square">
            <a:spAutoFit/>
          </a:bodyPr>
          <a:lstStyle/>
          <a:p>
            <a:r>
              <a:rPr lang="en-US" sz="700" dirty="0">
                <a:solidFill>
                  <a:schemeClr val="bg1">
                    <a:lumMod val="50000"/>
                  </a:schemeClr>
                </a:solidFill>
                <a:latin typeface="Arial" panose="020B0604020202020204" pitchFamily="34" charset="0"/>
              </a:rPr>
              <a:t>Y90: Yttrium 90; ORR: Objective response rate; CR: complete response; PR: partial response; DoR: duration of response M: months; CP: Child-Pugh; ECOG: Eastern Cooperative Oncology Group; OS: overall survival; Gy: Gray</a:t>
            </a:r>
            <a:endParaRPr lang="en-US" sz="700" dirty="0">
              <a:solidFill>
                <a:schemeClr val="bg1">
                  <a:lumMod val="50000"/>
                </a:schemeClr>
              </a:solidFill>
            </a:endParaRPr>
          </a:p>
        </p:txBody>
      </p:sp>
    </p:spTree>
    <p:extLst>
      <p:ext uri="{BB962C8B-B14F-4D97-AF65-F5344CB8AC3E}">
        <p14:creationId xmlns:p14="http://schemas.microsoft.com/office/powerpoint/2010/main" val="29838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stonScientific_PPT2_Template_10-2-12">
  <a:themeElements>
    <a:clrScheme name="Boston 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ccc330-ccd6-42f3-992c-3d5a75748cb3">
      <UserInfo>
        <DisplayName>Hileman, Julia</DisplayName>
        <AccountId>7</AccountId>
        <AccountType/>
      </UserInfo>
      <UserInfo>
        <DisplayName>Camell, Stephanie</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D2844B654A3746A0963A8468D8D490" ma:contentTypeVersion="12" ma:contentTypeDescription="Create a new document." ma:contentTypeScope="" ma:versionID="e606cea3db119a1576dcaafa38aa6408">
  <xsd:schema xmlns:xsd="http://www.w3.org/2001/XMLSchema" xmlns:xs="http://www.w3.org/2001/XMLSchema" xmlns:p="http://schemas.microsoft.com/office/2006/metadata/properties" xmlns:ns3="2bad0b80-1172-49a2-98f3-c131ed413540" xmlns:ns4="48ccc330-ccd6-42f3-992c-3d5a75748cb3" targetNamespace="http://schemas.microsoft.com/office/2006/metadata/properties" ma:root="true" ma:fieldsID="4f91167f397120874f11954bfd1c93d4" ns3:_="" ns4:_="">
    <xsd:import namespace="2bad0b80-1172-49a2-98f3-c131ed413540"/>
    <xsd:import namespace="48ccc330-ccd6-42f3-992c-3d5a75748c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d0b80-1172-49a2-98f3-c131ed413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ccc330-ccd6-42f3-992c-3d5a75748c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91B9E3-3DBE-4AB6-A8AE-6301D539A5C2}">
  <ds:schemaRefs>
    <ds:schemaRef ds:uri="http://purl.org/dc/terms/"/>
    <ds:schemaRef ds:uri="http://schemas.openxmlformats.org/package/2006/metadata/core-properties"/>
    <ds:schemaRef ds:uri="2bad0b80-1172-49a2-98f3-c131ed413540"/>
    <ds:schemaRef ds:uri="http://purl.org/dc/dcmitype/"/>
    <ds:schemaRef ds:uri="http://schemas.microsoft.com/office/infopath/2007/PartnerControls"/>
    <ds:schemaRef ds:uri="http://schemas.microsoft.com/office/2006/documentManagement/types"/>
    <ds:schemaRef ds:uri="http://schemas.microsoft.com/office/2006/metadata/properties"/>
    <ds:schemaRef ds:uri="48ccc330-ccd6-42f3-992c-3d5a75748cb3"/>
    <ds:schemaRef ds:uri="http://www.w3.org/XML/1998/namespace"/>
    <ds:schemaRef ds:uri="http://purl.org/dc/elements/1.1/"/>
  </ds:schemaRefs>
</ds:datastoreItem>
</file>

<file path=customXml/itemProps2.xml><?xml version="1.0" encoding="utf-8"?>
<ds:datastoreItem xmlns:ds="http://schemas.openxmlformats.org/officeDocument/2006/customXml" ds:itemID="{EAAC635F-BD92-4D84-9D1A-C2CBB25A8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d0b80-1172-49a2-98f3-c131ed413540"/>
    <ds:schemaRef ds:uri="48ccc330-ccd6-42f3-992c-3d5a75748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528BAA-23F0-4503-9DB1-10F235E6E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BostonScientific_PPT2_Template_10-2-12</Template>
  <TotalTime>5797</TotalTime>
  <Words>2922</Words>
  <Application>Microsoft Macintosh PowerPoint</Application>
  <PresentationFormat>Widescreen</PresentationFormat>
  <Paragraphs>164</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Nova</vt:lpstr>
      <vt:lpstr>Arial Nova Cond</vt:lpstr>
      <vt:lpstr>Calibri</vt:lpstr>
      <vt:lpstr>System Font Regular</vt:lpstr>
      <vt:lpstr>BostonScientific_PPT2_Template_10-2-12</vt:lpstr>
      <vt:lpstr>PowerPoint Presentation</vt:lpstr>
      <vt:lpstr>LEGACY Primary Study Objectives </vt:lpstr>
      <vt:lpstr>LEGACY Study Design</vt:lpstr>
      <vt:lpstr>LEGACY Study Baseline Characteristics</vt:lpstr>
      <vt:lpstr>LEGACY is a robust multicenter study that evaluated TheraSphere™ as a Neoadjuvant or Standalone Therapy in Treating Primary Liver Cancer (HCC)</vt:lpstr>
      <vt:lpstr>Radiation Segmentectomy  Long-term outcomes demonstrated a median overall survival of 6.7 years suggesting radiation segmentectomy should be the preferred treatment approach when possible in unresectable HCC patients  </vt:lpstr>
      <vt:lpstr>Time to Event Outcomes (Treated Population)</vt:lpstr>
      <vt:lpstr>The LEGACY Study Summary </vt:lpstr>
      <vt:lpstr>PowerPoint Presentation</vt:lpstr>
      <vt:lpstr>Important Information</vt:lpstr>
      <vt:lpstr>PowerPoint Presentation</vt:lpstr>
    </vt:vector>
  </TitlesOfParts>
  <Company>Boston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Jewett, John</dc:creator>
  <cp:lastModifiedBy>mick koller</cp:lastModifiedBy>
  <cp:revision>157</cp:revision>
  <cp:lastPrinted>2019-07-15T18:28:14Z</cp:lastPrinted>
  <dcterms:created xsi:type="dcterms:W3CDTF">2012-12-05T20:33:11Z</dcterms:created>
  <dcterms:modified xsi:type="dcterms:W3CDTF">2022-11-18T16:59:54Z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0x01010043D2844B654A3746A0963A8468D8D490</vt:lpwstr>
  </property>
</Properties>
</file>