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1"/>
  </p:notesMasterIdLst>
  <p:handoutMasterIdLst>
    <p:handoutMasterId r:id="rId22"/>
  </p:handoutMasterIdLst>
  <p:sldIdLst>
    <p:sldId id="1182" r:id="rId5"/>
    <p:sldId id="2594" r:id="rId6"/>
    <p:sldId id="2595" r:id="rId7"/>
    <p:sldId id="5307" r:id="rId8"/>
    <p:sldId id="5311" r:id="rId9"/>
    <p:sldId id="5312" r:id="rId10"/>
    <p:sldId id="5308" r:id="rId11"/>
    <p:sldId id="5309" r:id="rId12"/>
    <p:sldId id="5315" r:id="rId13"/>
    <p:sldId id="5314" r:id="rId14"/>
    <p:sldId id="1201" r:id="rId15"/>
    <p:sldId id="5313" r:id="rId16"/>
    <p:sldId id="5316" r:id="rId17"/>
    <p:sldId id="1225" r:id="rId18"/>
    <p:sldId id="1221" r:id="rId19"/>
    <p:sldId id="5317" r:id="rId20"/>
  </p:sldIdLst>
  <p:sldSz cx="12192000" cy="6858000"/>
  <p:notesSz cx="7010400" cy="9296400"/>
  <p:custDataLst>
    <p:tags r:id="rId23"/>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1282B-E2F2-8FB8-96BA-EE1B168A505C}" name="Alt, Ali" initials="AA" userId="S::Ali.Alt@bsci.com::8d526086-c6e8-4e45-bf2b-5cd0f47d4632" providerId="AD"/>
  <p188:author id="{77CB6B5F-3E9A-F4B3-EA39-C9F0085F357C}" name="Da Silva, Alexa" initials="DSA" userId="S::Alexa.DaSilva@bsci.com::0901b6ca-aefa-4d9a-a25b-38efb8cbc6e7" providerId="AD"/>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CC"/>
    <a:srgbClr val="0070C0"/>
    <a:srgbClr val="00B1F1"/>
    <a:srgbClr val="061725"/>
    <a:srgbClr val="071725"/>
    <a:srgbClr val="001424"/>
    <a:srgbClr val="E6E6E6"/>
    <a:srgbClr val="000000"/>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06F89-AF90-4883-A74D-1579E1D9DC1D}" v="1" dt="2026-03-30T19:02:30.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3681" autoAdjust="0"/>
  </p:normalViewPr>
  <p:slideViewPr>
    <p:cSldViewPr snapToGrid="0">
      <p:cViewPr varScale="1">
        <p:scale>
          <a:sx n="102" d="100"/>
          <a:sy n="102" d="100"/>
        </p:scale>
        <p:origin x="744" y="318"/>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en, Cassandra (she/her/hers)" userId="7398cf30-0ca3-49d8-9397-608a48299ee1" providerId="ADAL" clId="{77376310-C638-4387-BAE2-C5BD50FB6175}"/>
    <pc:docChg chg="addSld delSld modSld">
      <pc:chgData name="Jensen, Cassandra (she/her/hers)" userId="7398cf30-0ca3-49d8-9397-608a48299ee1" providerId="ADAL" clId="{77376310-C638-4387-BAE2-C5BD50FB6175}" dt="2026-03-30T19:02:59.899" v="7" actId="2696"/>
      <pc:docMkLst>
        <pc:docMk/>
      </pc:docMkLst>
      <pc:sldChg chg="del">
        <pc:chgData name="Jensen, Cassandra (she/her/hers)" userId="7398cf30-0ca3-49d8-9397-608a48299ee1" providerId="ADAL" clId="{77376310-C638-4387-BAE2-C5BD50FB6175}" dt="2026-03-30T19:02:59.899" v="7" actId="2696"/>
        <pc:sldMkLst>
          <pc:docMk/>
          <pc:sldMk cId="2957542052" sldId="5277"/>
        </pc:sldMkLst>
      </pc:sldChg>
      <pc:sldChg chg="addSp modSp add mod">
        <pc:chgData name="Jensen, Cassandra (she/her/hers)" userId="7398cf30-0ca3-49d8-9397-608a48299ee1" providerId="ADAL" clId="{77376310-C638-4387-BAE2-C5BD50FB6175}" dt="2026-03-30T19:02:40.430" v="6" actId="1076"/>
        <pc:sldMkLst>
          <pc:docMk/>
          <pc:sldMk cId="1704499575" sldId="5317"/>
        </pc:sldMkLst>
        <pc:spChg chg="mod">
          <ac:chgData name="Jensen, Cassandra (she/her/hers)" userId="7398cf30-0ca3-49d8-9397-608a48299ee1" providerId="ADAL" clId="{77376310-C638-4387-BAE2-C5BD50FB6175}" dt="2026-03-30T19:02:40.430" v="6" actId="1076"/>
          <ac:spMkLst>
            <pc:docMk/>
            <pc:sldMk cId="1704499575" sldId="5317"/>
            <ac:spMk id="4" creationId="{8F2770FA-5935-B3DE-E196-3863D34570AD}"/>
          </ac:spMkLst>
        </pc:spChg>
        <pc:spChg chg="mod">
          <ac:chgData name="Jensen, Cassandra (she/her/hers)" userId="7398cf30-0ca3-49d8-9397-608a48299ee1" providerId="ADAL" clId="{77376310-C638-4387-BAE2-C5BD50FB6175}" dt="2026-03-30T19:02:30.363" v="5"/>
          <ac:spMkLst>
            <pc:docMk/>
            <pc:sldMk cId="1704499575" sldId="5317"/>
            <ac:spMk id="6" creationId="{958D0E21-C0B2-0C6D-AF6E-83E8C6F4B11E}"/>
          </ac:spMkLst>
        </pc:spChg>
        <pc:grpChg chg="add mod">
          <ac:chgData name="Jensen, Cassandra (she/her/hers)" userId="7398cf30-0ca3-49d8-9397-608a48299ee1" providerId="ADAL" clId="{77376310-C638-4387-BAE2-C5BD50FB6175}" dt="2026-03-30T19:02:30.363" v="5"/>
          <ac:grpSpMkLst>
            <pc:docMk/>
            <pc:sldMk cId="1704499575" sldId="5317"/>
            <ac:grpSpMk id="3" creationId="{2F0FB0EB-EF63-C004-1E60-59BC2D642373}"/>
          </ac:grpSpMkLst>
        </pc:grpChg>
        <pc:picChg chg="mod">
          <ac:chgData name="Jensen, Cassandra (she/her/hers)" userId="7398cf30-0ca3-49d8-9397-608a48299ee1" providerId="ADAL" clId="{77376310-C638-4387-BAE2-C5BD50FB6175}" dt="2026-03-30T19:02:30.363" v="5"/>
          <ac:picMkLst>
            <pc:docMk/>
            <pc:sldMk cId="1704499575" sldId="5317"/>
            <ac:picMk id="5" creationId="{44DD4C14-F11E-3D5F-1209-2910E1919EF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3/30/2026</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3/30/2026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show that there are 3 independent US sites all with HIGHLY Reproducible results with high dose to tumor in Patients that met study criteria demonstrating a Low recurrence rate Early and Advanced HCC</a:t>
            </a:r>
          </a:p>
          <a:p>
            <a:endParaRPr lang="en-US" dirty="0"/>
          </a:p>
          <a:p>
            <a:r>
              <a:rPr lang="en-US" dirty="0"/>
              <a:t>Overall Survival was 93% in patients with transplant or resection following TheraSphere at 3 years and 84% overall survival rate in patients where TheraSphere was the primary therapy at 3 years </a:t>
            </a:r>
          </a:p>
          <a:p>
            <a:endParaRPr lang="en-US" dirty="0"/>
          </a:p>
          <a:p>
            <a:r>
              <a:rPr lang="en-US" dirty="0"/>
              <a:t>The low recurrence rate of 5.6% is lesions not in the TheraSphere treated area, I believe (Kirk can correct me if I am wrong), but I believe even in ablation they can see has high as 10% recurrence rate on lesions. </a:t>
            </a:r>
          </a:p>
          <a:p>
            <a:endParaRPr lang="en-US" dirty="0"/>
          </a:p>
          <a:p>
            <a:r>
              <a:rPr lang="en-US" dirty="0"/>
              <a:t>At the 3 year or 36 month mark as noted in this slide, we have very good confidence in these numbers, kirk maybe you could make some comments on our 5 year survival numbers and additional points on this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6EC1FC-31B5-4A61-84E6-7D5263A0C241}" type="slidenum">
              <a:rPr lang="en-US" smtClean="0"/>
              <a:t>7</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PI</a:t>
            </a:r>
            <a:r>
              <a:rPr lang="en-US" sz="700" b="0" i="0" kern="1200" dirty="0">
                <a:solidFill>
                  <a:schemeClr val="bg1">
                    <a:lumMod val="75000"/>
                  </a:schemeClr>
                </a:solidFill>
                <a:latin typeface="Arial Nova Cond" panose="020B0506020202020204" pitchFamily="34" charset="0"/>
                <a:ea typeface="+mn-ea"/>
                <a:cs typeface="+mn-cs"/>
              </a:rPr>
              <a:t>-1853204</a:t>
            </a:r>
            <a:r>
              <a:rPr lang="en-US" sz="700" b="0" i="0" dirty="0">
                <a:solidFill>
                  <a:schemeClr val="bg1">
                    <a:lumMod val="75000"/>
                  </a:schemeClr>
                </a:solidFill>
                <a:latin typeface="Arial Nova Cond" panose="020B0506020202020204" pitchFamily="34" charset="0"/>
              </a:rPr>
              <a:t>-AA </a:t>
            </a:r>
            <a:endParaRPr lang="en-US" sz="700" b="0" i="0" dirty="0">
              <a:solidFill>
                <a:schemeClr val="bg1"/>
              </a:solidFill>
              <a:latin typeface="Arial Nova Cond" panose="020B0506020202020204" pitchFamily="34" charset="0"/>
            </a:endParaRPr>
          </a:p>
        </p:txBody>
      </p:sp>
      <p:pic>
        <p:nvPicPr>
          <p:cNvPr id="10" name="Graphic 9">
            <a:extLst>
              <a:ext uri="{FF2B5EF4-FFF2-40B4-BE49-F238E27FC236}">
                <a16:creationId xmlns:a16="http://schemas.microsoft.com/office/drawing/2014/main" id="{8BBA6171-E2B5-EFFC-81B8-B6001157D27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306409" y="362267"/>
            <a:ext cx="2518390" cy="1094270"/>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6054144" y="4092285"/>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F8F1F28-BF0A-16B9-15A1-9426DB1CA1A2}"/>
              </a:ext>
            </a:extLst>
          </p:cNvPr>
          <p:cNvGrpSpPr/>
          <p:nvPr userDrawn="1"/>
        </p:nvGrpSpPr>
        <p:grpSpPr>
          <a:xfrm>
            <a:off x="90677" y="584090"/>
            <a:ext cx="11902253" cy="5689820"/>
            <a:chOff x="90677" y="584090"/>
            <a:chExt cx="11902253" cy="5689820"/>
          </a:xfrm>
        </p:grpSpPr>
        <p:pic>
          <p:nvPicPr>
            <p:cNvPr id="5" name="Picture 4" descr="A blue sphere with light shining through it&#10;&#10;Description automatically generated">
              <a:extLst>
                <a:ext uri="{FF2B5EF4-FFF2-40B4-BE49-F238E27FC236}">
                  <a16:creationId xmlns:a16="http://schemas.microsoft.com/office/drawing/2014/main" id="{BE51AD0C-FAC3-B233-A319-169774924B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0096" y="2289439"/>
              <a:ext cx="3622834" cy="3605692"/>
            </a:xfrm>
            <a:prstGeom prst="rect">
              <a:avLst/>
            </a:prstGeom>
          </p:spPr>
        </p:pic>
        <p:pic>
          <p:nvPicPr>
            <p:cNvPr id="16" name="Picture 15">
              <a:extLst>
                <a:ext uri="{FF2B5EF4-FFF2-40B4-BE49-F238E27FC236}">
                  <a16:creationId xmlns:a16="http://schemas.microsoft.com/office/drawing/2014/main" id="{07BABCA7-13F3-AB09-C280-2BD636C7B9D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201" r="52336"/>
            <a:stretch/>
          </p:blipFill>
          <p:spPr>
            <a:xfrm>
              <a:off x="4488998" y="3217246"/>
              <a:ext cx="4351688" cy="1177938"/>
            </a:xfrm>
            <a:prstGeom prst="rect">
              <a:avLst/>
            </a:prstGeom>
          </p:spPr>
        </p:pic>
        <p:pic>
          <p:nvPicPr>
            <p:cNvPr id="19" name="Picture 18">
              <a:extLst>
                <a:ext uri="{FF2B5EF4-FFF2-40B4-BE49-F238E27FC236}">
                  <a16:creationId xmlns:a16="http://schemas.microsoft.com/office/drawing/2014/main" id="{7F8677C5-FBFF-26C4-FD90-1BE1C1FF2609}"/>
                </a:ext>
              </a:extLst>
            </p:cNvPr>
            <p:cNvPicPr>
              <a:picLocks noChangeAspect="1"/>
            </p:cNvPicPr>
            <p:nvPr userDrawn="1"/>
          </p:nvPicPr>
          <p:blipFill rotWithShape="1">
            <a:blip r:embed="rId7"/>
            <a:srcRect l="1577"/>
            <a:stretch/>
          </p:blipFill>
          <p:spPr>
            <a:xfrm>
              <a:off x="90677" y="584090"/>
              <a:ext cx="4622640" cy="5689820"/>
            </a:xfrm>
            <a:prstGeom prst="rect">
              <a:avLst/>
            </a:prstGeom>
          </p:spPr>
        </p:pic>
      </p:grpSp>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Blank">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25C116-4E04-874C-B384-1531BCB7C94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pic>
        <p:nvPicPr>
          <p:cNvPr id="17" name="Picture 16">
            <a:extLst>
              <a:ext uri="{FF2B5EF4-FFF2-40B4-BE49-F238E27FC236}">
                <a16:creationId xmlns:a16="http://schemas.microsoft.com/office/drawing/2014/main" id="{441D6232-83D1-3B45-B3D9-19E4FA58963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pic>
        <p:nvPicPr>
          <p:cNvPr id="3" name="Picture 2">
            <a:extLst>
              <a:ext uri="{FF2B5EF4-FFF2-40B4-BE49-F238E27FC236}">
                <a16:creationId xmlns:a16="http://schemas.microsoft.com/office/drawing/2014/main" id="{28B3FC14-DA6B-D186-9E31-D8BBE8CCE1C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354148" y="624467"/>
            <a:ext cx="7676219" cy="625595"/>
          </a:xfrm>
          <a:prstGeom prst="rect">
            <a:avLst/>
          </a:prstGeom>
        </p:spPr>
      </p:pic>
    </p:spTree>
    <p:custDataLst>
      <p:tags r:id="rId1"/>
    </p:custDataLst>
    <p:extLst>
      <p:ext uri="{BB962C8B-B14F-4D97-AF65-F5344CB8AC3E}">
        <p14:creationId xmlns:p14="http://schemas.microsoft.com/office/powerpoint/2010/main" val="33315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127328"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PI</a:t>
            </a:r>
            <a:r>
              <a:rPr lang="en-US" sz="700" b="0" i="0" kern="1200" dirty="0">
                <a:solidFill>
                  <a:schemeClr val="bg1">
                    <a:lumMod val="75000"/>
                  </a:schemeClr>
                </a:solidFill>
                <a:latin typeface="Arial Nova Cond" panose="020B0506020202020204" pitchFamily="34" charset="0"/>
                <a:ea typeface="+mn-ea"/>
                <a:cs typeface="+mn-cs"/>
              </a:rPr>
              <a:t>-1853204</a:t>
            </a:r>
            <a:r>
              <a:rPr lang="en-US" sz="700" b="0" i="0" dirty="0">
                <a:solidFill>
                  <a:schemeClr val="bg1">
                    <a:lumMod val="75000"/>
                  </a:schemeClr>
                </a:solidFill>
                <a:latin typeface="Arial Nova Cond" panose="020B0506020202020204" pitchFamily="34" charset="0"/>
              </a:rPr>
              <a:t>-AA</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sp>
        <p:nvSpPr>
          <p:cNvPr id="8" name="TextBox 7">
            <a:extLst>
              <a:ext uri="{FF2B5EF4-FFF2-40B4-BE49-F238E27FC236}">
                <a16:creationId xmlns:a16="http://schemas.microsoft.com/office/drawing/2014/main" id="{E68C1AE8-0330-4FDF-8F9B-83178A94873B}"/>
              </a:ext>
            </a:extLst>
          </p:cNvPr>
          <p:cNvSpPr txBox="1"/>
          <p:nvPr userDrawn="1"/>
        </p:nvSpPr>
        <p:spPr>
          <a:xfrm>
            <a:off x="6122953" y="6336293"/>
            <a:ext cx="5833655" cy="523220"/>
          </a:xfrm>
          <a:prstGeom prst="rect">
            <a:avLst/>
          </a:prstGeom>
          <a:noFill/>
        </p:spPr>
        <p:txBody>
          <a:bodyPr wrap="square">
            <a:spAutoFit/>
          </a:bodyPr>
          <a:lstStyle/>
          <a:p>
            <a:r>
              <a:rPr lang="en-US" sz="700" b="0" i="0" kern="1200" dirty="0" err="1">
                <a:solidFill>
                  <a:schemeClr val="accent1"/>
                </a:solidFill>
                <a:effectLst/>
                <a:latin typeface="SST-Roman"/>
                <a:ea typeface="+mn-ea"/>
                <a:cs typeface="+mn-cs"/>
              </a:rPr>
              <a:t>Garin</a:t>
            </a:r>
            <a:r>
              <a:rPr lang="en-US" sz="700" b="0" i="0" kern="1200" dirty="0">
                <a:solidFill>
                  <a:schemeClr val="accent1"/>
                </a:solidFill>
                <a:effectLst/>
                <a:latin typeface="SST-Roman"/>
                <a:ea typeface="+mn-ea"/>
                <a:cs typeface="+mn-cs"/>
              </a:rPr>
              <a:t> E, Tselikas L, </a:t>
            </a:r>
            <a:r>
              <a:rPr lang="en-US" sz="700" b="0" i="0" kern="1200" dirty="0" err="1">
                <a:solidFill>
                  <a:schemeClr val="accent1"/>
                </a:solidFill>
                <a:effectLst/>
                <a:latin typeface="SST-Roman"/>
                <a:ea typeface="+mn-ea"/>
                <a:cs typeface="+mn-cs"/>
              </a:rPr>
              <a:t>Guiu</a:t>
            </a:r>
            <a:r>
              <a:rPr lang="en-US" sz="700" b="0" i="0" kern="1200" dirty="0">
                <a:solidFill>
                  <a:schemeClr val="accent1"/>
                </a:solidFill>
                <a:effectLst/>
                <a:latin typeface="SST-Roman"/>
                <a:ea typeface="+mn-ea"/>
                <a:cs typeface="+mn-cs"/>
              </a:rPr>
              <a:t> B et al. Personalized versus standard dosimetry approach of selective internal radiation therapy in patients with locally advanced hepatocellular carcinoma (DOSISPHERE-01): a </a:t>
            </a:r>
            <a:r>
              <a:rPr lang="en-US" sz="700" b="0" i="0" kern="1200" dirty="0" err="1">
                <a:solidFill>
                  <a:schemeClr val="accent1"/>
                </a:solidFill>
                <a:effectLst/>
                <a:latin typeface="SST-Roman"/>
                <a:ea typeface="+mn-ea"/>
                <a:cs typeface="+mn-cs"/>
              </a:rPr>
              <a:t>randomised</a:t>
            </a:r>
            <a:r>
              <a:rPr lang="en-US" sz="700" b="0" i="0" kern="1200" dirty="0">
                <a:solidFill>
                  <a:schemeClr val="accent1"/>
                </a:solidFill>
                <a:effectLst/>
                <a:latin typeface="SST-Roman"/>
                <a:ea typeface="+mn-ea"/>
                <a:cs typeface="+mn-cs"/>
              </a:rPr>
              <a:t>, </a:t>
            </a:r>
            <a:r>
              <a:rPr lang="en-US" sz="700" b="0" i="0" kern="1200" dirty="0" err="1">
                <a:solidFill>
                  <a:schemeClr val="accent1"/>
                </a:solidFill>
                <a:effectLst/>
                <a:latin typeface="SST-Roman"/>
                <a:ea typeface="+mn-ea"/>
                <a:cs typeface="+mn-cs"/>
              </a:rPr>
              <a:t>multicentre</a:t>
            </a:r>
            <a:r>
              <a:rPr lang="en-US" sz="700" b="0" i="0" kern="1200" dirty="0">
                <a:solidFill>
                  <a:schemeClr val="accent1"/>
                </a:solidFill>
                <a:effectLst/>
                <a:latin typeface="SST-Roman"/>
                <a:ea typeface="+mn-ea"/>
                <a:cs typeface="+mn-cs"/>
              </a:rPr>
              <a:t>, open-label phase 2 trial. Lancet Gastroenterol Hepatol. 2021, 6: 17-29. </a:t>
            </a:r>
          </a:p>
          <a:p>
            <a:r>
              <a:rPr lang="en-US" sz="700" b="0" i="0" kern="1200" dirty="0" err="1">
                <a:solidFill>
                  <a:schemeClr val="accent1"/>
                </a:solidFill>
                <a:effectLst/>
                <a:latin typeface="SST-Roman"/>
                <a:ea typeface="+mn-ea"/>
                <a:cs typeface="+mn-cs"/>
              </a:rPr>
              <a:t>Garin</a:t>
            </a:r>
            <a:r>
              <a:rPr lang="en-US" sz="700" b="0" i="0" kern="1200" dirty="0">
                <a:solidFill>
                  <a:schemeClr val="accent1"/>
                </a:solidFill>
                <a:effectLst/>
                <a:latin typeface="SST-Roman"/>
                <a:ea typeface="+mn-ea"/>
                <a:cs typeface="+mn-cs"/>
              </a:rPr>
              <a:t> E, Tselikas L, </a:t>
            </a:r>
            <a:r>
              <a:rPr lang="en-US" sz="700" b="0" i="0" kern="1200" dirty="0" err="1">
                <a:solidFill>
                  <a:schemeClr val="accent1"/>
                </a:solidFill>
                <a:effectLst/>
                <a:latin typeface="SST-Roman"/>
                <a:ea typeface="+mn-ea"/>
                <a:cs typeface="+mn-cs"/>
              </a:rPr>
              <a:t>Guiu</a:t>
            </a:r>
            <a:r>
              <a:rPr lang="en-US" sz="700" b="0" i="0" kern="1200" dirty="0">
                <a:solidFill>
                  <a:schemeClr val="accent1"/>
                </a:solidFill>
                <a:effectLst/>
                <a:latin typeface="SST-Roman"/>
                <a:ea typeface="+mn-ea"/>
                <a:cs typeface="+mn-cs"/>
              </a:rPr>
              <a:t> B, et al. Long-Term Overall Survival After Selective Internal Radiation Therapy for Locally Advanced Hepatocellular Carcinomas: Updated Analysis of DOSISPHERE-01 Trial. J </a:t>
            </a:r>
            <a:r>
              <a:rPr lang="en-US" sz="700" b="0" i="0" kern="1200" dirty="0" err="1">
                <a:solidFill>
                  <a:schemeClr val="accent1"/>
                </a:solidFill>
                <a:effectLst/>
                <a:latin typeface="SST-Roman"/>
                <a:ea typeface="+mn-ea"/>
                <a:cs typeface="+mn-cs"/>
              </a:rPr>
              <a:t>Nucl</a:t>
            </a:r>
            <a:r>
              <a:rPr lang="en-US" sz="700" b="0" i="0" kern="1200" dirty="0">
                <a:solidFill>
                  <a:schemeClr val="accent1"/>
                </a:solidFill>
                <a:effectLst/>
                <a:latin typeface="SST-Roman"/>
                <a:ea typeface="+mn-ea"/>
                <a:cs typeface="+mn-cs"/>
              </a:rPr>
              <a:t> Med. 2024;65(2):264-269. Published 2024 Feb 1. doi:10.2967/jnumed.123.266211 </a:t>
            </a:r>
          </a:p>
        </p:txBody>
      </p:sp>
      <p:pic>
        <p:nvPicPr>
          <p:cNvPr id="4" name="Picture 3">
            <a:extLst>
              <a:ext uri="{FF2B5EF4-FFF2-40B4-BE49-F238E27FC236}">
                <a16:creationId xmlns:a16="http://schemas.microsoft.com/office/drawing/2014/main" id="{3E359879-3D43-C330-81A4-182E0E902B35}"/>
              </a:ext>
            </a:extLst>
          </p:cNvPr>
          <p:cNvPicPr>
            <a:picLocks noChangeAspect="1"/>
          </p:cNvPicPr>
          <p:nvPr userDrawn="1"/>
        </p:nvPicPr>
        <p:blipFill>
          <a:blip r:embed="rId5"/>
          <a:stretch>
            <a:fillRect/>
          </a:stretch>
        </p:blipFill>
        <p:spPr>
          <a:xfrm>
            <a:off x="276957" y="499580"/>
            <a:ext cx="8675640" cy="793504"/>
          </a:xfrm>
          <a:prstGeom prst="rect">
            <a:avLst/>
          </a:prstGeom>
        </p:spPr>
      </p:pic>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PI-1523007-AA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2024 Boston Scientific Corporation or its affiliates. All rights reserved. </a:t>
            </a:r>
            <a:r>
              <a:rPr lang="en-US" sz="700" b="0" i="0">
                <a:solidFill>
                  <a:schemeClr val="bg1">
                    <a:lumMod val="75000"/>
                  </a:schemeClr>
                </a:solidFill>
                <a:latin typeface="Arial Nova Cond" panose="020B0506020202020204" pitchFamily="34" charset="0"/>
              </a:rPr>
              <a:t>PI</a:t>
            </a:r>
            <a:r>
              <a:rPr lang="en-US" sz="700" b="0" i="0" kern="1200">
                <a:solidFill>
                  <a:schemeClr val="bg1">
                    <a:lumMod val="75000"/>
                  </a:schemeClr>
                </a:solidFill>
                <a:latin typeface="Arial Nova Cond" panose="020B0506020202020204" pitchFamily="34" charset="0"/>
                <a:ea typeface="+mn-ea"/>
                <a:cs typeface="+mn-cs"/>
              </a:rPr>
              <a:t>-1853204</a:t>
            </a:r>
            <a:r>
              <a:rPr lang="en-US" sz="700" b="0" i="0">
                <a:solidFill>
                  <a:schemeClr val="bg1">
                    <a:lumMod val="75000"/>
                  </a:schemeClr>
                </a:solidFill>
                <a:latin typeface="Arial Nova Cond" panose="020B0506020202020204" pitchFamily="34" charset="0"/>
              </a:rPr>
              <a:t>-AA</a:t>
            </a:r>
            <a:endParaRPr lang="en-US" sz="700" b="0" i="0" dirty="0">
              <a:solidFill>
                <a:schemeClr val="bg1">
                  <a:lumMod val="75000"/>
                </a:schemeClr>
              </a:solidFill>
              <a:latin typeface="Arial Nova Cond" panose="020B0506020202020204" pitchFamily="34" charset="0"/>
            </a:endParaRPr>
          </a:p>
        </p:txBody>
      </p:sp>
      <p:pic>
        <p:nvPicPr>
          <p:cNvPr id="11" name="Picture 10">
            <a:extLst>
              <a:ext uri="{FF2B5EF4-FFF2-40B4-BE49-F238E27FC236}">
                <a16:creationId xmlns:a16="http://schemas.microsoft.com/office/drawing/2014/main" id="{4F73491B-5A7A-B98A-B069-BA2A3F6DD76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grpSp>
        <p:nvGrpSpPr>
          <p:cNvPr id="25" name="Group 24">
            <a:extLst>
              <a:ext uri="{FF2B5EF4-FFF2-40B4-BE49-F238E27FC236}">
                <a16:creationId xmlns:a16="http://schemas.microsoft.com/office/drawing/2014/main" id="{EBEDE89D-5946-2C57-CEE6-ED2074408AAA}"/>
              </a:ext>
            </a:extLst>
          </p:cNvPr>
          <p:cNvGrpSpPr/>
          <p:nvPr userDrawn="1"/>
        </p:nvGrpSpPr>
        <p:grpSpPr>
          <a:xfrm>
            <a:off x="90677" y="584090"/>
            <a:ext cx="11902253" cy="5689820"/>
            <a:chOff x="90677" y="584090"/>
            <a:chExt cx="11902253" cy="5689820"/>
          </a:xfrm>
        </p:grpSpPr>
        <p:pic>
          <p:nvPicPr>
            <p:cNvPr id="26" name="Picture 25" descr="A blue sphere with light shining through it&#10;&#10;Description automatically generated">
              <a:extLst>
                <a:ext uri="{FF2B5EF4-FFF2-40B4-BE49-F238E27FC236}">
                  <a16:creationId xmlns:a16="http://schemas.microsoft.com/office/drawing/2014/main" id="{49252F65-23BD-04DD-F936-FC97F0707F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70096" y="2289439"/>
              <a:ext cx="3622834" cy="3605692"/>
            </a:xfrm>
            <a:prstGeom prst="rect">
              <a:avLst/>
            </a:prstGeom>
          </p:spPr>
        </p:pic>
        <p:pic>
          <p:nvPicPr>
            <p:cNvPr id="27" name="Picture 26">
              <a:extLst>
                <a:ext uri="{FF2B5EF4-FFF2-40B4-BE49-F238E27FC236}">
                  <a16:creationId xmlns:a16="http://schemas.microsoft.com/office/drawing/2014/main" id="{FE937A89-53D7-BDE9-8852-85F9385EEE9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201" r="52336"/>
            <a:stretch/>
          </p:blipFill>
          <p:spPr>
            <a:xfrm>
              <a:off x="4488998" y="3217246"/>
              <a:ext cx="4351688" cy="1177938"/>
            </a:xfrm>
            <a:prstGeom prst="rect">
              <a:avLst/>
            </a:prstGeom>
          </p:spPr>
        </p:pic>
        <p:pic>
          <p:nvPicPr>
            <p:cNvPr id="28" name="Picture 27">
              <a:extLst>
                <a:ext uri="{FF2B5EF4-FFF2-40B4-BE49-F238E27FC236}">
                  <a16:creationId xmlns:a16="http://schemas.microsoft.com/office/drawing/2014/main" id="{00967045-D854-5C41-4E35-0100BBC1CF9A}"/>
                </a:ext>
              </a:extLst>
            </p:cNvPr>
            <p:cNvPicPr>
              <a:picLocks noChangeAspect="1"/>
            </p:cNvPicPr>
            <p:nvPr userDrawn="1"/>
          </p:nvPicPr>
          <p:blipFill rotWithShape="1">
            <a:blip r:embed="rId7"/>
            <a:srcRect l="1577"/>
            <a:stretch/>
          </p:blipFill>
          <p:spPr>
            <a:xfrm>
              <a:off x="90677" y="584090"/>
              <a:ext cx="4622640" cy="5689820"/>
            </a:xfrm>
            <a:prstGeom prst="rect">
              <a:avLst/>
            </a:prstGeom>
          </p:spPr>
        </p:pic>
      </p:grpSp>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56" r:id="rId2"/>
    <p:sldLayoutId id="2147483760" r:id="rId3"/>
    <p:sldLayoutId id="2147483668" r:id="rId4"/>
    <p:sldLayoutId id="2147483759" r:id="rId5"/>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D323D794-D910-2737-EA8B-2310B103AFD7}"/>
              </a:ext>
            </a:extLst>
          </p:cNvPr>
          <p:cNvSpPr txBox="1">
            <a:spLocks/>
          </p:cNvSpPr>
          <p:nvPr/>
        </p:nvSpPr>
        <p:spPr>
          <a:xfrm>
            <a:off x="4708606" y="4629898"/>
            <a:ext cx="4754176" cy="612564"/>
          </a:xfrm>
          <a:prstGeom prst="rect">
            <a:avLst/>
          </a:prstGeom>
        </p:spPr>
        <p:txBody>
          <a:bodyPr>
            <a:normAutofit fontScale="92500" lnSpcReduction="10000"/>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rgbClr val="7E00CC"/>
                </a:solidFill>
              </a:rPr>
              <a:t>DOSISPHERE-01 Trial </a:t>
            </a:r>
          </a:p>
          <a:p>
            <a:pPr marL="0" indent="0">
              <a:buFont typeface="Arial" pitchFamily="34" charset="0"/>
              <a:buNone/>
            </a:pPr>
            <a:r>
              <a:rPr lang="en-US" b="1" dirty="0">
                <a:solidFill>
                  <a:srgbClr val="7E00CC"/>
                </a:solidFill>
              </a:rPr>
              <a:t>5-year results        </a:t>
            </a:r>
            <a:endParaRPr lang="en-US" sz="1600" b="1" dirty="0">
              <a:solidFill>
                <a:srgbClr val="7E00CC"/>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1FDB1-8CF1-8D47-AFF6-D02AAAFFE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2E019-0351-50D7-0F6B-B1E8D0BCB256}"/>
              </a:ext>
            </a:extLst>
          </p:cNvPr>
          <p:cNvSpPr txBox="1">
            <a:spLocks/>
          </p:cNvSpPr>
          <p:nvPr/>
        </p:nvSpPr>
        <p:spPr>
          <a:xfrm>
            <a:off x="1300293" y="1911847"/>
            <a:ext cx="8363824"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Significantly improved response rate with personalized dosimetry</a:t>
            </a:r>
          </a:p>
        </p:txBody>
      </p:sp>
      <p:sp>
        <p:nvSpPr>
          <p:cNvPr id="3" name="TextBox 2">
            <a:extLst>
              <a:ext uri="{FF2B5EF4-FFF2-40B4-BE49-F238E27FC236}">
                <a16:creationId xmlns:a16="http://schemas.microsoft.com/office/drawing/2014/main" id="{B1F2D937-8377-7FCE-1CAB-025F7FF95B17}"/>
              </a:ext>
            </a:extLst>
          </p:cNvPr>
          <p:cNvSpPr txBox="1"/>
          <p:nvPr/>
        </p:nvSpPr>
        <p:spPr>
          <a:xfrm>
            <a:off x="2405282" y="2667635"/>
            <a:ext cx="4151159" cy="461665"/>
          </a:xfrm>
          <a:prstGeom prst="rect">
            <a:avLst/>
          </a:prstGeom>
          <a:noFill/>
        </p:spPr>
        <p:txBody>
          <a:bodyPr wrap="square">
            <a:spAutoFit/>
          </a:bodyPr>
          <a:lstStyle/>
          <a:p>
            <a:r>
              <a:rPr lang="en-US" sz="1200" b="1" dirty="0">
                <a:latin typeface="Arial Nova Cond" panose="020B0506020202020204" pitchFamily="34" charset="0"/>
              </a:rPr>
              <a:t>Index lesion response rate at 3 months using EASL in the MITT population with TheraSphere Y-90 Glass Microspheres</a:t>
            </a:r>
          </a:p>
        </p:txBody>
      </p:sp>
      <p:pic>
        <p:nvPicPr>
          <p:cNvPr id="8" name="Picture 7">
            <a:extLst>
              <a:ext uri="{FF2B5EF4-FFF2-40B4-BE49-F238E27FC236}">
                <a16:creationId xmlns:a16="http://schemas.microsoft.com/office/drawing/2014/main" id="{C873DDD2-7B81-F299-1CDD-43507B57DAAD}"/>
              </a:ext>
            </a:extLst>
          </p:cNvPr>
          <p:cNvPicPr>
            <a:picLocks noChangeAspect="1"/>
          </p:cNvPicPr>
          <p:nvPr/>
        </p:nvPicPr>
        <p:blipFill>
          <a:blip r:embed="rId2"/>
          <a:stretch>
            <a:fillRect/>
          </a:stretch>
        </p:blipFill>
        <p:spPr>
          <a:xfrm>
            <a:off x="765219" y="2667635"/>
            <a:ext cx="10126488" cy="2819794"/>
          </a:xfrm>
          <a:prstGeom prst="rect">
            <a:avLst/>
          </a:prstGeom>
        </p:spPr>
      </p:pic>
    </p:spTree>
    <p:extLst>
      <p:ext uri="{BB962C8B-B14F-4D97-AF65-F5344CB8AC3E}">
        <p14:creationId xmlns:p14="http://schemas.microsoft.com/office/powerpoint/2010/main" val="139428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1051133" y="1944294"/>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downstaged more patients to surgery</a:t>
            </a:r>
          </a:p>
        </p:txBody>
      </p:sp>
      <p:pic>
        <p:nvPicPr>
          <p:cNvPr id="5" name="Picture 4" descr="A screenshot of a computer&#10;&#10;Description automatically generated with medium confidence">
            <a:extLst>
              <a:ext uri="{FF2B5EF4-FFF2-40B4-BE49-F238E27FC236}">
                <a16:creationId xmlns:a16="http://schemas.microsoft.com/office/drawing/2014/main" id="{CB9223DA-5D45-C7B2-BA6F-D9C6113F36C7}"/>
              </a:ext>
            </a:extLst>
          </p:cNvPr>
          <p:cNvPicPr>
            <a:picLocks noChangeAspect="1"/>
          </p:cNvPicPr>
          <p:nvPr/>
        </p:nvPicPr>
        <p:blipFill rotWithShape="1">
          <a:blip r:embed="rId2">
            <a:extLst>
              <a:ext uri="{28A0092B-C50C-407E-A947-70E740481C1C}">
                <a14:useLocalDpi xmlns:a14="http://schemas.microsoft.com/office/drawing/2010/main" val="0"/>
              </a:ext>
            </a:extLst>
          </a:blip>
          <a:srcRect t="9377"/>
          <a:stretch/>
        </p:blipFill>
        <p:spPr>
          <a:xfrm>
            <a:off x="1361813" y="3095538"/>
            <a:ext cx="8824014" cy="3323974"/>
          </a:xfrm>
          <a:prstGeom prst="rect">
            <a:avLst/>
          </a:prstGeom>
        </p:spPr>
      </p:pic>
      <p:sp>
        <p:nvSpPr>
          <p:cNvPr id="6" name="TextBox 5">
            <a:extLst>
              <a:ext uri="{FF2B5EF4-FFF2-40B4-BE49-F238E27FC236}">
                <a16:creationId xmlns:a16="http://schemas.microsoft.com/office/drawing/2014/main" id="{91932848-D2B5-F7CE-9142-9B3DFBC558CD}"/>
              </a:ext>
            </a:extLst>
          </p:cNvPr>
          <p:cNvSpPr txBox="1"/>
          <p:nvPr/>
        </p:nvSpPr>
        <p:spPr>
          <a:xfrm>
            <a:off x="2650342" y="2818539"/>
            <a:ext cx="6246955" cy="276999"/>
          </a:xfrm>
          <a:prstGeom prst="rect">
            <a:avLst/>
          </a:prstGeom>
          <a:noFill/>
        </p:spPr>
        <p:txBody>
          <a:bodyPr wrap="square">
            <a:spAutoFit/>
          </a:bodyPr>
          <a:lstStyle/>
          <a:p>
            <a:r>
              <a:rPr lang="en-US" sz="1200" b="1" dirty="0">
                <a:latin typeface="Arial Nova Cond" panose="020B0506020202020204" pitchFamily="34" charset="0"/>
              </a:rPr>
              <a:t>Patients successfully downstaged to surgery with TheraSphere Y-90 Glass Microspheres</a:t>
            </a:r>
          </a:p>
        </p:txBody>
      </p:sp>
    </p:spTree>
    <p:extLst>
      <p:ext uri="{BB962C8B-B14F-4D97-AF65-F5344CB8AC3E}">
        <p14:creationId xmlns:p14="http://schemas.microsoft.com/office/powerpoint/2010/main" val="36145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82739-DB79-D818-2983-6E4FB7006A92}"/>
              </a:ext>
            </a:extLst>
          </p:cNvPr>
          <p:cNvSpPr txBox="1">
            <a:spLocks/>
          </p:cNvSpPr>
          <p:nvPr/>
        </p:nvSpPr>
        <p:spPr>
          <a:xfrm>
            <a:off x="849940" y="1801615"/>
            <a:ext cx="11014889" cy="584775"/>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1600" dirty="0">
                <a:solidFill>
                  <a:srgbClr val="7E00CC"/>
                </a:solidFill>
                <a:ea typeface="+mn-ea"/>
                <a:cs typeface="+mn-cs"/>
              </a:rPr>
              <a:t>OS rates decreased for patients with poor features (those randomly assigned to SDA, receiving a TD &lt;205 </a:t>
            </a:r>
            <a:r>
              <a:rPr lang="en-US" sz="1600" dirty="0" err="1">
                <a:solidFill>
                  <a:srgbClr val="7E00CC"/>
                </a:solidFill>
                <a:ea typeface="+mn-ea"/>
                <a:cs typeface="+mn-cs"/>
              </a:rPr>
              <a:t>Gy</a:t>
            </a:r>
            <a:r>
              <a:rPr lang="en-US" sz="1600" dirty="0">
                <a:solidFill>
                  <a:srgbClr val="7E00CC"/>
                </a:solidFill>
                <a:ea typeface="+mn-ea"/>
                <a:cs typeface="+mn-cs"/>
              </a:rPr>
              <a:t> or a PLD &lt;150 </a:t>
            </a:r>
            <a:r>
              <a:rPr lang="en-US" sz="1600" dirty="0" err="1">
                <a:solidFill>
                  <a:srgbClr val="7E00CC"/>
                </a:solidFill>
                <a:ea typeface="+mn-ea"/>
                <a:cs typeface="+mn-cs"/>
              </a:rPr>
              <a:t>Gy</a:t>
            </a:r>
            <a:r>
              <a:rPr lang="en-US" sz="1600" dirty="0">
                <a:solidFill>
                  <a:srgbClr val="7E00CC"/>
                </a:solidFill>
                <a:ea typeface="+mn-ea"/>
                <a:cs typeface="+mn-cs"/>
              </a:rPr>
              <a:t>, or not </a:t>
            </a:r>
            <a:r>
              <a:rPr lang="en-US" sz="1600" dirty="0" err="1">
                <a:solidFill>
                  <a:srgbClr val="7E00CC"/>
                </a:solidFill>
                <a:ea typeface="+mn-ea"/>
                <a:cs typeface="+mn-cs"/>
              </a:rPr>
              <a:t>downstaged</a:t>
            </a:r>
            <a:r>
              <a:rPr lang="en-US" sz="1600" dirty="0">
                <a:solidFill>
                  <a:srgbClr val="7E00CC"/>
                </a:solidFill>
                <a:ea typeface="+mn-ea"/>
                <a:cs typeface="+mn-cs"/>
              </a:rPr>
              <a:t> to resection). Only resected patients displayed an OS rate &gt;50% at 5 years.</a:t>
            </a:r>
          </a:p>
        </p:txBody>
      </p:sp>
      <p:pic>
        <p:nvPicPr>
          <p:cNvPr id="4" name="Picture 3">
            <a:extLst>
              <a:ext uri="{FF2B5EF4-FFF2-40B4-BE49-F238E27FC236}">
                <a16:creationId xmlns:a16="http://schemas.microsoft.com/office/drawing/2014/main" id="{7B2AF9AC-5D0C-D0E3-7233-CD23FEA4E8F6}"/>
              </a:ext>
            </a:extLst>
          </p:cNvPr>
          <p:cNvPicPr>
            <a:picLocks noChangeAspect="1"/>
          </p:cNvPicPr>
          <p:nvPr/>
        </p:nvPicPr>
        <p:blipFill>
          <a:blip r:embed="rId2"/>
          <a:stretch>
            <a:fillRect/>
          </a:stretch>
        </p:blipFill>
        <p:spPr>
          <a:xfrm>
            <a:off x="1319866" y="2544876"/>
            <a:ext cx="8444920" cy="3437082"/>
          </a:xfrm>
          <a:prstGeom prst="rect">
            <a:avLst/>
          </a:prstGeom>
        </p:spPr>
      </p:pic>
      <p:sp>
        <p:nvSpPr>
          <p:cNvPr id="5" name="TextBox 4">
            <a:extLst>
              <a:ext uri="{FF2B5EF4-FFF2-40B4-BE49-F238E27FC236}">
                <a16:creationId xmlns:a16="http://schemas.microsoft.com/office/drawing/2014/main" id="{C8378E15-84A4-4698-6099-4F4E0EFE7F58}"/>
              </a:ext>
            </a:extLst>
          </p:cNvPr>
          <p:cNvSpPr txBox="1"/>
          <p:nvPr/>
        </p:nvSpPr>
        <p:spPr>
          <a:xfrm>
            <a:off x="254823" y="6432831"/>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33720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76E5-1DF5-5245-50B3-848393DE16E2}"/>
              </a:ext>
            </a:extLst>
          </p:cNvPr>
          <p:cNvSpPr txBox="1">
            <a:spLocks/>
          </p:cNvSpPr>
          <p:nvPr/>
        </p:nvSpPr>
        <p:spPr>
          <a:xfrm>
            <a:off x="1051133" y="1944294"/>
            <a:ext cx="9837777" cy="400110"/>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Conclusion</a:t>
            </a:r>
          </a:p>
        </p:txBody>
      </p:sp>
      <p:sp>
        <p:nvSpPr>
          <p:cNvPr id="5" name="TextBox 4">
            <a:extLst>
              <a:ext uri="{FF2B5EF4-FFF2-40B4-BE49-F238E27FC236}">
                <a16:creationId xmlns:a16="http://schemas.microsoft.com/office/drawing/2014/main" id="{63460754-0222-3F34-FDFF-71CC203CFAE0}"/>
              </a:ext>
            </a:extLst>
          </p:cNvPr>
          <p:cNvSpPr txBox="1"/>
          <p:nvPr/>
        </p:nvSpPr>
        <p:spPr>
          <a:xfrm>
            <a:off x="1051133" y="2696400"/>
            <a:ext cx="8889821" cy="2246769"/>
          </a:xfrm>
          <a:prstGeom prst="rect">
            <a:avLst/>
          </a:prstGeom>
          <a:noFill/>
        </p:spPr>
        <p:txBody>
          <a:bodyPr wrap="square">
            <a:spAutoFit/>
          </a:bodyPr>
          <a:lstStyle/>
          <a:p>
            <a:r>
              <a:rPr lang="en-US" sz="2000" b="0" i="0" u="none" strike="noStrike" baseline="0" dirty="0">
                <a:solidFill>
                  <a:srgbClr val="00467E"/>
                </a:solidFill>
                <a:latin typeface="PJNDID+SST-Roman"/>
              </a:rPr>
              <a:t>After a long-term follow-up period, a meaningful improvement in OS was sustained after personalized dosimetry. OS was dramatically improved for patients who were </a:t>
            </a:r>
            <a:r>
              <a:rPr lang="en-US" sz="2000" b="0" i="0" u="none" strike="noStrike" baseline="0" dirty="0" err="1">
                <a:solidFill>
                  <a:srgbClr val="00467E"/>
                </a:solidFill>
                <a:latin typeface="PJNDID+SST-Roman"/>
              </a:rPr>
              <a:t>downstaged</a:t>
            </a:r>
            <a:r>
              <a:rPr lang="en-US" sz="2000" b="0" i="0" u="none" strike="noStrike" baseline="0" dirty="0">
                <a:solidFill>
                  <a:srgbClr val="00467E"/>
                </a:solidFill>
                <a:latin typeface="PJNDID+SST-Roman"/>
              </a:rPr>
              <a:t> toward resection and then resected, including most PVT* patients.</a:t>
            </a:r>
          </a:p>
          <a:p>
            <a:endParaRPr lang="en-US" sz="2000" dirty="0">
              <a:solidFill>
                <a:srgbClr val="00467E"/>
              </a:solidFill>
              <a:latin typeface="PJNDID+SST-Roman"/>
            </a:endParaRPr>
          </a:p>
          <a:p>
            <a:r>
              <a:rPr lang="en-US" sz="2000" b="0" i="0" u="none" strike="noStrike" baseline="0" dirty="0">
                <a:solidFill>
                  <a:srgbClr val="00467E"/>
                </a:solidFill>
                <a:latin typeface="PJNDID+SST-Roman"/>
              </a:rPr>
              <a:t>Because the 5-year survival rates for patients without resection remain low, randomized trials comparing SIRT with personalized dosimetry plus immunotherapy versus immunotherapy alone are now warranted in this specific patient population.</a:t>
            </a:r>
            <a:endParaRPr lang="en-US" sz="2000" dirty="0"/>
          </a:p>
        </p:txBody>
      </p:sp>
      <p:sp>
        <p:nvSpPr>
          <p:cNvPr id="6" name="TextBox 5">
            <a:extLst>
              <a:ext uri="{FF2B5EF4-FFF2-40B4-BE49-F238E27FC236}">
                <a16:creationId xmlns:a16="http://schemas.microsoft.com/office/drawing/2014/main" id="{161C5302-120C-4564-E171-2A8714847EEB}"/>
              </a:ext>
            </a:extLst>
          </p:cNvPr>
          <p:cNvSpPr txBox="1"/>
          <p:nvPr/>
        </p:nvSpPr>
        <p:spPr>
          <a:xfrm>
            <a:off x="254823" y="6432831"/>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1972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CA946-2BF6-BD71-7C21-7A3CFFFDADB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F2770FA-5935-B3DE-E196-3863D34570AD}"/>
              </a:ext>
            </a:extLst>
          </p:cNvPr>
          <p:cNvSpPr txBox="1">
            <a:spLocks/>
          </p:cNvSpPr>
          <p:nvPr/>
        </p:nvSpPr>
        <p:spPr>
          <a:xfrm>
            <a:off x="1450021" y="4794766"/>
            <a:ext cx="10637134" cy="314573"/>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Gy. The physician should always take the above-noted Pre-treatment High Risk Factors into consideration for each patient when making decisions regarding the use of TheraSphere for treatment.</a:t>
            </a:r>
          </a:p>
          <a:p>
            <a:pPr>
              <a:lnSpc>
                <a:spcPts val="900"/>
              </a:lnSpc>
            </a:pPr>
            <a:r>
              <a:rPr lang="en-US" sz="700" b="0" dirty="0" err="1">
                <a:solidFill>
                  <a:schemeClr val="bg1">
                    <a:lumMod val="50000"/>
                  </a:schemeClr>
                </a:solidFill>
              </a:rPr>
              <a:t>TheraSphere</a:t>
            </a:r>
            <a:r>
              <a:rPr lang="en-US" sz="700" b="0" dirty="0">
                <a:solidFill>
                  <a:schemeClr val="bg1">
                    <a:lumMod val="50000"/>
                  </a:schemeClr>
                </a:solidFill>
              </a:rPr>
              <a:t> is a registered trademark of </a:t>
            </a:r>
            <a:r>
              <a:rPr lang="en-US" sz="700" b="0" dirty="0" err="1">
                <a:solidFill>
                  <a:schemeClr val="bg1">
                    <a:lumMod val="50000"/>
                  </a:schemeClr>
                </a:solidFill>
              </a:rPr>
              <a:t>Theragenics</a:t>
            </a:r>
            <a:r>
              <a:rPr lang="en-US" sz="700" b="0" dirty="0">
                <a:solidFill>
                  <a:schemeClr val="bg1">
                    <a:lumMod val="50000"/>
                  </a:schemeClr>
                </a:solidFill>
              </a:rPr>
              <a:t> Corporation used under license by Boston Scientific Medical Device Limited, a wholly owned indirect subsidiary of Boston Scientific Corporation. All other trademarks are property of their respective owners. </a:t>
            </a:r>
          </a:p>
        </p:txBody>
      </p:sp>
      <p:sp>
        <p:nvSpPr>
          <p:cNvPr id="2" name="Title 1">
            <a:extLst>
              <a:ext uri="{FF2B5EF4-FFF2-40B4-BE49-F238E27FC236}">
                <a16:creationId xmlns:a16="http://schemas.microsoft.com/office/drawing/2014/main" id="{D8989B1D-0463-4D31-624A-DA1DD96FBAAB}"/>
              </a:ext>
            </a:extLst>
          </p:cNvPr>
          <p:cNvSpPr txBox="1">
            <a:spLocks/>
          </p:cNvSpPr>
          <p:nvPr/>
        </p:nvSpPr>
        <p:spPr>
          <a:xfrm>
            <a:off x="1450021" y="1709846"/>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grpSp>
        <p:nvGrpSpPr>
          <p:cNvPr id="3" name="Group 2">
            <a:extLst>
              <a:ext uri="{FF2B5EF4-FFF2-40B4-BE49-F238E27FC236}">
                <a16:creationId xmlns:a16="http://schemas.microsoft.com/office/drawing/2014/main" id="{2F0FB0EB-EF63-C004-1E60-59BC2D642373}"/>
              </a:ext>
            </a:extLst>
          </p:cNvPr>
          <p:cNvGrpSpPr/>
          <p:nvPr/>
        </p:nvGrpSpPr>
        <p:grpSpPr>
          <a:xfrm>
            <a:off x="1458410" y="2526467"/>
            <a:ext cx="8024955" cy="1913641"/>
            <a:chOff x="1458410" y="2526467"/>
            <a:chExt cx="8024955" cy="1913641"/>
          </a:xfrm>
        </p:grpSpPr>
        <p:pic>
          <p:nvPicPr>
            <p:cNvPr id="5" name="Picture 4">
              <a:extLst>
                <a:ext uri="{FF2B5EF4-FFF2-40B4-BE49-F238E27FC236}">
                  <a16:creationId xmlns:a16="http://schemas.microsoft.com/office/drawing/2014/main" id="{44DD4C14-F11E-3D5F-1209-2910E1919EFA}"/>
                </a:ext>
              </a:extLst>
            </p:cNvPr>
            <p:cNvPicPr>
              <a:picLocks noChangeAspect="1"/>
            </p:cNvPicPr>
            <p:nvPr/>
          </p:nvPicPr>
          <p:blipFill>
            <a:blip r:embed="rId2"/>
            <a:stretch>
              <a:fillRect/>
            </a:stretch>
          </p:blipFill>
          <p:spPr>
            <a:xfrm>
              <a:off x="1458410" y="2526467"/>
              <a:ext cx="1913641" cy="1913641"/>
            </a:xfrm>
            <a:prstGeom prst="rect">
              <a:avLst/>
            </a:prstGeom>
          </p:spPr>
        </p:pic>
        <p:sp>
          <p:nvSpPr>
            <p:cNvPr id="6" name="TextBox 5">
              <a:extLst>
                <a:ext uri="{FF2B5EF4-FFF2-40B4-BE49-F238E27FC236}">
                  <a16:creationId xmlns:a16="http://schemas.microsoft.com/office/drawing/2014/main" id="{958D0E21-C0B2-0C6D-AF6E-83E8C6F4B11E}"/>
                </a:ext>
              </a:extLst>
            </p:cNvPr>
            <p:cNvSpPr txBox="1"/>
            <p:nvPr/>
          </p:nvSpPr>
          <p:spPr>
            <a:xfrm>
              <a:off x="3729763" y="3067789"/>
              <a:ext cx="5753602" cy="830997"/>
            </a:xfrm>
            <a:prstGeom prst="rect">
              <a:avLst/>
            </a:prstGeom>
            <a:noFill/>
          </p:spPr>
          <p:txBody>
            <a:bodyPr wrap="square">
              <a:spAutoFit/>
            </a:bodyPr>
            <a:lstStyle/>
            <a:p>
              <a:pPr algn="l"/>
              <a:r>
                <a:rPr lang="en-US" sz="2000" b="1" i="0" u="none" strike="noStrike" baseline="0" dirty="0" err="1">
                  <a:solidFill>
                    <a:srgbClr val="00477F"/>
                  </a:solidFill>
                  <a:latin typeface="SST-Bold"/>
                </a:rPr>
                <a:t>ThereSphere</a:t>
              </a:r>
              <a:r>
                <a:rPr lang="en-US" sz="2000" b="1" i="0" u="none" strike="noStrike" baseline="0" dirty="0">
                  <a:solidFill>
                    <a:srgbClr val="00477F"/>
                  </a:solidFill>
                  <a:latin typeface="SST-Bold"/>
                </a:rPr>
                <a:t>™ Y-90 Glass Microspheres</a:t>
              </a:r>
            </a:p>
            <a:p>
              <a:pPr algn="l"/>
              <a:r>
                <a:rPr lang="en-US" sz="2000" b="1" i="0" u="none" strike="noStrike" baseline="0" dirty="0">
                  <a:solidFill>
                    <a:srgbClr val="00477F"/>
                  </a:solidFill>
                  <a:latin typeface="SST-Bold"/>
                </a:rPr>
                <a:t>Indications, Safety, and Warnings</a:t>
              </a:r>
            </a:p>
            <a:p>
              <a:pPr algn="l"/>
              <a:r>
                <a:rPr lang="en-US" sz="800" b="0" i="0" u="none" strike="noStrike" baseline="0" dirty="0">
                  <a:solidFill>
                    <a:srgbClr val="00477F"/>
                  </a:solidFill>
                  <a:latin typeface="SST-Roman"/>
                </a:rPr>
                <a:t>https://www.bostonscientific.com/therasphere-indications</a:t>
              </a:r>
              <a:endParaRPr lang="en-US" dirty="0"/>
            </a:p>
          </p:txBody>
        </p:sp>
      </p:grpSp>
    </p:spTree>
    <p:extLst>
      <p:ext uri="{BB962C8B-B14F-4D97-AF65-F5344CB8AC3E}">
        <p14:creationId xmlns:p14="http://schemas.microsoft.com/office/powerpoint/2010/main" val="1704499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2958813"/>
            <a:ext cx="8401934" cy="614363"/>
          </a:xfrm>
          <a:prstGeom prst="rect">
            <a:avLst/>
          </a:prstGeom>
        </p:spPr>
        <p:txBody>
          <a:bodyPr>
            <a:normAutofit/>
          </a:bodyPr>
          <a:lstStyle/>
          <a:p>
            <a:pPr algn="l"/>
            <a:r>
              <a:rPr lang="en-US" sz="2000" dirty="0">
                <a:solidFill>
                  <a:srgbClr val="7E00CC"/>
                </a:solidFill>
              </a:rPr>
              <a:t>DOSISPHERE-01 primary trial objective</a:t>
            </a:r>
            <a:r>
              <a:rPr lang="en-US" sz="2000" dirty="0">
                <a:solidFill>
                  <a:srgbClr val="00B0F0"/>
                </a:solidFill>
              </a:rPr>
              <a:t> </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423686" y="3621189"/>
            <a:ext cx="9179998" cy="2594786"/>
          </a:xfrm>
          <a:prstGeom prst="rect">
            <a:avLst/>
          </a:prstGeom>
        </p:spPr>
        <p:txBody>
          <a:bodyPr>
            <a:normAutofit lnSpcReduction="10000"/>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lnSpc>
                <a:spcPct val="120000"/>
              </a:lnSpc>
              <a:spcAft>
                <a:spcPts val="600"/>
              </a:spcAft>
              <a:buFont typeface="Arial" pitchFamily="34" charset="0"/>
              <a:buNone/>
            </a:pPr>
            <a:r>
              <a:rPr lang="en-US" sz="1700" dirty="0"/>
              <a:t>A randomized, multicenter, investigator-sponsored phase II trial comparing the clinical outcomes of SIRT with TheraSphere in patients with intermediate/advanced HCC using two pre-treatment dosimetry determination methods:</a:t>
            </a:r>
            <a:endParaRPr lang="en-US" sz="1700" dirty="0">
              <a:solidFill>
                <a:schemeClr val="tx1"/>
              </a:solidFill>
              <a:latin typeface="Arial Nova" panose="020B0504020202020204" pitchFamily="34" charset="0"/>
              <a:cs typeface="Arial" panose="020B0604020202020204" pitchFamily="34" charset="0"/>
            </a:endParaRPr>
          </a:p>
          <a:p>
            <a:pPr>
              <a:lnSpc>
                <a:spcPct val="120000"/>
              </a:lnSpc>
              <a:buClr>
                <a:srgbClr val="7E00CC"/>
              </a:buClr>
            </a:pPr>
            <a:r>
              <a:rPr lang="en-US" sz="1500" b="1" dirty="0">
                <a:solidFill>
                  <a:schemeClr val="tx1"/>
                </a:solidFill>
                <a:latin typeface="Arial Nova" panose="020B0504020202020204" pitchFamily="34" charset="0"/>
                <a:cs typeface="Arial" panose="020B0604020202020204" pitchFamily="34" charset="0"/>
              </a:rPr>
              <a:t>Standard, single-compartment dosimetry (SDA), </a:t>
            </a:r>
            <a:r>
              <a:rPr lang="en-US" sz="1500" dirty="0">
                <a:solidFill>
                  <a:schemeClr val="tx1"/>
                </a:solidFill>
                <a:latin typeface="Arial Nova" panose="020B0504020202020204" pitchFamily="34" charset="0"/>
                <a:cs typeface="Arial" panose="020B0604020202020204" pitchFamily="34" charset="0"/>
              </a:rPr>
              <a:t>defined as a uniform distribution of absorbed dose within the perfused volume – both tumor and normal liver  </a:t>
            </a:r>
          </a:p>
          <a:p>
            <a:pPr>
              <a:lnSpc>
                <a:spcPct val="120000"/>
              </a:lnSpc>
              <a:buClr>
                <a:srgbClr val="7E00CC"/>
              </a:buClr>
            </a:pPr>
            <a:r>
              <a:rPr lang="en-US" sz="1500" b="1" dirty="0">
                <a:solidFill>
                  <a:schemeClr val="tx1"/>
                </a:solidFill>
                <a:latin typeface="Arial Nova" panose="020B0504020202020204" pitchFamily="34" charset="0"/>
                <a:cs typeface="Arial" panose="020B0604020202020204" pitchFamily="34" charset="0"/>
              </a:rPr>
              <a:t>Personalized dosimetry (PDA), </a:t>
            </a:r>
            <a:r>
              <a:rPr lang="en-US" sz="1500" dirty="0">
                <a:solidFill>
                  <a:schemeClr val="tx1"/>
                </a:solidFill>
                <a:latin typeface="Arial Nova" panose="020B0504020202020204" pitchFamily="34" charset="0"/>
                <a:cs typeface="Arial" panose="020B0604020202020204" pitchFamily="34" charset="0"/>
              </a:rPr>
              <a:t>defined as multi-compartment Y-90 distribution of absorbed dose within the perfused volume that accounts for preferential blood flow into the tumor compared with normal parenchyma</a:t>
            </a:r>
          </a:p>
        </p:txBody>
      </p:sp>
      <p:sp>
        <p:nvSpPr>
          <p:cNvPr id="5" name="TextBox 4">
            <a:extLst>
              <a:ext uri="{FF2B5EF4-FFF2-40B4-BE49-F238E27FC236}">
                <a16:creationId xmlns:a16="http://schemas.microsoft.com/office/drawing/2014/main" id="{172A6CE8-08DA-4D5A-93A7-8950E8891586}"/>
              </a:ext>
            </a:extLst>
          </p:cNvPr>
          <p:cNvSpPr txBox="1"/>
          <p:nvPr/>
        </p:nvSpPr>
        <p:spPr>
          <a:xfrm>
            <a:off x="1001949" y="1811553"/>
            <a:ext cx="9492679" cy="923330"/>
          </a:xfrm>
          <a:prstGeom prst="rect">
            <a:avLst/>
          </a:prstGeom>
          <a:noFill/>
        </p:spPr>
        <p:txBody>
          <a:bodyPr wrap="square">
            <a:spAutoFit/>
          </a:bodyPr>
          <a:lstStyle/>
          <a:p>
            <a:r>
              <a:rPr lang="en-US" sz="1800" dirty="0">
                <a:latin typeface="Arial Nova" panose="020B0504020202020204" pitchFamily="34" charset="0"/>
                <a:cs typeface="Arial" panose="020B0604020202020204" pitchFamily="34" charset="0"/>
              </a:rPr>
              <a:t>Level 1 evidence showed that unresectable HCC patients who received a personalized </a:t>
            </a:r>
            <a:r>
              <a:rPr lang="en-US" sz="1800" dirty="0" err="1">
                <a:latin typeface="Arial Nova" panose="020B0504020202020204" pitchFamily="34" charset="0"/>
                <a:cs typeface="Arial" panose="020B0604020202020204" pitchFamily="34" charset="0"/>
              </a:rPr>
              <a:t>TheraSphere</a:t>
            </a:r>
            <a:r>
              <a:rPr lang="en-US" sz="1800" dirty="0">
                <a:latin typeface="Arial Nova" panose="020B0504020202020204" pitchFamily="34" charset="0"/>
                <a:cs typeface="Arial" panose="020B0604020202020204" pitchFamily="34" charset="0"/>
              </a:rPr>
              <a:t> dose using multi-compartment dosimetry and were </a:t>
            </a:r>
            <a:r>
              <a:rPr lang="en-US" sz="1800" dirty="0" err="1">
                <a:latin typeface="Arial Nova" panose="020B0504020202020204" pitchFamily="34" charset="0"/>
                <a:cs typeface="Arial" panose="020B0604020202020204" pitchFamily="34" charset="0"/>
              </a:rPr>
              <a:t>downstaged</a:t>
            </a:r>
            <a:r>
              <a:rPr lang="en-US" sz="1800" dirty="0">
                <a:latin typeface="Arial Nova" panose="020B0504020202020204" pitchFamily="34" charset="0"/>
                <a:cs typeface="Arial" panose="020B0604020202020204" pitchFamily="34" charset="0"/>
              </a:rPr>
              <a:t> to resection saw durable, long-term overall survival. </a:t>
            </a:r>
          </a:p>
        </p:txBody>
      </p:sp>
    </p:spTree>
    <p:extLst>
      <p:ext uri="{BB962C8B-B14F-4D97-AF65-F5344CB8AC3E}">
        <p14:creationId xmlns:p14="http://schemas.microsoft.com/office/powerpoint/2010/main" val="15282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53393" y="2290214"/>
            <a:ext cx="8737600" cy="615950"/>
          </a:xfrm>
          <a:prstGeom prst="rect">
            <a:avLst/>
          </a:prstGeom>
        </p:spPr>
        <p:txBody>
          <a:bodyPr>
            <a:normAutofit/>
          </a:bodyPr>
          <a:lstStyle/>
          <a:p>
            <a:pPr algn="l"/>
            <a:r>
              <a:rPr lang="en-US" sz="2000" dirty="0">
                <a:solidFill>
                  <a:srgbClr val="7E00CC"/>
                </a:solidFill>
              </a:rPr>
              <a:t>DOSISPHERE-01 trial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246434" y="6360250"/>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grpSp>
        <p:nvGrpSpPr>
          <p:cNvPr id="8" name="Group 7">
            <a:extLst>
              <a:ext uri="{FF2B5EF4-FFF2-40B4-BE49-F238E27FC236}">
                <a16:creationId xmlns:a16="http://schemas.microsoft.com/office/drawing/2014/main" id="{633F15E5-D533-9AF6-D19C-2529DCBE9B79}"/>
              </a:ext>
            </a:extLst>
          </p:cNvPr>
          <p:cNvGrpSpPr/>
          <p:nvPr/>
        </p:nvGrpSpPr>
        <p:grpSpPr>
          <a:xfrm>
            <a:off x="352050" y="2872650"/>
            <a:ext cx="11622122" cy="2619741"/>
            <a:chOff x="393995" y="2641966"/>
            <a:chExt cx="11622122" cy="2619741"/>
          </a:xfrm>
        </p:grpSpPr>
        <p:pic>
          <p:nvPicPr>
            <p:cNvPr id="4" name="Picture 3">
              <a:extLst>
                <a:ext uri="{FF2B5EF4-FFF2-40B4-BE49-F238E27FC236}">
                  <a16:creationId xmlns:a16="http://schemas.microsoft.com/office/drawing/2014/main" id="{9A9DF165-BA05-7151-447E-57028B8991F6}"/>
                </a:ext>
              </a:extLst>
            </p:cNvPr>
            <p:cNvPicPr>
              <a:picLocks noChangeAspect="1"/>
            </p:cNvPicPr>
            <p:nvPr/>
          </p:nvPicPr>
          <p:blipFill rotWithShape="1">
            <a:blip r:embed="rId2"/>
            <a:srcRect t="16503" r="64557"/>
            <a:stretch/>
          </p:blipFill>
          <p:spPr>
            <a:xfrm>
              <a:off x="393995" y="3074299"/>
              <a:ext cx="4119282" cy="2187408"/>
            </a:xfrm>
            <a:prstGeom prst="rect">
              <a:avLst/>
            </a:prstGeom>
          </p:spPr>
        </p:pic>
        <p:pic>
          <p:nvPicPr>
            <p:cNvPr id="6" name="Picture 5">
              <a:extLst>
                <a:ext uri="{FF2B5EF4-FFF2-40B4-BE49-F238E27FC236}">
                  <a16:creationId xmlns:a16="http://schemas.microsoft.com/office/drawing/2014/main" id="{1283477E-7502-15F6-4F6F-52BC6ABFF0A2}"/>
                </a:ext>
              </a:extLst>
            </p:cNvPr>
            <p:cNvPicPr>
              <a:picLocks noChangeAspect="1"/>
            </p:cNvPicPr>
            <p:nvPr/>
          </p:nvPicPr>
          <p:blipFill rotWithShape="1">
            <a:blip r:embed="rId2"/>
            <a:srcRect l="35443"/>
            <a:stretch/>
          </p:blipFill>
          <p:spPr>
            <a:xfrm>
              <a:off x="4513277" y="2641966"/>
              <a:ext cx="7502840" cy="2619741"/>
            </a:xfrm>
            <a:prstGeom prst="rect">
              <a:avLst/>
            </a:prstGeom>
          </p:spPr>
        </p:pic>
      </p:grpSp>
      <p:sp>
        <p:nvSpPr>
          <p:cNvPr id="10" name="TextBox 9">
            <a:extLst>
              <a:ext uri="{FF2B5EF4-FFF2-40B4-BE49-F238E27FC236}">
                <a16:creationId xmlns:a16="http://schemas.microsoft.com/office/drawing/2014/main" id="{1BE66008-0B5B-6D08-66EB-45C60C8AA0C6}"/>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32991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892145"/>
            <a:ext cx="8737600" cy="491131"/>
          </a:xfrm>
          <a:prstGeom prst="rect">
            <a:avLst/>
          </a:prstGeom>
        </p:spPr>
        <p:txBody>
          <a:bodyPr>
            <a:normAutofit/>
          </a:bodyPr>
          <a:lstStyle/>
          <a:p>
            <a:pPr algn="l"/>
            <a:r>
              <a:rPr lang="en-US" sz="2000" dirty="0">
                <a:solidFill>
                  <a:srgbClr val="7E00CC"/>
                </a:solidFill>
              </a:rPr>
              <a:t>Patient demographics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0EF900A0-6786-BA0B-6273-84CC903AB308}"/>
              </a:ext>
            </a:extLst>
          </p:cNvPr>
          <p:cNvPicPr>
            <a:picLocks noChangeAspect="1"/>
          </p:cNvPicPr>
          <p:nvPr/>
        </p:nvPicPr>
        <p:blipFill>
          <a:blip r:embed="rId2"/>
          <a:stretch>
            <a:fillRect/>
          </a:stretch>
        </p:blipFill>
        <p:spPr>
          <a:xfrm>
            <a:off x="1286312" y="2812841"/>
            <a:ext cx="10324052" cy="2524622"/>
          </a:xfrm>
          <a:prstGeom prst="rect">
            <a:avLst/>
          </a:prstGeom>
        </p:spPr>
      </p:pic>
      <p:sp>
        <p:nvSpPr>
          <p:cNvPr id="7" name="TextBox 6">
            <a:extLst>
              <a:ext uri="{FF2B5EF4-FFF2-40B4-BE49-F238E27FC236}">
                <a16:creationId xmlns:a16="http://schemas.microsoft.com/office/drawing/2014/main" id="{E866CB1E-6685-7632-E089-BC4EA1E1E5FF}"/>
              </a:ext>
            </a:extLst>
          </p:cNvPr>
          <p:cNvSpPr txBox="1"/>
          <p:nvPr/>
        </p:nvSpPr>
        <p:spPr>
          <a:xfrm>
            <a:off x="246434" y="6360250"/>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14700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223100" y="1864439"/>
            <a:ext cx="8737600" cy="615950"/>
          </a:xfrm>
          <a:prstGeom prst="rect">
            <a:avLst/>
          </a:prstGeom>
        </p:spPr>
        <p:txBody>
          <a:bodyPr>
            <a:normAutofit/>
          </a:bodyPr>
          <a:lstStyle/>
          <a:p>
            <a:pPr algn="l"/>
            <a:r>
              <a:rPr lang="en-US" sz="2000" dirty="0">
                <a:solidFill>
                  <a:srgbClr val="7E00CC"/>
                </a:solidFill>
              </a:rPr>
              <a:t>Treatment characteristics and dosimetry</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6" name="Picture 5" descr="Table&#10;&#10;Description automatically generated">
            <a:extLst>
              <a:ext uri="{FF2B5EF4-FFF2-40B4-BE49-F238E27FC236}">
                <a16:creationId xmlns:a16="http://schemas.microsoft.com/office/drawing/2014/main" id="{E6A1D2FD-5FFE-BBB8-62FF-B25F2F28F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645" y="2720629"/>
            <a:ext cx="9612710" cy="3091144"/>
          </a:xfrm>
          <a:prstGeom prst="rect">
            <a:avLst/>
          </a:prstGeom>
        </p:spPr>
      </p:pic>
    </p:spTree>
    <p:extLst>
      <p:ext uri="{BB962C8B-B14F-4D97-AF65-F5344CB8AC3E}">
        <p14:creationId xmlns:p14="http://schemas.microsoft.com/office/powerpoint/2010/main" val="31490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135551" y="1801356"/>
            <a:ext cx="8737600" cy="615950"/>
          </a:xfrm>
          <a:prstGeom prst="rect">
            <a:avLst/>
          </a:prstGeom>
        </p:spPr>
        <p:txBody>
          <a:bodyPr>
            <a:normAutofit/>
          </a:bodyPr>
          <a:lstStyle/>
          <a:p>
            <a:pPr algn="l"/>
            <a:r>
              <a:rPr lang="en-US" sz="2000" dirty="0">
                <a:solidFill>
                  <a:srgbClr val="7E00CC"/>
                </a:solidFill>
              </a:rPr>
              <a:t>Liver adverse events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70718528-2118-FBB8-B931-E30835C17612}"/>
              </a:ext>
            </a:extLst>
          </p:cNvPr>
          <p:cNvSpPr txBox="1"/>
          <p:nvPr/>
        </p:nvSpPr>
        <p:spPr>
          <a:xfrm>
            <a:off x="1057738" y="5180788"/>
            <a:ext cx="5824437" cy="215444"/>
          </a:xfrm>
          <a:prstGeom prst="rect">
            <a:avLst/>
          </a:prstGeom>
          <a:noFill/>
        </p:spPr>
        <p:txBody>
          <a:bodyPr wrap="square">
            <a:spAutoFit/>
          </a:bodyPr>
          <a:lstStyle/>
          <a:p>
            <a:r>
              <a:rPr lang="en-US" sz="800" dirty="0"/>
              <a:t>*Patients allocated to either PDA or SDA based on treatment received (dose received) versus allocation by randomization.</a:t>
            </a:r>
          </a:p>
        </p:txBody>
      </p:sp>
      <p:pic>
        <p:nvPicPr>
          <p:cNvPr id="6" name="Picture 5" descr="Table&#10;&#10;Description automatically generated">
            <a:extLst>
              <a:ext uri="{FF2B5EF4-FFF2-40B4-BE49-F238E27FC236}">
                <a16:creationId xmlns:a16="http://schemas.microsoft.com/office/drawing/2014/main" id="{40D4ADA1-157E-D5CD-70DA-7D1ED87D3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4" y="2685450"/>
            <a:ext cx="9920262" cy="2227194"/>
          </a:xfrm>
          <a:prstGeom prst="rect">
            <a:avLst/>
          </a:prstGeom>
        </p:spPr>
      </p:pic>
    </p:spTree>
    <p:extLst>
      <p:ext uri="{BB962C8B-B14F-4D97-AF65-F5344CB8AC3E}">
        <p14:creationId xmlns:p14="http://schemas.microsoft.com/office/powerpoint/2010/main" val="331320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224792" y="1841900"/>
            <a:ext cx="7994709" cy="707886"/>
          </a:xfrm>
          <a:prstGeom prst="rect">
            <a:avLst/>
          </a:prstGeom>
        </p:spPr>
        <p:txBody>
          <a:bodyPr wrap="square" anchor="t" anchorCtr="0">
            <a:spAutoFit/>
          </a:bodyPr>
          <a:lstStyle/>
          <a:p>
            <a:pPr algn="l"/>
            <a:r>
              <a:rPr lang="en-US" sz="2000" dirty="0">
                <a:solidFill>
                  <a:srgbClr val="7E00CC"/>
                </a:solidFill>
                <a:ea typeface="+mn-ea"/>
                <a:cs typeface="+mn-cs"/>
              </a:rPr>
              <a:t>After analysis of long-term 65.8 month follow-up, improvement in median OS was sustained in the PDA group</a:t>
            </a:r>
          </a:p>
        </p:txBody>
      </p:sp>
      <p:sp>
        <p:nvSpPr>
          <p:cNvPr id="8" name="TextBox 7">
            <a:extLst>
              <a:ext uri="{FF2B5EF4-FFF2-40B4-BE49-F238E27FC236}">
                <a16:creationId xmlns:a16="http://schemas.microsoft.com/office/drawing/2014/main" id="{F74EDCE1-0552-4057-AFFF-B14AD1DA0A4A}"/>
              </a:ext>
            </a:extLst>
          </p:cNvPr>
          <p:cNvSpPr txBox="1"/>
          <p:nvPr/>
        </p:nvSpPr>
        <p:spPr>
          <a:xfrm>
            <a:off x="1224791" y="2557901"/>
            <a:ext cx="6300133" cy="276999"/>
          </a:xfrm>
          <a:prstGeom prst="rect">
            <a:avLst/>
          </a:prstGeom>
          <a:noFill/>
        </p:spPr>
        <p:txBody>
          <a:bodyPr wrap="square">
            <a:spAutoFit/>
          </a:bodyPr>
          <a:lstStyle/>
          <a:p>
            <a:r>
              <a:rPr lang="en-US" sz="1200" b="1" dirty="0">
                <a:latin typeface="Arial Nova Cond" panose="020B0506020202020204" pitchFamily="34" charset="0"/>
              </a:rPr>
              <a:t>Median Overall Survival (global </a:t>
            </a:r>
            <a:r>
              <a:rPr lang="en-US" sz="1200" b="1" dirty="0" err="1">
                <a:latin typeface="Arial Nova Cond" panose="020B0506020202020204" pitchFamily="34" charset="0"/>
              </a:rPr>
              <a:t>mITT</a:t>
            </a:r>
            <a:r>
              <a:rPr lang="en-US" sz="1200" b="1" dirty="0">
                <a:latin typeface="Arial Nova Cond" panose="020B0506020202020204" pitchFamily="34" charset="0"/>
              </a:rPr>
              <a:t> population) with TheraSphere Y-90 Glass Microspheres</a:t>
            </a:r>
          </a:p>
        </p:txBody>
      </p:sp>
      <p:grpSp>
        <p:nvGrpSpPr>
          <p:cNvPr id="7" name="Group 6">
            <a:extLst>
              <a:ext uri="{FF2B5EF4-FFF2-40B4-BE49-F238E27FC236}">
                <a16:creationId xmlns:a16="http://schemas.microsoft.com/office/drawing/2014/main" id="{93B53C39-BB73-D2FA-07CA-6E044C954ED9}"/>
              </a:ext>
            </a:extLst>
          </p:cNvPr>
          <p:cNvGrpSpPr/>
          <p:nvPr/>
        </p:nvGrpSpPr>
        <p:grpSpPr>
          <a:xfrm>
            <a:off x="1216402" y="2850835"/>
            <a:ext cx="7882157" cy="3231532"/>
            <a:chOff x="1580625" y="2480087"/>
            <a:chExt cx="7882157" cy="3231532"/>
          </a:xfrm>
        </p:grpSpPr>
        <p:pic>
          <p:nvPicPr>
            <p:cNvPr id="3" name="Picture 2">
              <a:extLst>
                <a:ext uri="{FF2B5EF4-FFF2-40B4-BE49-F238E27FC236}">
                  <a16:creationId xmlns:a16="http://schemas.microsoft.com/office/drawing/2014/main" id="{2AAD4FDB-C34B-461E-F4C6-44B670D4F990}"/>
                </a:ext>
              </a:extLst>
            </p:cNvPr>
            <p:cNvPicPr>
              <a:picLocks noChangeAspect="1"/>
            </p:cNvPicPr>
            <p:nvPr/>
          </p:nvPicPr>
          <p:blipFill rotWithShape="1">
            <a:blip r:embed="rId3"/>
            <a:srcRect l="71166" t="3328" b="23544"/>
            <a:stretch/>
          </p:blipFill>
          <p:spPr>
            <a:xfrm>
              <a:off x="7180976" y="2480087"/>
              <a:ext cx="2281806" cy="3231532"/>
            </a:xfrm>
            <a:prstGeom prst="rect">
              <a:avLst/>
            </a:prstGeom>
          </p:spPr>
        </p:pic>
        <p:pic>
          <p:nvPicPr>
            <p:cNvPr id="6" name="Picture 5">
              <a:extLst>
                <a:ext uri="{FF2B5EF4-FFF2-40B4-BE49-F238E27FC236}">
                  <a16:creationId xmlns:a16="http://schemas.microsoft.com/office/drawing/2014/main" id="{64BDC626-1BBF-5FC6-3D3D-5129FF86FD23}"/>
                </a:ext>
              </a:extLst>
            </p:cNvPr>
            <p:cNvPicPr>
              <a:picLocks noChangeAspect="1"/>
            </p:cNvPicPr>
            <p:nvPr/>
          </p:nvPicPr>
          <p:blipFill rotWithShape="1">
            <a:blip r:embed="rId3"/>
            <a:srcRect t="7351" r="28958" b="23545"/>
            <a:stretch/>
          </p:blipFill>
          <p:spPr>
            <a:xfrm>
              <a:off x="1580625" y="2657888"/>
              <a:ext cx="5600351" cy="3053731"/>
            </a:xfrm>
            <a:prstGeom prst="rect">
              <a:avLst/>
            </a:prstGeom>
          </p:spPr>
        </p:pic>
      </p:grpSp>
      <p:sp>
        <p:nvSpPr>
          <p:cNvPr id="11" name="TextBox 10">
            <a:extLst>
              <a:ext uri="{FF2B5EF4-FFF2-40B4-BE49-F238E27FC236}">
                <a16:creationId xmlns:a16="http://schemas.microsoft.com/office/drawing/2014/main" id="{4430C720-D646-308F-D020-B69B5FBDDB1D}"/>
              </a:ext>
            </a:extLst>
          </p:cNvPr>
          <p:cNvSpPr txBox="1"/>
          <p:nvPr/>
        </p:nvSpPr>
        <p:spPr>
          <a:xfrm>
            <a:off x="113775" y="6125944"/>
            <a:ext cx="5982225" cy="553998"/>
          </a:xfrm>
          <a:prstGeom prst="rect">
            <a:avLst/>
          </a:prstGeom>
          <a:noFill/>
        </p:spPr>
        <p:txBody>
          <a:bodyPr wrap="square">
            <a:spAutoFit/>
          </a:bodyPr>
          <a:lstStyle/>
          <a:p>
            <a:r>
              <a:rPr lang="en-US" sz="600" b="0" i="0" u="none" strike="noStrike" baseline="0" dirty="0">
                <a:solidFill>
                  <a:srgbClr val="ACB5BB"/>
                </a:solidFill>
                <a:latin typeface="SST Condensed"/>
              </a:rPr>
              <a:t>1. Cheng AL, Qin S, Ikeda M, et al. Updated efficacy and safety data from IMbrave150: atezolizumab plus bevacizumab vs. sorafenib for unresectable hepatocellular carcinoma. J Hepatol. 2022;76:862–873.  2. Abou-Alfa GK, Lau G, Kudo M, et al. </a:t>
            </a:r>
            <a:r>
              <a:rPr lang="en-US" sz="600" b="0" i="0" u="none" strike="noStrike" baseline="0" dirty="0" err="1">
                <a:solidFill>
                  <a:srgbClr val="ACB5BB"/>
                </a:solidFill>
                <a:latin typeface="SST Condensed"/>
              </a:rPr>
              <a:t>Tremelimumab</a:t>
            </a:r>
            <a:r>
              <a:rPr lang="en-US" sz="600" b="0" i="0" u="none" strike="noStrike" baseline="0" dirty="0">
                <a:solidFill>
                  <a:srgbClr val="ACB5BB"/>
                </a:solidFill>
                <a:latin typeface="SST Condensed"/>
              </a:rPr>
              <a:t> plus durvalumab in unresectable hepatocellular carcinoma. NEJM Evid. 2022;1:1–12. * </a:t>
            </a:r>
            <a:r>
              <a:rPr lang="en-US" sz="600" b="0" i="0" u="none" strike="noStrike" baseline="0" dirty="0" err="1">
                <a:solidFill>
                  <a:srgbClr val="ACB5BB"/>
                </a:solidFill>
                <a:latin typeface="SST Condensed"/>
              </a:rPr>
              <a:t>TheraSphere</a:t>
            </a:r>
            <a:r>
              <a:rPr lang="en-US" sz="600" b="0" i="0" u="none" strike="noStrike" baseline="0" dirty="0">
                <a:solidFill>
                  <a:srgbClr val="ACB5BB"/>
                </a:solidFill>
                <a:latin typeface="SST Condensed"/>
              </a:rPr>
              <a:t> not indicated for patients with PVT.  ** IMbrave150 patient characteristics = unresectable HCC, Child-Pugh A, ECOG 0 or 1. Exclusion criteria was history of autoimmune disease, coinfection with hepatitis B &amp; C viruses, and untreated or incompletely treated esophageal or gastric varices with bleeding or high risk of bleeding. STRIDE patient characteristics = unresectable HCC, BCLC B or C, Child-Pugh A, ECOG 0 or 1, &amp; at least 1 measurable lesion per RECIST v1.1. Exclusion criteria was meaningful ascites, main PVT, or coinfection with hepatitis B &amp; C viruses. </a:t>
            </a:r>
            <a:endParaRPr lang="en-US" sz="600" dirty="0"/>
          </a:p>
        </p:txBody>
      </p:sp>
    </p:spTree>
    <p:extLst>
      <p:ext uri="{BB962C8B-B14F-4D97-AF65-F5344CB8AC3E}">
        <p14:creationId xmlns:p14="http://schemas.microsoft.com/office/powerpoint/2010/main" val="23983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BB22-ADEC-FFB0-FEBC-E67B108494B8}"/>
              </a:ext>
            </a:extLst>
          </p:cNvPr>
          <p:cNvSpPr txBox="1">
            <a:spLocks/>
          </p:cNvSpPr>
          <p:nvPr/>
        </p:nvSpPr>
        <p:spPr>
          <a:xfrm>
            <a:off x="1300293" y="1911847"/>
            <a:ext cx="8221212" cy="10156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Personalized dosimetry allowed more patients to be </a:t>
            </a:r>
            <a:r>
              <a:rPr lang="en-US" sz="2000" dirty="0" err="1">
                <a:solidFill>
                  <a:srgbClr val="7E00CC"/>
                </a:solidFill>
                <a:ea typeface="+mn-ea"/>
                <a:cs typeface="+mn-cs"/>
              </a:rPr>
              <a:t>downstaged</a:t>
            </a:r>
            <a:r>
              <a:rPr lang="en-US" sz="2000" dirty="0">
                <a:solidFill>
                  <a:srgbClr val="7E00CC"/>
                </a:solidFill>
                <a:ea typeface="+mn-ea"/>
                <a:cs typeface="+mn-cs"/>
              </a:rPr>
              <a:t> to resection, resulting in durable, long-term overall survival</a:t>
            </a:r>
            <a:br>
              <a:rPr lang="en-US" sz="1600" dirty="0">
                <a:solidFill>
                  <a:srgbClr val="000000"/>
                </a:solidFill>
                <a:latin typeface="SST-Heavy"/>
              </a:rPr>
            </a:br>
            <a:endParaRPr lang="en-US" sz="2000" dirty="0">
              <a:solidFill>
                <a:srgbClr val="7E00CC"/>
              </a:solidFill>
              <a:ea typeface="+mn-ea"/>
              <a:cs typeface="+mn-cs"/>
            </a:endParaRPr>
          </a:p>
        </p:txBody>
      </p:sp>
      <p:sp>
        <p:nvSpPr>
          <p:cNvPr id="3" name="TextBox 2">
            <a:extLst>
              <a:ext uri="{FF2B5EF4-FFF2-40B4-BE49-F238E27FC236}">
                <a16:creationId xmlns:a16="http://schemas.microsoft.com/office/drawing/2014/main" id="{C3FA7361-B5E9-763B-3CF6-3B4F056FAA3B}"/>
              </a:ext>
            </a:extLst>
          </p:cNvPr>
          <p:cNvSpPr txBox="1"/>
          <p:nvPr/>
        </p:nvSpPr>
        <p:spPr>
          <a:xfrm>
            <a:off x="2405282" y="2667635"/>
            <a:ext cx="4151159" cy="461665"/>
          </a:xfrm>
          <a:prstGeom prst="rect">
            <a:avLst/>
          </a:prstGeom>
          <a:noFill/>
        </p:spPr>
        <p:txBody>
          <a:bodyPr wrap="square">
            <a:spAutoFit/>
          </a:bodyPr>
          <a:lstStyle/>
          <a:p>
            <a:r>
              <a:rPr lang="en-US" sz="1200" b="1" dirty="0">
                <a:latin typeface="Arial Nova Cond" panose="020B0506020202020204" pitchFamily="34" charset="0"/>
              </a:rPr>
              <a:t>Index lesion response rate at 3 months using EASL in the MITT population with TheraSphere Y-90 Glass Microspheres</a:t>
            </a:r>
          </a:p>
        </p:txBody>
      </p:sp>
      <p:pic>
        <p:nvPicPr>
          <p:cNvPr id="8" name="Picture 7">
            <a:extLst>
              <a:ext uri="{FF2B5EF4-FFF2-40B4-BE49-F238E27FC236}">
                <a16:creationId xmlns:a16="http://schemas.microsoft.com/office/drawing/2014/main" id="{61BF327A-3374-8C2F-3A7A-A620531AC216}"/>
              </a:ext>
            </a:extLst>
          </p:cNvPr>
          <p:cNvPicPr>
            <a:picLocks noChangeAspect="1"/>
          </p:cNvPicPr>
          <p:nvPr/>
        </p:nvPicPr>
        <p:blipFill>
          <a:blip r:embed="rId2"/>
          <a:stretch>
            <a:fillRect/>
          </a:stretch>
        </p:blipFill>
        <p:spPr>
          <a:xfrm>
            <a:off x="1015657" y="2667635"/>
            <a:ext cx="9202434" cy="3534268"/>
          </a:xfrm>
          <a:prstGeom prst="rect">
            <a:avLst/>
          </a:prstGeom>
        </p:spPr>
      </p:pic>
      <p:sp>
        <p:nvSpPr>
          <p:cNvPr id="12" name="TextBox 11">
            <a:extLst>
              <a:ext uri="{FF2B5EF4-FFF2-40B4-BE49-F238E27FC236}">
                <a16:creationId xmlns:a16="http://schemas.microsoft.com/office/drawing/2014/main" id="{2DF7099F-83F3-F750-50FD-45D8D8FED8DE}"/>
              </a:ext>
            </a:extLst>
          </p:cNvPr>
          <p:cNvSpPr txBox="1"/>
          <p:nvPr/>
        </p:nvSpPr>
        <p:spPr>
          <a:xfrm>
            <a:off x="254823" y="6432831"/>
            <a:ext cx="2975994" cy="215444"/>
          </a:xfrm>
          <a:prstGeom prst="rect">
            <a:avLst/>
          </a:prstGeom>
          <a:noFill/>
        </p:spPr>
        <p:txBody>
          <a:bodyPr wrap="square">
            <a:spAutoFit/>
          </a:bodyPr>
          <a:lstStyle/>
          <a:p>
            <a:r>
              <a:rPr lang="en-US" sz="800" b="0" i="0" u="none" strike="noStrike" baseline="0" dirty="0">
                <a:solidFill>
                  <a:srgbClr val="000000"/>
                </a:solidFill>
                <a:latin typeface="SST Condensed"/>
              </a:rPr>
              <a:t> </a:t>
            </a:r>
            <a:r>
              <a:rPr lang="en-US" sz="800" b="0" i="0" u="none" strike="noStrike" baseline="0" dirty="0">
                <a:solidFill>
                  <a:srgbClr val="ACB5BB"/>
                </a:solidFill>
                <a:latin typeface="SST Condensed"/>
              </a:rPr>
              <a:t>* </a:t>
            </a:r>
            <a:r>
              <a:rPr lang="en-US" sz="800" b="0" i="0" u="none" strike="noStrike" baseline="0" dirty="0" err="1">
                <a:solidFill>
                  <a:srgbClr val="ACB5BB"/>
                </a:solidFill>
                <a:latin typeface="SST Condensed"/>
              </a:rPr>
              <a:t>TheraSphere</a:t>
            </a:r>
            <a:r>
              <a:rPr lang="en-US" sz="800" b="0" i="0" u="none" strike="noStrike" baseline="0" dirty="0">
                <a:solidFill>
                  <a:srgbClr val="ACB5BB"/>
                </a:solidFill>
                <a:latin typeface="SST Condensed"/>
              </a:rPr>
              <a:t> not indicated for patients with PVT. </a:t>
            </a:r>
            <a:endParaRPr lang="en-US" sz="800" dirty="0"/>
          </a:p>
        </p:txBody>
      </p:sp>
    </p:spTree>
    <p:extLst>
      <p:ext uri="{BB962C8B-B14F-4D97-AF65-F5344CB8AC3E}">
        <p14:creationId xmlns:p14="http://schemas.microsoft.com/office/powerpoint/2010/main" val="25762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DF15-03B7-D783-5831-D80603271B14}"/>
              </a:ext>
            </a:extLst>
          </p:cNvPr>
          <p:cNvSpPr txBox="1">
            <a:spLocks/>
          </p:cNvSpPr>
          <p:nvPr/>
        </p:nvSpPr>
        <p:spPr>
          <a:xfrm>
            <a:off x="1300293" y="1911847"/>
            <a:ext cx="10152994" cy="707886"/>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685783">
              <a:spcBef>
                <a:spcPts val="0"/>
              </a:spcBef>
            </a:pPr>
            <a:r>
              <a:rPr lang="en-US" sz="2000" dirty="0">
                <a:solidFill>
                  <a:srgbClr val="7E00CC"/>
                </a:solidFill>
                <a:ea typeface="+mn-ea"/>
                <a:cs typeface="+mn-cs"/>
              </a:rPr>
              <a:t>The prognostic impact of secondary surgery on long-term OS is highlighted by the loss of difference in median OS censored at the time of surgery between arms </a:t>
            </a:r>
          </a:p>
        </p:txBody>
      </p:sp>
      <p:pic>
        <p:nvPicPr>
          <p:cNvPr id="4" name="Picture 3">
            <a:extLst>
              <a:ext uri="{FF2B5EF4-FFF2-40B4-BE49-F238E27FC236}">
                <a16:creationId xmlns:a16="http://schemas.microsoft.com/office/drawing/2014/main" id="{E77B742B-481B-16A8-90C3-D9FFA98E34D1}"/>
              </a:ext>
            </a:extLst>
          </p:cNvPr>
          <p:cNvPicPr>
            <a:picLocks noChangeAspect="1"/>
          </p:cNvPicPr>
          <p:nvPr/>
        </p:nvPicPr>
        <p:blipFill>
          <a:blip r:embed="rId2"/>
          <a:stretch>
            <a:fillRect/>
          </a:stretch>
        </p:blipFill>
        <p:spPr>
          <a:xfrm>
            <a:off x="738713" y="2747885"/>
            <a:ext cx="9993120" cy="3610479"/>
          </a:xfrm>
          <a:prstGeom prst="rect">
            <a:avLst/>
          </a:prstGeom>
        </p:spPr>
      </p:pic>
    </p:spTree>
    <p:extLst>
      <p:ext uri="{BB962C8B-B14F-4D97-AF65-F5344CB8AC3E}">
        <p14:creationId xmlns:p14="http://schemas.microsoft.com/office/powerpoint/2010/main" val="198728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545aa13-a119-4802-99f1-04f37d8dcf95">
      <UserInfo>
        <DisplayName>Everyone</DisplayName>
        <AccountId>7</AccountId>
        <AccountType/>
      </UserInfo>
      <UserInfo>
        <DisplayName>All Users (windows)</DisplayName>
        <AccountId>13</AccountId>
        <AccountType/>
      </UserInfo>
      <UserInfo>
        <DisplayName>Helmick, Marshall (he/him/his)</DisplayName>
        <AccountId>9</AccountId>
        <AccountType/>
      </UserInfo>
      <UserInfo>
        <DisplayName>Alt, Ali</DisplayName>
        <AccountId>1506</AccountId>
        <AccountType/>
      </UserInfo>
      <UserInfo>
        <DisplayName>Morris, Amy</DisplayName>
        <AccountId>383</AccountId>
        <AccountType/>
      </UserInfo>
    </SharedWithUsers>
    <PreventLoop xmlns="7b9e7ac0-60e2-41e5-a955-f78f0059eb2f">true</PreventLoop>
    <Shareable xmlns="7b9e7ac0-60e2-41e5-a955-f78f0059eb2f">true</Shareable>
    <Tags xmlns="7b9e7ac0-60e2-41e5-a955-f78f0059eb2f">Interventional Oncology Library; TheraSphere; Brand Activation; 1. Clinical Data; DOSISPHERE Data; Data PPT templates; PI-1853204-AA DOSISPHERE trial 5-year results PPT template; </Tags>
    <TaxCatchAll xmlns="e09f3f66-7606-464c-8bb7-106d86afdd1f" xsi:nil="true"/>
    <DocumentPath xmlns="7b9e7ac0-60e2-41e5-a955-f78f0059eb2f">Interventional Oncology Library/TheraSphere/Brand Activation/1. Clinical Data/DOSISPHERE Data/Data PPT templates/PI-1853204-AA DOSISPHERE trial 5-year results PPT template/</DocumentPath>
    <lcf76f155ced4ddcb4097134ff3c332f xmlns="7b9e7ac0-60e2-41e5-a955-f78f0059eb2f">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E0E9E81D50143BA6BA8D25F9D8500" ma:contentTypeVersion="33" ma:contentTypeDescription="Create a new document." ma:contentTypeScope="" ma:versionID="656a10fa1c73428f7f24aeea29412148">
  <xsd:schema xmlns:xsd="http://www.w3.org/2001/XMLSchema" xmlns:xs="http://www.w3.org/2001/XMLSchema" xmlns:p="http://schemas.microsoft.com/office/2006/metadata/properties" xmlns:ns1="http://schemas.microsoft.com/sharepoint/v3" xmlns:ns2="e09f3f66-7606-464c-8bb7-106d86afdd1f" xmlns:ns3="7b9e7ac0-60e2-41e5-a955-f78f0059eb2f" xmlns:ns4="b545aa13-a119-4802-99f1-04f37d8dcf95" targetNamespace="http://schemas.microsoft.com/office/2006/metadata/properties" ma:root="true" ma:fieldsID="061095805927ceb73696f46acd0271bb" ns1:_="" ns2:_="" ns3:_="" ns4:_="">
    <xsd:import namespace="http://schemas.microsoft.com/sharepoint/v3"/>
    <xsd:import namespace="e09f3f66-7606-464c-8bb7-106d86afdd1f"/>
    <xsd:import namespace="7b9e7ac0-60e2-41e5-a955-f78f0059eb2f"/>
    <xsd:import namespace="b545aa13-a119-4802-99f1-04f37d8dcf95"/>
    <xsd:element name="properties">
      <xsd:complexType>
        <xsd:sequence>
          <xsd:element name="documentManagement">
            <xsd:complexType>
              <xsd:all>
                <xsd:element ref="ns2:TaxCatchAll" minOccurs="0"/>
                <xsd:element ref="ns3:DocumentPath" minOccurs="0"/>
                <xsd:element ref="ns3:Tags" minOccurs="0"/>
                <xsd:element ref="ns3:Shareable" minOccurs="0"/>
                <xsd:element ref="ns3:PreventLoop"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f3f66-7606-464c-8bb7-106d86afdd1f"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c76eb63-1e7c-4242-9860-95149aafe5c0}" ma:internalName="TaxCatchAll" ma:showField="CatchAllData" ma:web="b545aa13-a119-4802-99f1-04f37d8dcf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9e7ac0-60e2-41e5-a955-f78f0059eb2f" elementFormDefault="qualified">
    <xsd:import namespace="http://schemas.microsoft.com/office/2006/documentManagement/types"/>
    <xsd:import namespace="http://schemas.microsoft.com/office/infopath/2007/PartnerControls"/>
    <xsd:element name="DocumentPath" ma:index="9" nillable="true" ma:displayName="Document Path" ma:format="Dropdown" ma:internalName="DocumentPath">
      <xsd:simpleType>
        <xsd:restriction base="dms:Text">
          <xsd:maxLength value="255"/>
        </xsd:restriction>
      </xsd:simpleType>
    </xsd:element>
    <xsd:element name="Tags" ma:index="10" nillable="true" ma:displayName="Tags" ma:format="Dropdown" ma:internalName="Tags">
      <xsd:simpleType>
        <xsd:restriction base="dms:Text">
          <xsd:maxLength value="255"/>
        </xsd:restriction>
      </xsd:simpleType>
    </xsd:element>
    <xsd:element name="Shareable" ma:index="11" nillable="true" ma:displayName="Shareable" ma:default="1" ma:format="Dropdown" ma:internalName="Shareable">
      <xsd:simpleType>
        <xsd:restriction base="dms:Boolean"/>
      </xsd:simpleType>
    </xsd:element>
    <xsd:element name="PreventLoop" ma:index="12" nillable="true" ma:displayName="Prevent Loop" ma:default="0" ma:format="Dropdown" ma:internalName="PreventLoop">
      <xsd:simpleType>
        <xsd:restriction base="dms:Boolea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5c25cbba-0c74-4f28-92d4-a3c6495c4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45aa13-a119-4802-99f1-04f37d8dcf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528BAA-23F0-4503-9DB1-10F235E6EC05}">
  <ds:schemaRefs>
    <ds:schemaRef ds:uri="http://schemas.microsoft.com/sharepoint/v3/contenttype/forms"/>
  </ds:schemaRefs>
</ds:datastoreItem>
</file>

<file path=customXml/itemProps2.xml><?xml version="1.0" encoding="utf-8"?>
<ds:datastoreItem xmlns:ds="http://schemas.openxmlformats.org/officeDocument/2006/customXml" ds:itemID="{0191B9E3-3DBE-4AB6-A8AE-6301D539A5C2}">
  <ds:schemaRefs>
    <ds:schemaRef ds:uri="http://purl.org/dc/terms/"/>
    <ds:schemaRef ds:uri="http://schemas.openxmlformats.org/package/2006/metadata/core-properties"/>
    <ds:schemaRef ds:uri="2bad0b80-1172-49a2-98f3-c131ed413540"/>
    <ds:schemaRef ds:uri="http://purl.org/dc/dcmitype/"/>
    <ds:schemaRef ds:uri="http://schemas.microsoft.com/office/infopath/2007/PartnerControls"/>
    <ds:schemaRef ds:uri="http://schemas.microsoft.com/office/2006/documentManagement/types"/>
    <ds:schemaRef ds:uri="http://schemas.microsoft.com/office/2006/metadata/properties"/>
    <ds:schemaRef ds:uri="48ccc330-ccd6-42f3-992c-3d5a75748cb3"/>
    <ds:schemaRef ds:uri="http://www.w3.org/XML/1998/namespace"/>
    <ds:schemaRef ds:uri="http://purl.org/dc/elements/1.1/"/>
    <ds:schemaRef ds:uri="b545aa13-a119-4802-99f1-04f37d8dcf95"/>
    <ds:schemaRef ds:uri="7b9e7ac0-60e2-41e5-a955-f78f0059eb2f"/>
    <ds:schemaRef ds:uri="e09f3f66-7606-464c-8bb7-106d86afdd1f"/>
    <ds:schemaRef ds:uri="http://schemas.microsoft.com/sharepoint/v3"/>
  </ds:schemaRefs>
</ds:datastoreItem>
</file>

<file path=customXml/itemProps3.xml><?xml version="1.0" encoding="utf-8"?>
<ds:datastoreItem xmlns:ds="http://schemas.openxmlformats.org/officeDocument/2006/customXml" ds:itemID="{A7783A9E-2938-47B8-80CF-6BAE6B404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f3f66-7606-464c-8bb7-106d86afdd1f"/>
    <ds:schemaRef ds:uri="7b9e7ac0-60e2-41e5-a955-f78f0059eb2f"/>
    <ds:schemaRef ds:uri="b545aa13-a119-4802-99f1-04f37d8dc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10036</TotalTime>
  <Words>1163</Words>
  <Application>Microsoft Office PowerPoint</Application>
  <PresentationFormat>Widescreen</PresentationFormat>
  <Paragraphs>52</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Nova</vt:lpstr>
      <vt:lpstr>Arial Nova Cond</vt:lpstr>
      <vt:lpstr>Calibri</vt:lpstr>
      <vt:lpstr>PJNDID+SST-Roman</vt:lpstr>
      <vt:lpstr>SST Condensed</vt:lpstr>
      <vt:lpstr>SST-Bold</vt:lpstr>
      <vt:lpstr>SST-Heavy</vt:lpstr>
      <vt:lpstr>SST-Roman</vt:lpstr>
      <vt:lpstr>BostonScientific_PPT2_Template_10-2-12</vt:lpstr>
      <vt:lpstr>PowerPoint Presentation</vt:lpstr>
      <vt:lpstr>DOSISPHERE-01 primary trial objective </vt:lpstr>
      <vt:lpstr>DOSISPHERE-01 trial design</vt:lpstr>
      <vt:lpstr>Patient demographics</vt:lpstr>
      <vt:lpstr>Treatment characteristics and dosimetry</vt:lpstr>
      <vt:lpstr>Liver adverse events</vt:lpstr>
      <vt:lpstr>After analysis of long-term 65.8 month follow-up, improvement in median OS was sustained in the PDA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Jensen, Cassandra (she/her/hers)</cp:lastModifiedBy>
  <cp:revision>172</cp:revision>
  <cp:lastPrinted>2019-07-15T18:28:14Z</cp:lastPrinted>
  <dcterms:created xsi:type="dcterms:W3CDTF">2012-12-05T20:33:11Z</dcterms:created>
  <dcterms:modified xsi:type="dcterms:W3CDTF">2026-03-30T19:03:10Z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0x01010023EE0E9E81D50143BA6BA8D25F9D8500</vt:lpwstr>
  </property>
  <property fmtid="{D5CDD505-2E9C-101B-9397-08002B2CF9AE}" pid="3" name="MediaServiceImageTags">
    <vt:lpwstr/>
  </property>
</Properties>
</file>