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60" r:id="rId4"/>
    <p:sldId id="259" r:id="rId5"/>
    <p:sldId id="258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0" r:id="rId16"/>
    <p:sldId id="263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4" r:id="rId3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1" autoAdjust="0"/>
    <p:restoredTop sz="91590" autoAdjust="0"/>
  </p:normalViewPr>
  <p:slideViewPr>
    <p:cSldViewPr snapToGrid="0" snapToObjects="1">
      <p:cViewPr varScale="1">
        <p:scale>
          <a:sx n="63" d="100"/>
          <a:sy n="63" d="100"/>
        </p:scale>
        <p:origin x="-17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7DFE5-409D-40AA-BD2F-D79D048D9ECE}" type="doc">
      <dgm:prSet loTypeId="urn:microsoft.com/office/officeart/2005/8/layout/venn3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9624F3C-65E3-4802-8030-2E4D9B244C26}">
      <dgm:prSet phldrT="[Text]" custT="1"/>
      <dgm:spPr>
        <a:solidFill>
          <a:srgbClr val="007396">
            <a:alpha val="60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BPH</a:t>
          </a:r>
          <a:endParaRPr lang="en-US" sz="3200" b="1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gm:t>
    </dgm:pt>
    <dgm:pt modelId="{3289B80D-A516-4554-874B-C9B6FB1AED1C}" type="parTrans" cxnId="{3D022680-6FD3-433B-976A-71DCDDD80BEC}">
      <dgm:prSet/>
      <dgm:spPr/>
      <dgm:t>
        <a:bodyPr/>
        <a:lstStyle/>
        <a:p>
          <a:endParaRPr lang="en-US"/>
        </a:p>
      </dgm:t>
    </dgm:pt>
    <dgm:pt modelId="{D208B8F9-E531-4962-8F16-B29DE41E582D}" type="sibTrans" cxnId="{3D022680-6FD3-433B-976A-71DCDDD80BEC}">
      <dgm:prSet/>
      <dgm:spPr/>
      <dgm:t>
        <a:bodyPr/>
        <a:lstStyle/>
        <a:p>
          <a:endParaRPr lang="en-US"/>
        </a:p>
      </dgm:t>
    </dgm:pt>
    <dgm:pt modelId="{4F921B07-5C29-46B7-B634-2386B70277F4}">
      <dgm:prSet phldrT="[Text]" custT="1"/>
      <dgm:spPr>
        <a:solidFill>
          <a:srgbClr val="007396">
            <a:alpha val="50000"/>
          </a:srgbClr>
        </a:solidFill>
      </dgm:spPr>
      <dgm:t>
        <a:bodyPr/>
        <a:lstStyle/>
        <a:p>
          <a:r>
            <a:rPr lang="en-US" sz="2000" b="1" u="sng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B</a:t>
          </a:r>
          <a:r>
            <a:rPr lang="en-US" sz="2000" b="1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enign</a:t>
          </a:r>
        </a:p>
        <a:p>
          <a:r>
            <a:rPr lang="en-US" sz="16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=</a:t>
          </a:r>
        </a:p>
        <a:p>
          <a:r>
            <a:rPr lang="en-US" sz="16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Non-cancerous</a:t>
          </a:r>
          <a:endParaRPr lang="en-US" sz="16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gm:t>
    </dgm:pt>
    <dgm:pt modelId="{028CA4AC-FB05-4231-917F-BE6EBE5F042E}" type="parTrans" cxnId="{5863BFF1-B352-41C3-93E6-ABFF9748AC93}">
      <dgm:prSet/>
      <dgm:spPr/>
      <dgm:t>
        <a:bodyPr/>
        <a:lstStyle/>
        <a:p>
          <a:endParaRPr lang="en-US"/>
        </a:p>
      </dgm:t>
    </dgm:pt>
    <dgm:pt modelId="{D5B76888-0871-4957-9253-A6389CAC4AB0}" type="sibTrans" cxnId="{5863BFF1-B352-41C3-93E6-ABFF9748AC93}">
      <dgm:prSet/>
      <dgm:spPr/>
      <dgm:t>
        <a:bodyPr/>
        <a:lstStyle/>
        <a:p>
          <a:endParaRPr lang="en-US"/>
        </a:p>
      </dgm:t>
    </dgm:pt>
    <dgm:pt modelId="{30991D7C-F6BF-4635-919D-973793AFB079}">
      <dgm:prSet phldrT="[Text]" custT="1"/>
      <dgm:spPr>
        <a:solidFill>
          <a:srgbClr val="007396">
            <a:alpha val="50000"/>
          </a:srgbClr>
        </a:solidFill>
      </dgm:spPr>
      <dgm:t>
        <a:bodyPr/>
        <a:lstStyle/>
        <a:p>
          <a:r>
            <a:rPr lang="en-US" sz="2000" b="1" u="sng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P</a:t>
          </a:r>
          <a:r>
            <a:rPr lang="en-US" sz="2000" b="1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rostatic</a:t>
          </a:r>
        </a:p>
        <a:p>
          <a:r>
            <a:rPr lang="en-US" sz="14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=</a:t>
          </a:r>
        </a:p>
        <a:p>
          <a:r>
            <a:rPr lang="en-US" sz="16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Relating to the prostate gland</a:t>
          </a:r>
          <a:endParaRPr lang="en-US" sz="16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gm:t>
    </dgm:pt>
    <dgm:pt modelId="{1CE6C2C4-23B2-4DE1-8F1A-74311ECE5197}" type="parTrans" cxnId="{6A4F64BD-F504-467B-A4A4-5844609B2514}">
      <dgm:prSet/>
      <dgm:spPr/>
      <dgm:t>
        <a:bodyPr/>
        <a:lstStyle/>
        <a:p>
          <a:endParaRPr lang="en-US"/>
        </a:p>
      </dgm:t>
    </dgm:pt>
    <dgm:pt modelId="{54FCFFEB-61CC-47F9-B5BF-FD5A6C551F77}" type="sibTrans" cxnId="{6A4F64BD-F504-467B-A4A4-5844609B2514}">
      <dgm:prSet/>
      <dgm:spPr/>
      <dgm:t>
        <a:bodyPr/>
        <a:lstStyle/>
        <a:p>
          <a:endParaRPr lang="en-US"/>
        </a:p>
      </dgm:t>
    </dgm:pt>
    <dgm:pt modelId="{AFD9C7AA-8EE3-4717-8863-823AD8B4649F}">
      <dgm:prSet phldrT="[Text]" custT="1"/>
      <dgm:spPr>
        <a:solidFill>
          <a:srgbClr val="007396">
            <a:alpha val="50000"/>
          </a:srgbClr>
        </a:solidFill>
      </dgm:spPr>
      <dgm:t>
        <a:bodyPr/>
        <a:lstStyle/>
        <a:p>
          <a:r>
            <a:rPr lang="en-US" sz="1900" b="1" u="sng" baseline="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H</a:t>
          </a:r>
          <a:r>
            <a:rPr lang="en-US" sz="1900" b="1" baseline="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yperplasia</a:t>
          </a:r>
        </a:p>
        <a:p>
          <a:r>
            <a:rPr lang="en-US" sz="14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= </a:t>
          </a:r>
        </a:p>
        <a:p>
          <a:r>
            <a:rPr lang="en-US" sz="16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More cells than normal</a:t>
          </a:r>
          <a:r>
            <a:rPr lang="en-US" sz="1600" baseline="300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3</a:t>
          </a:r>
          <a:endParaRPr lang="en-US" sz="16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gm:t>
    </dgm:pt>
    <dgm:pt modelId="{71F9EB9C-D3C9-4A5A-ADA9-FFEC4B2E19B2}" type="parTrans" cxnId="{0E2E63FB-682D-46C9-B81A-B0E2CE81633A}">
      <dgm:prSet/>
      <dgm:spPr/>
      <dgm:t>
        <a:bodyPr/>
        <a:lstStyle/>
        <a:p>
          <a:endParaRPr lang="en-US"/>
        </a:p>
      </dgm:t>
    </dgm:pt>
    <dgm:pt modelId="{C1FB9FF1-5B05-41DC-B1D8-25915665C0D2}" type="sibTrans" cxnId="{0E2E63FB-682D-46C9-B81A-B0E2CE81633A}">
      <dgm:prSet/>
      <dgm:spPr/>
      <dgm:t>
        <a:bodyPr/>
        <a:lstStyle/>
        <a:p>
          <a:endParaRPr lang="en-US"/>
        </a:p>
      </dgm:t>
    </dgm:pt>
    <dgm:pt modelId="{8429F15A-D143-44BF-B16A-3990E2542DE2}" type="pres">
      <dgm:prSet presAssocID="{14D7DFE5-409D-40AA-BD2F-D79D048D9E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D35200-509F-41AB-8CF0-B423578F28FD}" type="pres">
      <dgm:prSet presAssocID="{79624F3C-65E3-4802-8030-2E4D9B244C26}" presName="Name5" presStyleLbl="vennNode1" presStyleIdx="0" presStyleCnt="4" custLinFactNeighborX="-54849" custLinFactNeighborY="18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9B8C3-BC9C-4651-AFD5-CF143B54E82D}" type="pres">
      <dgm:prSet presAssocID="{D208B8F9-E531-4962-8F16-B29DE41E582D}" presName="space" presStyleCnt="0"/>
      <dgm:spPr/>
    </dgm:pt>
    <dgm:pt modelId="{37CBFB3D-7ED0-4633-8AD6-3F3E8AF97C7C}" type="pres">
      <dgm:prSet presAssocID="{4F921B07-5C29-46B7-B634-2386B70277F4}" presName="Name5" presStyleLbl="vennNode1" presStyleIdx="1" presStyleCnt="4" custLinFactNeighborX="63174" custLinFactNeighborY="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F9284-B26A-49AC-B880-947D09A02B07}" type="pres">
      <dgm:prSet presAssocID="{D5B76888-0871-4957-9253-A6389CAC4AB0}" presName="space" presStyleCnt="0"/>
      <dgm:spPr/>
    </dgm:pt>
    <dgm:pt modelId="{8FD9F2AA-A0A8-4B7A-9D07-1850D2E3D5FA}" type="pres">
      <dgm:prSet presAssocID="{30991D7C-F6BF-4635-919D-973793AFB079}" presName="Name5" presStyleLbl="vennNode1" presStyleIdx="2" presStyleCnt="4" custLinFactNeighborX="90404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C5380-F93B-4C4A-B14D-7B45E613683E}" type="pres">
      <dgm:prSet presAssocID="{54FCFFEB-61CC-47F9-B5BF-FD5A6C551F77}" presName="space" presStyleCnt="0"/>
      <dgm:spPr/>
    </dgm:pt>
    <dgm:pt modelId="{D012CB02-1D5F-4751-93ED-BE0293B83686}" type="pres">
      <dgm:prSet presAssocID="{AFD9C7AA-8EE3-4717-8863-823AD8B4649F}" presName="Name5" presStyleLbl="vennNode1" presStyleIdx="3" presStyleCnt="4" custScaleX="100180" custScaleY="100008" custLinFactX="767" custLinFactNeighborX="100000" custLinFactNeighborY="-1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5D2FF-D23C-41E9-9A71-74901626F7E0}" type="presOf" srcId="{79624F3C-65E3-4802-8030-2E4D9B244C26}" destId="{43D35200-509F-41AB-8CF0-B423578F28FD}" srcOrd="0" destOrd="0" presId="urn:microsoft.com/office/officeart/2005/8/layout/venn3"/>
    <dgm:cxn modelId="{898C8F10-9B52-4E13-9F87-317D210CFD3E}" type="presOf" srcId="{30991D7C-F6BF-4635-919D-973793AFB079}" destId="{8FD9F2AA-A0A8-4B7A-9D07-1850D2E3D5FA}" srcOrd="0" destOrd="0" presId="urn:microsoft.com/office/officeart/2005/8/layout/venn3"/>
    <dgm:cxn modelId="{B1288BA1-52FA-44B4-A619-0EFF5D645454}" type="presOf" srcId="{14D7DFE5-409D-40AA-BD2F-D79D048D9ECE}" destId="{8429F15A-D143-44BF-B16A-3990E2542DE2}" srcOrd="0" destOrd="0" presId="urn:microsoft.com/office/officeart/2005/8/layout/venn3"/>
    <dgm:cxn modelId="{5AAAE4E5-5EF8-45E0-BE08-FF4DE6EE2548}" type="presOf" srcId="{AFD9C7AA-8EE3-4717-8863-823AD8B4649F}" destId="{D012CB02-1D5F-4751-93ED-BE0293B83686}" srcOrd="0" destOrd="0" presId="urn:microsoft.com/office/officeart/2005/8/layout/venn3"/>
    <dgm:cxn modelId="{7C0DDDFF-B7C2-4C01-95D6-62579B15BBC1}" type="presOf" srcId="{4F921B07-5C29-46B7-B634-2386B70277F4}" destId="{37CBFB3D-7ED0-4633-8AD6-3F3E8AF97C7C}" srcOrd="0" destOrd="0" presId="urn:microsoft.com/office/officeart/2005/8/layout/venn3"/>
    <dgm:cxn modelId="{5863BFF1-B352-41C3-93E6-ABFF9748AC93}" srcId="{14D7DFE5-409D-40AA-BD2F-D79D048D9ECE}" destId="{4F921B07-5C29-46B7-B634-2386B70277F4}" srcOrd="1" destOrd="0" parTransId="{028CA4AC-FB05-4231-917F-BE6EBE5F042E}" sibTransId="{D5B76888-0871-4957-9253-A6389CAC4AB0}"/>
    <dgm:cxn modelId="{6A4F64BD-F504-467B-A4A4-5844609B2514}" srcId="{14D7DFE5-409D-40AA-BD2F-D79D048D9ECE}" destId="{30991D7C-F6BF-4635-919D-973793AFB079}" srcOrd="2" destOrd="0" parTransId="{1CE6C2C4-23B2-4DE1-8F1A-74311ECE5197}" sibTransId="{54FCFFEB-61CC-47F9-B5BF-FD5A6C551F77}"/>
    <dgm:cxn modelId="{3D022680-6FD3-433B-976A-71DCDDD80BEC}" srcId="{14D7DFE5-409D-40AA-BD2F-D79D048D9ECE}" destId="{79624F3C-65E3-4802-8030-2E4D9B244C26}" srcOrd="0" destOrd="0" parTransId="{3289B80D-A516-4554-874B-C9B6FB1AED1C}" sibTransId="{D208B8F9-E531-4962-8F16-B29DE41E582D}"/>
    <dgm:cxn modelId="{0E2E63FB-682D-46C9-B81A-B0E2CE81633A}" srcId="{14D7DFE5-409D-40AA-BD2F-D79D048D9ECE}" destId="{AFD9C7AA-8EE3-4717-8863-823AD8B4649F}" srcOrd="3" destOrd="0" parTransId="{71F9EB9C-D3C9-4A5A-ADA9-FFEC4B2E19B2}" sibTransId="{C1FB9FF1-5B05-41DC-B1D8-25915665C0D2}"/>
    <dgm:cxn modelId="{8EC3AF45-6A13-4B93-83CF-5C2F88ECE6FB}" type="presParOf" srcId="{8429F15A-D143-44BF-B16A-3990E2542DE2}" destId="{43D35200-509F-41AB-8CF0-B423578F28FD}" srcOrd="0" destOrd="0" presId="urn:microsoft.com/office/officeart/2005/8/layout/venn3"/>
    <dgm:cxn modelId="{ADAFFE23-00CF-41B5-9912-90AD09CC73B9}" type="presParOf" srcId="{8429F15A-D143-44BF-B16A-3990E2542DE2}" destId="{3A89B8C3-BC9C-4651-AFD5-CF143B54E82D}" srcOrd="1" destOrd="0" presId="urn:microsoft.com/office/officeart/2005/8/layout/venn3"/>
    <dgm:cxn modelId="{AA42192B-E2A6-4666-A787-70D2223B5C94}" type="presParOf" srcId="{8429F15A-D143-44BF-B16A-3990E2542DE2}" destId="{37CBFB3D-7ED0-4633-8AD6-3F3E8AF97C7C}" srcOrd="2" destOrd="0" presId="urn:microsoft.com/office/officeart/2005/8/layout/venn3"/>
    <dgm:cxn modelId="{9147E2C7-504C-4734-A944-413AF3C828E1}" type="presParOf" srcId="{8429F15A-D143-44BF-B16A-3990E2542DE2}" destId="{6F3F9284-B26A-49AC-B880-947D09A02B07}" srcOrd="3" destOrd="0" presId="urn:microsoft.com/office/officeart/2005/8/layout/venn3"/>
    <dgm:cxn modelId="{451C2CC2-1C65-478A-9AC6-0C65AF0896EE}" type="presParOf" srcId="{8429F15A-D143-44BF-B16A-3990E2542DE2}" destId="{8FD9F2AA-A0A8-4B7A-9D07-1850D2E3D5FA}" srcOrd="4" destOrd="0" presId="urn:microsoft.com/office/officeart/2005/8/layout/venn3"/>
    <dgm:cxn modelId="{D4E40E6F-93C2-4F5E-A599-712C1F876251}" type="presParOf" srcId="{8429F15A-D143-44BF-B16A-3990E2542DE2}" destId="{A8EC5380-F93B-4C4A-B14D-7B45E613683E}" srcOrd="5" destOrd="0" presId="urn:microsoft.com/office/officeart/2005/8/layout/venn3"/>
    <dgm:cxn modelId="{21769F57-B684-45D5-A157-84532E6CC657}" type="presParOf" srcId="{8429F15A-D143-44BF-B16A-3990E2542DE2}" destId="{D012CB02-1D5F-4751-93ED-BE0293B8368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35200-509F-41AB-8CF0-B423578F28FD}">
      <dsp:nvSpPr>
        <dsp:cNvPr id="0" name=""/>
        <dsp:cNvSpPr/>
      </dsp:nvSpPr>
      <dsp:spPr>
        <a:xfrm>
          <a:off x="261666" y="4483"/>
          <a:ext cx="2291020" cy="2291020"/>
        </a:xfrm>
        <a:prstGeom prst="ellipse">
          <a:avLst/>
        </a:prstGeom>
        <a:solidFill>
          <a:srgbClr val="007396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082" tIns="40640" rIns="126082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BPH</a:t>
          </a:r>
          <a:endParaRPr lang="en-US" sz="3200" b="1" kern="12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sp:txBody>
      <dsp:txXfrm>
        <a:off x="597178" y="339995"/>
        <a:ext cx="1619996" cy="1619996"/>
      </dsp:txXfrm>
    </dsp:sp>
    <dsp:sp modelId="{37CBFB3D-7ED0-4633-8AD6-3F3E8AF97C7C}">
      <dsp:nvSpPr>
        <dsp:cNvPr id="0" name=""/>
        <dsp:cNvSpPr/>
      </dsp:nvSpPr>
      <dsp:spPr>
        <a:xfrm>
          <a:off x="2635268" y="4483"/>
          <a:ext cx="2291020" cy="2291020"/>
        </a:xfrm>
        <a:prstGeom prst="ellipse">
          <a:avLst/>
        </a:prstGeom>
        <a:solidFill>
          <a:srgbClr val="00739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082" tIns="25400" rIns="12608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B</a:t>
          </a:r>
          <a:r>
            <a:rPr lang="en-US" sz="2000" b="1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enign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=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Non-cancerous</a:t>
          </a:r>
          <a:endParaRPr lang="en-US" sz="1600" kern="12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sp:txBody>
      <dsp:txXfrm>
        <a:off x="2970780" y="339995"/>
        <a:ext cx="1619996" cy="1619996"/>
      </dsp:txXfrm>
    </dsp:sp>
    <dsp:sp modelId="{8FD9F2AA-A0A8-4B7A-9D07-1850D2E3D5FA}">
      <dsp:nvSpPr>
        <dsp:cNvPr id="0" name=""/>
        <dsp:cNvSpPr/>
      </dsp:nvSpPr>
      <dsp:spPr>
        <a:xfrm>
          <a:off x="4592853" y="2150"/>
          <a:ext cx="2291020" cy="2291020"/>
        </a:xfrm>
        <a:prstGeom prst="ellipse">
          <a:avLst/>
        </a:prstGeom>
        <a:solidFill>
          <a:srgbClr val="00739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082" tIns="25400" rIns="12608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P</a:t>
          </a:r>
          <a:r>
            <a:rPr lang="en-US" sz="2000" b="1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rostatic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=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Relating to the prostate gland</a:t>
          </a:r>
          <a:endParaRPr lang="en-US" sz="1600" kern="12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sp:txBody>
      <dsp:txXfrm>
        <a:off x="4928365" y="337662"/>
        <a:ext cx="1619996" cy="1619996"/>
      </dsp:txXfrm>
    </dsp:sp>
    <dsp:sp modelId="{D012CB02-1D5F-4751-93ED-BE0293B83686}">
      <dsp:nvSpPr>
        <dsp:cNvPr id="0" name=""/>
        <dsp:cNvSpPr/>
      </dsp:nvSpPr>
      <dsp:spPr>
        <a:xfrm>
          <a:off x="6487211" y="0"/>
          <a:ext cx="2295143" cy="2291203"/>
        </a:xfrm>
        <a:prstGeom prst="ellipse">
          <a:avLst/>
        </a:prstGeom>
        <a:solidFill>
          <a:srgbClr val="00739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082" tIns="24130" rIns="126082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baseline="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H</a:t>
          </a:r>
          <a:r>
            <a:rPr lang="en-US" sz="1900" b="1" kern="1200" baseline="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yperplasia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=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More cells than normal</a:t>
          </a:r>
          <a:r>
            <a:rPr lang="en-US" sz="1600" kern="1200" baseline="30000" dirty="0" smtClean="0">
              <a:solidFill>
                <a:srgbClr val="464B4A"/>
              </a:solidFill>
              <a:latin typeface="Arial" pitchFamily="34" charset="0"/>
              <a:cs typeface="Arial" pitchFamily="34" charset="0"/>
            </a:rPr>
            <a:t>3</a:t>
          </a:r>
          <a:endParaRPr lang="en-US" sz="1600" kern="1200" dirty="0">
            <a:solidFill>
              <a:srgbClr val="464B4A"/>
            </a:solidFill>
            <a:latin typeface="Arial" pitchFamily="34" charset="0"/>
            <a:cs typeface="Arial" pitchFamily="34" charset="0"/>
          </a:endParaRPr>
        </a:p>
      </dsp:txBody>
      <dsp:txXfrm>
        <a:off x="6823327" y="335539"/>
        <a:ext cx="1622911" cy="162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FE260BF-F21E-4D67-90D6-B21E84423FB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BDC493-A01C-4B61-ABFB-7436925FD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C493-A01C-4B61-ABFB-7436925FDD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7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88" y="0"/>
            <a:ext cx="8291711" cy="10787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88" y="1430703"/>
            <a:ext cx="8291711" cy="503423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EC0158-3FF9-4C2A-8F43-6F2F6E2ED7C8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693C0C-E20F-4F7E-9EF5-A80E6E299C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7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8FE561-E0FD-4E81-BDF6-905E26EB11AA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B658D4-4F8F-4959-A82F-3AACB2FA22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3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73D4A5-6F11-41B7-92CC-9D8276E3B36B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7EBE8D-AA4B-4DE2-8C49-3E4E6EDB92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5_Unbranded_PPTTemplates_BPH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698111-4107-4BA9-80C7-CEE4E9913202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B634C1-7998-4E03-A301-CEE813991D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1DABB5-34CE-4E98-B879-861670084712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87068F-A235-4068-B569-527FFE5FA2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5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78EE31-973B-4136-AF78-4D131FCEFE21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37A3CE-95E0-45B2-BDFF-0C9D24C63E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0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862F76-0A57-49E3-8B77-2C6C21938AA0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9BC0B3-356B-4BE5-96FC-EED66E3BDF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BAD21F-5CD1-4312-9C34-8889E0BD58AF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7E4B4E-F78C-4827-9D60-FE27981902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711F28-CE23-4187-A45A-A52D6A914417}" type="datetimeFigureOut">
              <a:rPr lang="en-US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2F2A89-3374-4FF5-8981-21030D31F5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105_Unbranded_PPTTemplates_BPH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healthlibrary/conditions/adult/kidney_and_urinary_system_disorders/prostate_disease_85,P014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johnshopkinshealthalerts.com/reports/prostate_disorders/140-1.html%20Accessed%2001/31/14" TargetMode="External"/><Relationship Id="rId4" Type="http://schemas.openxmlformats.org/officeDocument/2006/relationships/hyperlink" Target="http://kidney.niddk.nih.gov/KUDiseases/pubs/kustats/index.aspx.%20Accessed%206/13/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0" y="3015692"/>
            <a:ext cx="5823404" cy="20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Normal vs. Enlarged Prostate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4072123" cy="503396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the prostate enlarges, pressure can be put on the urethra causing urinary problems (LUTS)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 size does not correlate with degree of obstruction or severity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symptoms.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805" r="2367" b="13656"/>
          <a:stretch/>
        </p:blipFill>
        <p:spPr>
          <a:xfrm>
            <a:off x="6768353" y="1613142"/>
            <a:ext cx="2094790" cy="2633525"/>
          </a:xfrm>
          <a:prstGeom prst="roundRect">
            <a:avLst>
              <a:gd name="adj" fmla="val 7423"/>
            </a:avLst>
          </a:prstGeom>
          <a:ln w="3175" cmpd="sng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1805" r="1851" b="13656"/>
          <a:stretch/>
        </p:blipFill>
        <p:spPr>
          <a:xfrm>
            <a:off x="4467411" y="1613142"/>
            <a:ext cx="2085789" cy="2633525"/>
          </a:xfrm>
          <a:prstGeom prst="roundRect">
            <a:avLst>
              <a:gd name="adj" fmla="val 6621"/>
            </a:avLst>
          </a:prstGeom>
          <a:ln w="3175" cmpd="sng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57083" y="4388755"/>
            <a:ext cx="14706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Normal Prostate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7019494" y="4388755"/>
            <a:ext cx="15736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Enlarged Prostate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9510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What are the Symptoms of BPH?</a:t>
            </a:r>
            <a:r>
              <a:rPr lang="en-US" sz="3200" baseline="30000" dirty="0" smtClean="0">
                <a:latin typeface="Arial" pitchFamily="34" charset="0"/>
              </a:rPr>
              <a:t>1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 urination during the day and/or night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Sudden urge to urinate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Burning, painful urination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Weak urine flow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Sensation the bladder is not empty after urination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Inability to urinate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Trouble stopping and starting of urine flow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BPH Can Affect Quality of Life 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5456594" cy="5033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men who suffer from BPH may experience a reduction in quality of life. </a:t>
            </a:r>
          </a:p>
          <a:p>
            <a:pPr marL="285750" lvl="1" indent="-17145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to 95% of men with moderate symptoms are unhappy and don’t want to spend the rest of their life with these symptoms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285750" lvl="1" indent="-17145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51% of men say BPH interferes with one aspect of their normal life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  <a:p>
            <a:pPr marL="285750" lvl="1" indent="-17145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Studies show 49% of men experience sexual problems associated with LUTS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  <a:p>
            <a:pPr marL="285750" lvl="1" indent="-17145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 also affects men’s partners quality of life, daily routines and relationships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82" y="1395361"/>
            <a:ext cx="2997373" cy="205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70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How Does BPH Affect Quality of Life?</a:t>
            </a:r>
            <a:r>
              <a:rPr lang="en-US" sz="3200" baseline="30000" dirty="0" smtClean="0">
                <a:latin typeface="Arial" pitchFamily="34" charset="0"/>
              </a:rPr>
              <a:t>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61" y="1282188"/>
            <a:ext cx="6290697" cy="494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5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Who Can Get BPH?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 affects 50% of men over 50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Affects 40-50% of men ages 51-60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Affects 80%+ men over age 80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Obesity, higher body mass index (BMI) and lack of exercise may increase the risk of BPH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8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How is an Enlarged Prostate Diagnosed?</a:t>
            </a:r>
            <a:r>
              <a:rPr lang="en-US" sz="3200" baseline="30000" dirty="0" smtClean="0">
                <a:latin typeface="Arial" pitchFamily="34" charset="0"/>
              </a:rPr>
              <a:t>12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4837112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History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Exam*</a:t>
            </a:r>
          </a:p>
          <a:p>
            <a:pPr marL="396875" lvl="1" indent="-225425" algn="l">
              <a:spcAft>
                <a:spcPts val="600"/>
              </a:spcAft>
              <a:buFont typeface="Arial" pitchFamily="34" charset="0"/>
              <a:buChar char="‒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 Exam</a:t>
            </a:r>
          </a:p>
          <a:p>
            <a:pPr marL="800100" lvl="2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rectal exam (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DRE)</a:t>
            </a:r>
          </a:p>
          <a:p>
            <a:pPr marL="396875" lvl="1" indent="-225425" algn="l">
              <a:spcAft>
                <a:spcPts val="600"/>
              </a:spcAft>
              <a:buFont typeface="Arial" pitchFamily="34" charset="0"/>
              <a:buChar char="‒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Urinary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Testing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2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Peak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urinary flow (Qmax)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</a:p>
          <a:p>
            <a:pPr marL="800100" lvl="2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Post-void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urine volume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</a:p>
          <a:p>
            <a:pPr marL="171450" lvl="1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of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Symptoms</a:t>
            </a:r>
          </a:p>
          <a:p>
            <a:pPr marL="396875" lvl="1" indent="-225425" algn="l">
              <a:spcAft>
                <a:spcPts val="600"/>
              </a:spcAft>
              <a:buFont typeface="Arial" pitchFamily="34" charset="0"/>
              <a:buChar char="‒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Urological Association Symptom Index (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AUA-SI)</a:t>
            </a:r>
          </a:p>
          <a:p>
            <a:pPr marL="396875" lvl="1" indent="-225425" algn="l">
              <a:spcAft>
                <a:spcPts val="600"/>
              </a:spcAft>
              <a:buFont typeface="Arial" pitchFamily="34" charset="0"/>
              <a:buChar char="‒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 Symptom Score (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IPSS)</a:t>
            </a:r>
          </a:p>
          <a:p>
            <a:pPr marL="396875" lvl="1" indent="-225425" algn="l">
              <a:spcAft>
                <a:spcPts val="600"/>
              </a:spcAft>
              <a:buFont typeface="Arial" pitchFamily="34" charset="0"/>
              <a:buChar char="‒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Life (QoL)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  <a:p>
            <a:pPr marL="396875" lvl="1" indent="-225425" algn="l">
              <a:spcAft>
                <a:spcPts val="600"/>
              </a:spcAft>
              <a:buFont typeface="Arial" pitchFamily="34" charset="0"/>
              <a:buChar char="‒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Bladder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Index (BII)</a:t>
            </a:r>
          </a:p>
          <a:p>
            <a:pPr lvl="2" algn="l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1638" lvl="2" algn="l">
              <a:lnSpc>
                <a:spcPct val="90000"/>
              </a:lnSpc>
              <a:spcAft>
                <a:spcPts val="0"/>
              </a:spcAft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*Additional testing is optional and may be done at physician’s discretion and/or depending on patient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symptoms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2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05_Unbranded_PPTTemplates_BPH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77938" y="3421063"/>
            <a:ext cx="48295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Treatment Options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Treatment Options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595120"/>
            <a:ext cx="289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WATCHFUL WAITING/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MEDICAL THERAPIES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8960" y="1595120"/>
            <a:ext cx="296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MINIMALLY INVASIVE SURGERY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5905" y="1596777"/>
            <a:ext cx="258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INVASIVE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SURGERY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35960" y="2310231"/>
            <a:ext cx="2734056" cy="11729"/>
          </a:xfrm>
          <a:prstGeom prst="line">
            <a:avLst/>
          </a:prstGeom>
          <a:ln w="63500">
            <a:solidFill>
              <a:srgbClr val="59A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" y="2313990"/>
            <a:ext cx="2732004" cy="0"/>
          </a:xfrm>
          <a:prstGeom prst="line">
            <a:avLst/>
          </a:prstGeom>
          <a:ln w="63500">
            <a:solidFill>
              <a:srgbClr val="59A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1145" y="2336968"/>
            <a:ext cx="2734056" cy="11729"/>
          </a:xfrm>
          <a:prstGeom prst="line">
            <a:avLst/>
          </a:prstGeom>
          <a:ln w="63500">
            <a:solidFill>
              <a:srgbClr val="59A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" y="2612072"/>
            <a:ext cx="2732004" cy="36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Alpha Blockers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1" y="3245684"/>
            <a:ext cx="273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Alpha-Reductase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Inhibitors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1360" y="2510473"/>
            <a:ext cx="273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Microwave Therapy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(TUMT)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961" y="3333383"/>
            <a:ext cx="27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Laser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1359" y="3958273"/>
            <a:ext cx="273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TURP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(Monopolar, Bipolar, Button)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4846" y="2650173"/>
            <a:ext cx="27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Open Prostatectomy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Complementary and Alternative Medicines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89A6"/>
                </a:solidFill>
              </a:rPr>
              <a:t>American Urological Association (AUA) Recommendation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dietary supplement, combination phytotherapeutic agent, or other nonconventional therapy is recommended for the management of LUTS secondary to BPH.  This includes saw palmetto and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rtica dioica.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en-US" sz="18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7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733550"/>
            <a:ext cx="8291512" cy="461645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</a:t>
            </a:r>
            <a:r>
              <a:rPr lang="en-US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96875" lvl="1" indent="-168275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for men with mild symptoms</a:t>
            </a:r>
          </a:p>
          <a:p>
            <a:pPr marL="396875" lvl="1" indent="-168275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Consists of yearly exams and no active intervention</a:t>
            </a:r>
          </a:p>
          <a:p>
            <a:pPr marL="396875" lvl="1" indent="-168275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surgery</a:t>
            </a:r>
          </a:p>
          <a:p>
            <a:pPr marL="396875" lvl="1" indent="-168275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drugs</a:t>
            </a:r>
          </a:p>
          <a:p>
            <a:pPr marL="396875" lvl="1" indent="-168275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involve lifestyle modification such as adjusting diet, evening fluid intake, medication use and exercise patterns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Side Effects</a:t>
            </a:r>
          </a:p>
          <a:p>
            <a:pPr marL="396875" lvl="1" indent="-168275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Symptoms may worsen or remain unchanged without lifestyle modification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166" y="1296564"/>
            <a:ext cx="540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Watchful Waiting/Medical </a:t>
            </a:r>
            <a:r>
              <a:rPr lang="en-US" sz="2400" b="1" dirty="0" smtClean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Therapies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02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Physician Presenter Disclaimer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177212" cy="5033962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Products, services, or therapies discussed in this presentation may be subject to regulatory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approval/clearance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therefore labeling may change. 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Opinions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given during this presentation are my personal, professional opinion.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(Note to physician: Review disclaimer and insert appropriate language and/or content changes to fit your individual circumstances and address any content changes.)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2040810"/>
            <a:ext cx="4112704" cy="36766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</a:t>
            </a:r>
          </a:p>
          <a:p>
            <a:pPr marL="400050" lvl="1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Intended for men with mild to severe symptoms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</a:p>
          <a:p>
            <a:pPr marL="400050" lvl="1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relief of BPH symptoms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13*</a:t>
            </a:r>
          </a:p>
          <a:p>
            <a:pPr marL="400050" lvl="1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Works almost immediately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Proactive form of treatment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</a:p>
          <a:p>
            <a:pPr marL="171450" lvl="1" algn="l">
              <a:spcAft>
                <a:spcPts val="600"/>
              </a:spcAft>
            </a:pPr>
            <a:r>
              <a:rPr lang="en-US" sz="1400" dirty="0">
                <a:solidFill>
                  <a:srgbClr val="00B0F0"/>
                </a:solidFill>
              </a:rPr>
              <a:t>*when daily dosages are taken as directed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393192" y="1252729"/>
            <a:ext cx="8229600" cy="79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89A6"/>
                </a:solidFill>
              </a:rPr>
              <a:t>Medication</a:t>
            </a:r>
            <a:endParaRPr lang="en-US" sz="2400" b="1" dirty="0">
              <a:solidFill>
                <a:srgbClr val="0089A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1669272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Alpha-Blockers</a:t>
            </a:r>
            <a:r>
              <a:rPr lang="en-US" sz="2000" b="1" baseline="30000" dirty="0" smtClean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baseline="30000" dirty="0">
              <a:solidFill>
                <a:srgbClr val="0089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15468" y="2037000"/>
            <a:ext cx="4038600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400" b="1" dirty="0" smtClean="0"/>
              <a:t>Side Effects**</a:t>
            </a:r>
          </a:p>
          <a:p>
            <a:pPr marL="342900" lvl="1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May experience drop in blood pressure</a:t>
            </a:r>
            <a:r>
              <a:rPr lang="en-US" baseline="30000" dirty="0" smtClean="0"/>
              <a:t>13</a:t>
            </a:r>
          </a:p>
          <a:p>
            <a:pPr marL="342900" lvl="1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Dizziness and/or fainting</a:t>
            </a:r>
            <a:r>
              <a:rPr lang="en-US" baseline="30000" dirty="0" smtClean="0"/>
              <a:t>13</a:t>
            </a:r>
          </a:p>
          <a:p>
            <a:pPr marL="342900" lvl="1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Fatigue</a:t>
            </a:r>
            <a:r>
              <a:rPr lang="en-US" baseline="30000" dirty="0" smtClean="0"/>
              <a:t>13</a:t>
            </a:r>
          </a:p>
          <a:p>
            <a:pPr marL="342900" lvl="1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Nasal Congestion</a:t>
            </a:r>
            <a:r>
              <a:rPr lang="en-US" baseline="30000" dirty="0" smtClean="0"/>
              <a:t>13</a:t>
            </a:r>
          </a:p>
          <a:p>
            <a:pPr marL="342900" lvl="1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Abnormal ejaculation</a:t>
            </a:r>
            <a:r>
              <a:rPr lang="en-US" baseline="30000" dirty="0" smtClean="0"/>
              <a:t>14</a:t>
            </a:r>
          </a:p>
          <a:p>
            <a:pPr marL="342900" lvl="1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Can have drug interactions with other medications</a:t>
            </a:r>
            <a:r>
              <a:rPr lang="en-US" baseline="30000" dirty="0" smtClean="0"/>
              <a:t>1</a:t>
            </a:r>
          </a:p>
          <a:p>
            <a:pPr marL="171450" lvl="1" indent="0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**Side </a:t>
            </a:r>
            <a:r>
              <a:rPr lang="en-US" sz="1400" dirty="0" smtClean="0">
                <a:solidFill>
                  <a:srgbClr val="00B0F0"/>
                </a:solidFill>
              </a:rPr>
              <a:t>effects to </a:t>
            </a:r>
            <a:r>
              <a:rPr lang="en-US" sz="1400" dirty="0">
                <a:solidFill>
                  <a:srgbClr val="00B0F0"/>
                </a:solidFill>
                <a:latin typeface="Arial" charset="0"/>
              </a:rPr>
              <a:t>≥ </a:t>
            </a:r>
            <a:r>
              <a:rPr lang="en-US" sz="1400" dirty="0" smtClean="0">
                <a:solidFill>
                  <a:srgbClr val="00B0F0"/>
                </a:solidFill>
              </a:rPr>
              <a:t>2%</a:t>
            </a:r>
            <a:endParaRPr lang="en-US" sz="1400" dirty="0">
              <a:solidFill>
                <a:srgbClr val="00B0F0"/>
              </a:solidFill>
            </a:endParaRPr>
          </a:p>
          <a:p>
            <a:pPr marL="171450" lvl="1" indent="0">
              <a:spcAft>
                <a:spcPts val="600"/>
              </a:spcAft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8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393192" y="1252729"/>
            <a:ext cx="8229600" cy="79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89A6"/>
                </a:solidFill>
              </a:rPr>
              <a:t>Medication</a:t>
            </a:r>
            <a:endParaRPr lang="en-US" sz="2400" b="1" dirty="0">
              <a:solidFill>
                <a:srgbClr val="0089A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1673352"/>
            <a:ext cx="382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5-Alpha Reductase Inhibitors</a:t>
            </a:r>
            <a:r>
              <a:rPr lang="en-US" sz="2000" b="1" baseline="30000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93192" y="2039112"/>
            <a:ext cx="4446657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Characteristics</a:t>
            </a:r>
            <a:endParaRPr lang="en-US" sz="2800" b="1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Intended for men with demonstrable prostatic </a:t>
            </a:r>
            <a:r>
              <a:rPr lang="en-US" sz="2000" dirty="0" smtClean="0"/>
              <a:t>enlargement</a:t>
            </a:r>
            <a:r>
              <a:rPr lang="en-US" sz="2000" baseline="30000" dirty="0" smtClean="0"/>
              <a:t>12,13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Reduces </a:t>
            </a:r>
            <a:r>
              <a:rPr lang="en-US" sz="2000" dirty="0"/>
              <a:t>the risk of the need for </a:t>
            </a:r>
            <a:r>
              <a:rPr lang="en-US" sz="2000" dirty="0" smtClean="0"/>
              <a:t>surgery</a:t>
            </a:r>
            <a:r>
              <a:rPr lang="en-US" sz="2000" baseline="30000" dirty="0" smtClean="0"/>
              <a:t>1,12,13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Relives the symptoms of BPH</a:t>
            </a:r>
            <a:r>
              <a:rPr lang="en-US" sz="2000" baseline="30000" dirty="0" smtClean="0"/>
              <a:t>12,13</a:t>
            </a:r>
          </a:p>
          <a:p>
            <a:pPr marL="171450" lvl="1" indent="0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25A4D5"/>
                </a:solidFill>
              </a:rPr>
              <a:t>*</a:t>
            </a:r>
            <a:r>
              <a:rPr lang="en-US" sz="1400" dirty="0" smtClean="0">
                <a:solidFill>
                  <a:srgbClr val="0093B2"/>
                </a:solidFill>
              </a:rPr>
              <a:t>when</a:t>
            </a:r>
            <a:r>
              <a:rPr lang="en-US" sz="1400" dirty="0" smtClean="0">
                <a:solidFill>
                  <a:srgbClr val="25A4D5"/>
                </a:solidFill>
              </a:rPr>
              <a:t> daily dosages are taken as directed</a:t>
            </a:r>
            <a:endParaRPr lang="en-US" sz="1400" dirty="0">
              <a:solidFill>
                <a:srgbClr val="25A4D5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90819" y="2039112"/>
            <a:ext cx="4212077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Side </a:t>
            </a:r>
            <a:r>
              <a:rPr lang="en-US" sz="2400" b="1" dirty="0" smtClean="0"/>
              <a:t>Effects</a:t>
            </a:r>
            <a:endParaRPr lang="en-US" sz="2400" b="1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Erectile dysfunction (ED)/</a:t>
            </a:r>
            <a:r>
              <a:rPr lang="en-US" sz="2000" dirty="0" smtClean="0"/>
              <a:t>Impotence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**</a:t>
            </a:r>
            <a:endParaRPr lang="en-US" sz="2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Lowered sexual </a:t>
            </a:r>
            <a:r>
              <a:rPr lang="en-US" sz="2000" dirty="0" smtClean="0"/>
              <a:t>drive/libido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**</a:t>
            </a:r>
            <a:endParaRPr lang="en-US" sz="2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Ejaculation </a:t>
            </a:r>
            <a:r>
              <a:rPr lang="en-US" sz="2000" dirty="0" smtClean="0"/>
              <a:t>disorders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**</a:t>
            </a:r>
            <a:endParaRPr lang="en-US" sz="2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Lowers PSA </a:t>
            </a:r>
            <a:r>
              <a:rPr lang="en-US" sz="2000" dirty="0"/>
              <a:t>levels up to 50%; can interfere with prostate cancer </a:t>
            </a:r>
            <a:r>
              <a:rPr lang="en-US" sz="2000" dirty="0" smtClean="0"/>
              <a:t>detection.</a:t>
            </a:r>
            <a:r>
              <a:rPr lang="en-US" sz="2000" baseline="30000" dirty="0" smtClean="0"/>
              <a:t>1</a:t>
            </a:r>
            <a:endParaRPr lang="en-US" sz="2000" baseline="30000" dirty="0"/>
          </a:p>
          <a:p>
            <a:pPr marL="171450" lvl="1" indent="0">
              <a:buNone/>
            </a:pPr>
            <a:r>
              <a:rPr lang="en-US" sz="1400" dirty="0">
                <a:solidFill>
                  <a:srgbClr val="25A4D5"/>
                </a:solidFill>
              </a:rPr>
              <a:t>**</a:t>
            </a:r>
            <a:r>
              <a:rPr lang="en-US" sz="1400" dirty="0">
                <a:solidFill>
                  <a:srgbClr val="0093B2"/>
                </a:solidFill>
              </a:rPr>
              <a:t>Side effects </a:t>
            </a:r>
            <a:r>
              <a:rPr lang="en-US" sz="1400" dirty="0">
                <a:solidFill>
                  <a:srgbClr val="0093B2"/>
                </a:solidFill>
                <a:latin typeface="Arial" charset="0"/>
              </a:rPr>
              <a:t>≥ </a:t>
            </a:r>
            <a:r>
              <a:rPr lang="en-US" sz="1400" dirty="0">
                <a:solidFill>
                  <a:srgbClr val="0093B2"/>
                </a:solidFill>
                <a:latin typeface="Arial" charset="0"/>
                <a:ea typeface="ＭＳ Ｐゴシック" pitchFamily="34" charset="-128"/>
              </a:rPr>
              <a:t>to 2%</a:t>
            </a:r>
            <a:endParaRPr lang="en-US" sz="1400" dirty="0">
              <a:solidFill>
                <a:srgbClr val="0093B2"/>
              </a:solidFill>
            </a:endParaRPr>
          </a:p>
          <a:p>
            <a:pPr marL="171450" lvl="1" indent="0">
              <a:buNone/>
            </a:pPr>
            <a:r>
              <a:rPr lang="en-US" sz="2400" dirty="0">
                <a:solidFill>
                  <a:srgbClr val="0093B2"/>
                </a:solidFill>
              </a:rPr>
              <a:t> </a:t>
            </a:r>
            <a:endParaRPr lang="en-US" sz="2400" dirty="0">
              <a:solidFill>
                <a:srgbClr val="25A4D5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3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93192" y="2382162"/>
            <a:ext cx="4273181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Characteristics</a:t>
            </a:r>
            <a:endParaRPr lang="en-US" b="1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Intended for men with moderate to severe </a:t>
            </a:r>
            <a:r>
              <a:rPr lang="en-US" sz="2000" dirty="0" smtClean="0"/>
              <a:t>symptoms</a:t>
            </a:r>
            <a:r>
              <a:rPr lang="en-US" sz="2000" baseline="30000" dirty="0" smtClean="0"/>
              <a:t>12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Non surgical </a:t>
            </a:r>
            <a:r>
              <a:rPr lang="en-US" sz="2000" dirty="0" smtClean="0"/>
              <a:t>procedure</a:t>
            </a:r>
            <a:r>
              <a:rPr lang="en-US" sz="2000" baseline="30000" dirty="0" smtClean="0"/>
              <a:t>12</a:t>
            </a:r>
            <a:endParaRPr lang="en-US" sz="2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Outpatient </a:t>
            </a:r>
            <a:r>
              <a:rPr lang="en-US" sz="2000" dirty="0" smtClean="0"/>
              <a:t>capability</a:t>
            </a:r>
            <a:r>
              <a:rPr lang="en-US" sz="2000" baseline="30000" dirty="0" smtClean="0"/>
              <a:t>12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Lack of sexual </a:t>
            </a:r>
            <a:r>
              <a:rPr lang="en-US" sz="2000" dirty="0" smtClean="0"/>
              <a:t>side-effects</a:t>
            </a:r>
            <a:r>
              <a:rPr lang="en-US" sz="2000" baseline="30000" dirty="0" smtClean="0"/>
              <a:t>12</a:t>
            </a:r>
            <a:endParaRPr lang="en-US" sz="2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Performed with local anesthetic</a:t>
            </a:r>
            <a:r>
              <a:rPr lang="en-US" sz="2000" baseline="30000" dirty="0" smtClean="0"/>
              <a:t>1</a:t>
            </a:r>
            <a:endParaRPr lang="en-US" sz="2000" baseline="300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784332" y="2379036"/>
            <a:ext cx="4357992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Side </a:t>
            </a:r>
            <a:r>
              <a:rPr lang="en-US" sz="2400" b="1" dirty="0" smtClean="0"/>
              <a:t>Effects</a:t>
            </a:r>
            <a:endParaRPr lang="en-US" sz="2400" b="1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Average catheterization </a:t>
            </a:r>
            <a:r>
              <a:rPr lang="en-US" sz="2000" dirty="0" smtClean="0"/>
              <a:t>time: between 2 and 14 days</a:t>
            </a:r>
            <a:r>
              <a:rPr lang="en-US" sz="2000" baseline="30000" dirty="0" smtClean="0"/>
              <a:t>1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Urinary </a:t>
            </a:r>
            <a:r>
              <a:rPr lang="en-US" sz="2000" dirty="0" smtClean="0"/>
              <a:t>retention and incontinence</a:t>
            </a:r>
            <a:r>
              <a:rPr lang="en-US" sz="2000" baseline="30000" dirty="0" smtClean="0"/>
              <a:t>1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Urinary Tract </a:t>
            </a:r>
            <a:r>
              <a:rPr lang="en-US" sz="2000" dirty="0" smtClean="0"/>
              <a:t>Infections</a:t>
            </a:r>
            <a:r>
              <a:rPr lang="en-US" sz="2000" baseline="30000" dirty="0" smtClean="0"/>
              <a:t>1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May require retreatment</a:t>
            </a:r>
            <a:r>
              <a:rPr lang="en-US" sz="2000" baseline="30000" dirty="0" smtClean="0"/>
              <a:t>1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Slow improvement of symptoms</a:t>
            </a:r>
            <a:r>
              <a:rPr lang="en-US" sz="2000" baseline="30000" dirty="0" smtClean="0"/>
              <a:t>15</a:t>
            </a:r>
            <a:endParaRPr lang="en-US" sz="2000" baseline="30000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393192" y="1252728"/>
            <a:ext cx="8229600" cy="508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89A6"/>
                </a:solidFill>
              </a:rPr>
              <a:t>Minimally Invasive Therapy</a:t>
            </a:r>
            <a:endParaRPr lang="en-US" sz="2400" b="1" dirty="0">
              <a:solidFill>
                <a:srgbClr val="0089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" y="1673352"/>
            <a:ext cx="522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Transurethral Microwave Therapy (TUMT)</a:t>
            </a:r>
            <a:endParaRPr lang="en-US" sz="2000" b="1" baseline="30000" dirty="0">
              <a:solidFill>
                <a:srgbClr val="0089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192" y="2068608"/>
            <a:ext cx="8731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Involves the use of a microwave antennae mounted on a urethral catheter to heat the prostate.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7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93192" y="2379036"/>
            <a:ext cx="4446657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Characteristics</a:t>
            </a:r>
            <a:r>
              <a:rPr lang="en-US" b="1" baseline="30000" dirty="0" smtClean="0"/>
              <a:t>12</a:t>
            </a:r>
            <a:endParaRPr lang="en-US" b="1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Intended for men with moderate to severe symptoms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Performed under general or spinal anesthesia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Typically requires post-operative hospitalization </a:t>
            </a:r>
            <a:r>
              <a:rPr lang="en-US" sz="1600" dirty="0"/>
              <a:t>≥ 2 </a:t>
            </a:r>
            <a:r>
              <a:rPr lang="en-US" sz="1600" dirty="0" smtClean="0"/>
              <a:t>days</a:t>
            </a:r>
            <a:r>
              <a:rPr lang="en-US" sz="1600" baseline="30000" dirty="0" smtClean="0"/>
              <a:t>1</a:t>
            </a:r>
            <a:endParaRPr lang="en-US" sz="16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Post-void residual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Improved Quality of Life scores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Provides symptoms relief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Demonstrated improved Qmax (volume of urine per sec)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Demonstrated improved prostate volume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798573" y="2379036"/>
            <a:ext cx="4357992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Side </a:t>
            </a:r>
            <a:r>
              <a:rPr lang="en-US" b="1" dirty="0" smtClean="0"/>
              <a:t>Effects</a:t>
            </a:r>
            <a:endParaRPr lang="en-US" b="1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TUR </a:t>
            </a:r>
            <a:r>
              <a:rPr lang="en-US" sz="1600" dirty="0" smtClean="0"/>
              <a:t>Syndrome</a:t>
            </a:r>
            <a:r>
              <a:rPr lang="en-US" sz="1600" baseline="30000" dirty="0" smtClean="0"/>
              <a:t>12</a:t>
            </a:r>
            <a:endParaRPr lang="en-US" sz="16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Sexual </a:t>
            </a:r>
            <a:r>
              <a:rPr lang="en-US" sz="1600" dirty="0" smtClean="0"/>
              <a:t>problems/ED</a:t>
            </a:r>
            <a:r>
              <a:rPr lang="en-US" sz="1600" baseline="30000" dirty="0" smtClean="0"/>
              <a:t>1</a:t>
            </a:r>
            <a:endParaRPr lang="en-US" sz="16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Urinary </a:t>
            </a:r>
            <a:r>
              <a:rPr lang="en-US" sz="1600" dirty="0" smtClean="0"/>
              <a:t>retention</a:t>
            </a:r>
            <a:r>
              <a:rPr lang="en-US" sz="1600" baseline="30000" dirty="0" smtClean="0"/>
              <a:t>1</a:t>
            </a:r>
            <a:endParaRPr lang="en-US" sz="16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Urethral </a:t>
            </a:r>
            <a:r>
              <a:rPr lang="en-US" sz="1600" dirty="0" smtClean="0"/>
              <a:t>strictures</a:t>
            </a:r>
            <a:r>
              <a:rPr lang="en-US" sz="1600" baseline="30000" dirty="0"/>
              <a:t>1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Prolonged catheterization</a:t>
            </a:r>
            <a:r>
              <a:rPr lang="en-US" sz="1600" baseline="30000" dirty="0" smtClean="0"/>
              <a:t>1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Bladder neck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contracture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Retrograde ejaculation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Bleeding requiring transfusion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1600" baseline="30000" dirty="0" smtClean="0"/>
          </a:p>
          <a:p>
            <a:pPr marL="171450" lvl="1" indent="0">
              <a:spcAft>
                <a:spcPts val="600"/>
              </a:spcAft>
              <a:buNone/>
            </a:pPr>
            <a:endParaRPr lang="en-US" sz="1600" baseline="30000" dirty="0" smtClean="0"/>
          </a:p>
          <a:p>
            <a:pPr marL="171450" lvl="1" indent="0"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393192" y="1252728"/>
            <a:ext cx="8229600" cy="73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89A6"/>
                </a:solidFill>
              </a:rPr>
              <a:t>Minimally Invasive Surgery</a:t>
            </a:r>
            <a:endParaRPr lang="en-US" sz="2400" b="1" dirty="0">
              <a:solidFill>
                <a:srgbClr val="0089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" y="1673352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TURP</a:t>
            </a:r>
            <a:endParaRPr lang="en-US" sz="2000" b="1" baseline="30000" dirty="0">
              <a:solidFill>
                <a:srgbClr val="0089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92" y="2066544"/>
            <a:ext cx="8653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Uses electricity to superheat a thin metal band that cuts the prostate tissue into small chunks.</a:t>
            </a:r>
          </a:p>
        </p:txBody>
      </p:sp>
    </p:spTree>
    <p:extLst>
      <p:ext uri="{BB962C8B-B14F-4D97-AF65-F5344CB8AC3E}">
        <p14:creationId xmlns:p14="http://schemas.microsoft.com/office/powerpoint/2010/main" val="2855123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93192" y="2379036"/>
            <a:ext cx="4446657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Characteristics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Intended for men with </a:t>
            </a:r>
            <a:r>
              <a:rPr lang="en-US" dirty="0" smtClean="0"/>
              <a:t>BPH</a:t>
            </a:r>
            <a:r>
              <a:rPr lang="en-US" baseline="30000" dirty="0" smtClean="0"/>
              <a:t>14</a:t>
            </a:r>
            <a:endParaRPr lang="en-US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Typically </a:t>
            </a:r>
            <a:r>
              <a:rPr lang="en-US" dirty="0"/>
              <a:t>done in an outpatient </a:t>
            </a:r>
            <a:r>
              <a:rPr lang="en-US" dirty="0" smtClean="0"/>
              <a:t>setting</a:t>
            </a:r>
            <a:r>
              <a:rPr lang="en-US" baseline="30000" dirty="0" smtClean="0"/>
              <a:t>16</a:t>
            </a:r>
            <a:endParaRPr lang="en-US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Provides sustainable symptom </a:t>
            </a:r>
            <a:r>
              <a:rPr lang="en-US" dirty="0" smtClean="0"/>
              <a:t>relief</a:t>
            </a:r>
            <a:r>
              <a:rPr lang="en-US" baseline="30000" dirty="0" smtClean="0"/>
              <a:t>17</a:t>
            </a:r>
            <a:endParaRPr lang="en-US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Rapid urine flow improvement after the </a:t>
            </a:r>
            <a:r>
              <a:rPr lang="en-US" dirty="0" smtClean="0"/>
              <a:t>procedure</a:t>
            </a:r>
            <a:r>
              <a:rPr lang="en-US" baseline="30000" dirty="0" smtClean="0"/>
              <a:t>17</a:t>
            </a:r>
            <a:endParaRPr lang="en-US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Minimal blood loss</a:t>
            </a:r>
            <a:r>
              <a:rPr lang="en-US" baseline="30000" dirty="0" smtClean="0"/>
              <a:t>1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18155" y="2379036"/>
            <a:ext cx="4357992" cy="452596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Side </a:t>
            </a:r>
            <a:r>
              <a:rPr lang="en-US" sz="2400" b="1" dirty="0" smtClean="0"/>
              <a:t>Effects</a:t>
            </a:r>
            <a:endParaRPr lang="en-US" sz="2400" b="1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Retrograde </a:t>
            </a:r>
            <a:r>
              <a:rPr lang="en-US" dirty="0" smtClean="0"/>
              <a:t>ejaculation</a:t>
            </a:r>
            <a:r>
              <a:rPr lang="en-US" baseline="30000" dirty="0" smtClean="0"/>
              <a:t>17</a:t>
            </a:r>
            <a:endParaRPr lang="en-US" sz="2000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Urgency/frequency</a:t>
            </a:r>
            <a:r>
              <a:rPr lang="en-US" baseline="30000" dirty="0" smtClean="0"/>
              <a:t>16</a:t>
            </a:r>
            <a:endParaRPr lang="en-US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Dysuria</a:t>
            </a:r>
            <a:r>
              <a:rPr lang="en-US" baseline="30000" dirty="0" smtClean="0"/>
              <a:t>14</a:t>
            </a:r>
            <a:endParaRPr lang="en-US" baseline="30000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Hematuria/blood in the </a:t>
            </a:r>
            <a:r>
              <a:rPr lang="en-US" dirty="0" smtClean="0"/>
              <a:t>urine</a:t>
            </a:r>
            <a:r>
              <a:rPr lang="en-US" baseline="30000" dirty="0" smtClean="0"/>
              <a:t>16</a:t>
            </a:r>
            <a:endParaRPr lang="en-US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Urinary Retention</a:t>
            </a:r>
            <a:r>
              <a:rPr lang="en-US" baseline="30000" dirty="0" smtClean="0"/>
              <a:t>16</a:t>
            </a:r>
            <a:endParaRPr lang="en-US" baseline="30000" dirty="0"/>
          </a:p>
          <a:p>
            <a:pPr marL="171450" lvl="1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393192" y="1252728"/>
            <a:ext cx="8229600" cy="59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0163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73088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803275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74725" indent="-1714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89A6"/>
                </a:solidFill>
              </a:rPr>
              <a:t>Minimally Invasive Surgery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192" y="1673352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Laser Therapy</a:t>
            </a:r>
            <a:endParaRPr lang="en-US" sz="2000" b="1" baseline="30000" dirty="0">
              <a:solidFill>
                <a:srgbClr val="0089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92" y="2066544"/>
            <a:ext cx="4714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Uses a laser to vaporize away the prostate tissue.</a:t>
            </a:r>
          </a:p>
        </p:txBody>
      </p:sp>
    </p:spTree>
    <p:extLst>
      <p:ext uri="{BB962C8B-B14F-4D97-AF65-F5344CB8AC3E}">
        <p14:creationId xmlns:p14="http://schemas.microsoft.com/office/powerpoint/2010/main" val="56135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Treatment Options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393192" y="2618943"/>
            <a:ext cx="4425048" cy="347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0"/>
              </a:spcAft>
              <a:buClr>
                <a:srgbClr val="0089A6"/>
              </a:buClr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Typically is performed on patients with                                                                                     larger prostate volumes (&gt;80 - 100 mL)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Effective for men with:</a:t>
            </a:r>
          </a:p>
          <a:p>
            <a:pPr marL="742950" lvl="1" indent="-285750" algn="l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Very enlarged prostate glands</a:t>
            </a:r>
          </a:p>
          <a:p>
            <a:pPr marL="742950" lvl="1" indent="-285750" algn="l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Bladder diverticula (pockets)</a:t>
            </a:r>
          </a:p>
          <a:p>
            <a:pPr marL="742950" lvl="1" indent="-285750" algn="l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Stones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59253" y="2616711"/>
            <a:ext cx="4176214" cy="34793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89A6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Side Effects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Associated with a longer hospital stay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Risk of blood loss, transfusion significantly greater than with transurethral procedures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92" y="1252728"/>
            <a:ext cx="882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0089A6"/>
              </a:buClr>
            </a:pPr>
            <a:r>
              <a:rPr lang="en-US" sz="2400" b="1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Invasive </a:t>
            </a:r>
            <a:r>
              <a:rPr lang="en-US" sz="2400" b="1" dirty="0" smtClean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Surgery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" y="2066544"/>
            <a:ext cx="847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Involves surgical removal of the inner portion of the prostate via a suprapubic or retropubic incision in the lower abdominal area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92" y="1673352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Open </a:t>
            </a:r>
            <a:r>
              <a:rPr lang="en-US" sz="2000" b="1" dirty="0" smtClean="0">
                <a:solidFill>
                  <a:srgbClr val="0089A6"/>
                </a:solidFill>
                <a:latin typeface="Arial" pitchFamily="34" charset="0"/>
                <a:cs typeface="Arial" pitchFamily="34" charset="0"/>
              </a:rPr>
              <a:t>Prostatectomy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06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Insurance Coverage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5771813" cy="5033962"/>
          </a:xfrm>
        </p:spPr>
        <p:txBody>
          <a:bodyPr>
            <a:normAutofit/>
          </a:bodyPr>
          <a:lstStyle/>
          <a:p>
            <a:pPr marL="287338" indent="-2873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the responsibility of the patient to contact their insurance provider for specific coverage information.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01" y="1293441"/>
            <a:ext cx="256698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7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In Summary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/>
          <a:lstStyle/>
          <a:p>
            <a:pPr marL="179388" indent="-1793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prostate and how does it work?</a:t>
            </a:r>
          </a:p>
          <a:p>
            <a:pPr marL="179388" indent="-1793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Enlarged prostate = BPH</a:t>
            </a:r>
          </a:p>
          <a:p>
            <a:pPr marL="179388" indent="-1793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Options</a:t>
            </a:r>
          </a:p>
          <a:p>
            <a:pPr marL="465137" lvl="1" indent="-28575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Watchful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Waiting/Medical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</a:p>
          <a:p>
            <a:pPr marL="393700" lvl="1" indent="-214313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Minimally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Invasive Surgical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</a:p>
          <a:p>
            <a:pPr marL="636588" lvl="1" indent="-179388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Heat Therapy</a:t>
            </a:r>
          </a:p>
          <a:p>
            <a:pPr marL="636588" lvl="1" indent="-179388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TURP</a:t>
            </a:r>
          </a:p>
          <a:p>
            <a:pPr marL="636588" lvl="1" indent="-179388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Laser Therapy</a:t>
            </a:r>
          </a:p>
          <a:p>
            <a:pPr marL="393700" lvl="1" indent="-214313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Surgical Therapy</a:t>
            </a:r>
          </a:p>
          <a:p>
            <a:pPr marL="636588" lvl="1" indent="-179388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Prostatectomy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8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Next Steps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5897936" cy="5033962"/>
          </a:xfrm>
        </p:spPr>
        <p:txBody>
          <a:bodyPr>
            <a:normAutofit/>
          </a:bodyPr>
          <a:lstStyle/>
          <a:p>
            <a:pPr marL="287338" indent="-2873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Consultation with your Urologist is required to determine what therapy option is the best treatment option for you.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70" y="1516642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0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References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7" y="1430338"/>
            <a:ext cx="8517093" cy="503396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1. Carter HB.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Prostate Disorders: the Johns Hopkins White Papers.</a:t>
            </a:r>
            <a:r>
              <a:rPr lang="en-US" dirty="0">
                <a:latin typeface="Arial" pitchFamily="34" charset="0"/>
                <a:cs typeface="Arial" pitchFamily="34" charset="0"/>
              </a:rPr>
              <a:t> Baltimore, MD: Johns Hopkins Medicine; 2010: 1, 3.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2. Kidney and Urinary System Disorders-Prostate Disease.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http://www.hopkinsmedicine.org/healthlibrary/conditions/adult/kidney_and_urinary_system_disorders/prostate_disease_85,P01492</a:t>
            </a:r>
            <a:r>
              <a:rPr lang="en-US" dirty="0">
                <a:latin typeface="Arial" pitchFamily="34" charset="0"/>
                <a:cs typeface="Arial" pitchFamily="34" charset="0"/>
              </a:rPr>
              <a:t>. Accessed 6/14/12.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3. Roehrborn, C. Benign Prostatic Hyperplasia: Etiology, Pathophysiology, Epidemiology, and Natural History.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Campbell-Walsh Urology Tenth Edition.</a:t>
            </a:r>
            <a:r>
              <a:rPr lang="en-US" dirty="0">
                <a:latin typeface="Arial" pitchFamily="34" charset="0"/>
                <a:cs typeface="Arial" pitchFamily="34" charset="0"/>
              </a:rPr>
              <a:t> Philadelphia, PA: Saunders, an Imprint of Elsevier, Inc.; 2012;91:2579.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4. Kirby, R., Gilling, P.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Fast Facts: Benign Prostatic Hyperplasia, Sixth Edition.</a:t>
            </a:r>
            <a:r>
              <a:rPr lang="en-US" dirty="0">
                <a:latin typeface="Arial" pitchFamily="34" charset="0"/>
                <a:cs typeface="Arial" pitchFamily="34" charset="0"/>
              </a:rPr>
              <a:t> United Kingdom: Health Press; 2010:14, 16, 19. 5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5. Clinical Practice Guideline-Treating Your Enlarged Prostate.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U.S. Department of Health and Human Services.</a:t>
            </a:r>
            <a:r>
              <a:rPr lang="en-US" dirty="0">
                <a:latin typeface="Arial" pitchFamily="34" charset="0"/>
                <a:cs typeface="Arial" pitchFamily="34" charset="0"/>
              </a:rPr>
              <a:t> Rockville, MD: Agency for Health Care Policy and Research (AHCPR) Publication No. 943-0584. February 1994; Number 8:1.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6. Garraway, WM, McKelvie, GB, Russell, EBAW, Hehir, M., Lee, R., Rogers ACN, et. Al. Impact of previously unrecognized benign prostatic hyperplasia on the daily activities of middle-aged and elderly men.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British Journal of General Practice.</a:t>
            </a:r>
            <a:r>
              <a:rPr lang="en-US" dirty="0">
                <a:latin typeface="Arial" pitchFamily="34" charset="0"/>
                <a:cs typeface="Arial" pitchFamily="34" charset="0"/>
              </a:rPr>
              <a:t> 1993:43:318.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7. Shvartzman, P., Borkan, J., Stoliar, L., Peleg, A., Nakar, S., Nir, G., et. A. Second-hand prostatism: effects of prostatic volumes in spouses’ quality of life, daily routines and family relationships.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Family Practice.</a:t>
            </a:r>
            <a:r>
              <a:rPr lang="en-US" dirty="0">
                <a:latin typeface="Arial" pitchFamily="34" charset="0"/>
                <a:cs typeface="Arial" pitchFamily="34" charset="0"/>
              </a:rPr>
              <a:t> 2001;18-6:610-612.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8. Rosen, R., Update on the relationship between sexual dysfunction and lower urinary tract symptoms/benign prostatic hyperplasia.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Current Opinion in Urology.</a:t>
            </a:r>
            <a:r>
              <a:rPr lang="en-US" dirty="0">
                <a:latin typeface="Arial" pitchFamily="34" charset="0"/>
                <a:cs typeface="Arial" pitchFamily="34" charset="0"/>
              </a:rPr>
              <a:t> 2006; 16:11-12,15.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9. Bertaccini, A., Vassallo, F., Martino, F., Luzzi, L., Rossetti, S., Di Silverio, F., et. Al. Symptoms, bothersomeness and quality of life in patients with LUTS suggestive of BPH.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Eur Urol.</a:t>
            </a:r>
            <a:r>
              <a:rPr lang="en-US" dirty="0">
                <a:latin typeface="Arial" pitchFamily="34" charset="0"/>
                <a:cs typeface="Arial" pitchFamily="34" charset="0"/>
              </a:rPr>
              <a:t> 2001;40 (Suppl 1):16.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10. Berry, S, Coffey, D, Walsh, P, Ewing, J, The Development of Human Benign Prostatic Hyperplasia with Age.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Journal of Urology</a:t>
            </a:r>
            <a:r>
              <a:rPr lang="en-US" dirty="0">
                <a:latin typeface="Arial" pitchFamily="34" charset="0"/>
                <a:cs typeface="Arial" pitchFamily="34" charset="0"/>
              </a:rPr>
              <a:t> 1984; 132:1-6.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11.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http://kidney.niddk.nih.gov/KUDiseases/pubs/kustats/index.aspx. Accessed 6/13/12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12. American Urological Association Education Research, Inc. American Urological Association Guideline: Management of Benign Prostatic Hyperplasia (BPH), Revised, 2010:Appendix 280, 283-285.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13. Cambio, AJ, Evans, CP. Outcomes and quality of life issues in the pharmacological management of benign prostatic hyperplasia (BPH).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Ther Clin Risk Manag.</a:t>
            </a:r>
            <a:r>
              <a:rPr lang="en-US" dirty="0">
                <a:latin typeface="Arial" pitchFamily="34" charset="0"/>
                <a:cs typeface="Arial" pitchFamily="34" charset="0"/>
              </a:rPr>
              <a:t> March 2007;3-1:193.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14. Wojcik, M., Dennison, D. Home Study Program-Photoselective vaporization of the prostate in ambulatory surgery.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AORN Journal</a:t>
            </a:r>
            <a:r>
              <a:rPr lang="en-US" dirty="0">
                <a:latin typeface="Arial" pitchFamily="34" charset="0"/>
                <a:cs typeface="Arial" pitchFamily="34" charset="0"/>
              </a:rPr>
              <a:t>. February 2006;83-2:332.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15. Johns Hopkins Health Alert, Prostate on BPH Treatment Options: Special Report, Minimally Invasive Treatments for BPH (Benign Prostatic Hyperplasia) </a:t>
            </a: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http://www.johnshopkinshealthalerts.com/reports/prostate_disorders/140-1.html Accessed 01/31/14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16. Te, A., Malloy, Stein, B., Ulchaker, J., Nseyo, U., Hai, M., Malek, R. Photoselective Vaporization of the Prostate for the Treatment of Benign Prostatic Hyperplasia: 12-Month Results from the First United States Multicenter Prospective Trial.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The Journal of Urology</a:t>
            </a:r>
            <a:r>
              <a:rPr lang="en-US" dirty="0">
                <a:latin typeface="Arial" pitchFamily="34" charset="0"/>
                <a:cs typeface="Arial" pitchFamily="34" charset="0"/>
              </a:rPr>
              <a:t>. 2004;172:1406.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17. Sarica, K., Alkan, E., Luleci, H., Tasci, A. Photoselective Vaporization of the Enlarged Prostate with KTP Laser: Long-Term Results in 240 Patients.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Journal of Endourology.</a:t>
            </a:r>
            <a:r>
              <a:rPr lang="en-US" dirty="0">
                <a:latin typeface="Arial" pitchFamily="34" charset="0"/>
                <a:cs typeface="Arial" pitchFamily="34" charset="0"/>
              </a:rPr>
              <a:t> 2005;19-10:1200-1201.</a:t>
            </a:r>
          </a:p>
          <a:p>
            <a:pPr eaLnBrk="1" hangingPunct="1">
              <a:spcBef>
                <a:spcPts val="30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176" y="6025831"/>
            <a:ext cx="4338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2014 American Medical Systems, Inc. (“AMS”). </a:t>
            </a: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grant of permission to use AMS’s copyrighted material does not constitute endorsement by AMS of any persons, products, services or organizations.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2057" y="6507651"/>
            <a:ext cx="16594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kern="0" dirty="0" smtClean="0">
                <a:solidFill>
                  <a:srgbClr val="7E8082"/>
                </a:solidFill>
                <a:latin typeface="Arial" pitchFamily="34" charset="0"/>
                <a:cs typeface="Arial" pitchFamily="34" charset="0"/>
              </a:rPr>
              <a:t>BPH-00977(2)b/March </a:t>
            </a:r>
            <a:r>
              <a:rPr lang="en-US" sz="900" b="1" kern="0" dirty="0">
                <a:solidFill>
                  <a:srgbClr val="7E8082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2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[Physician Name]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[Credentials/Specialty/Title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 Name/Hospital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5138" lvl="1" indent="-236538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[Locations]</a:t>
            </a:r>
          </a:p>
          <a:p>
            <a:pPr marL="465138" lvl="1" indent="-236538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[Contact Information]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[Education]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[Affiliations]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14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05_Unbranded_PPTTemplates_BPH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77938" y="3421063"/>
            <a:ext cx="457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6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[Physician]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</a:p>
          <a:p>
            <a:pPr marL="465138" lvl="1" indent="-293688" algn="l">
              <a:buFont typeface="Arial" pitchFamily="34" charset="0"/>
              <a:buChar char="‒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[Include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information about your practice]</a:t>
            </a:r>
          </a:p>
          <a:p>
            <a:pPr marL="400050" indent="-228600"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7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05_Unbranded_PPTTemplates_BPH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77938" y="3421063"/>
            <a:ext cx="49435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Prostate Overview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>
              <a:tabLst>
                <a:tab pos="1543050" algn="l"/>
              </a:tabLst>
            </a:pPr>
            <a:r>
              <a:rPr lang="en-US" sz="3200" dirty="0" smtClean="0">
                <a:latin typeface="Arial" pitchFamily="34" charset="0"/>
              </a:rPr>
              <a:t>What is the Prostate?</a:t>
            </a:r>
            <a:r>
              <a:rPr lang="en-US" sz="3200" baseline="30000" dirty="0" smtClean="0">
                <a:latin typeface="Arial" pitchFamily="34" charset="0"/>
              </a:rPr>
              <a:t>1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4346232" cy="503396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Walnut sized gland at base of male bladder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Surrounds the urethra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Produces fluid that transports sperm during ejaculation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 grows to its normal adult size in a man’s early 20s; it begins to grow again during the mid-40s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20" y="1716088"/>
            <a:ext cx="41275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What Can Happen to the Prostate?</a:t>
            </a:r>
            <a:r>
              <a:rPr lang="en-US" sz="3200" baseline="30000" dirty="0" smtClean="0">
                <a:latin typeface="Arial" pitchFamily="34" charset="0"/>
              </a:rPr>
              <a:t>2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Enlarged Prostate or Benign Prostatic Hyperplasia (BPH)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Prostatitis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 Cancer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i="1" dirty="0"/>
              <a:t>	</a:t>
            </a:r>
            <a:r>
              <a:rPr lang="en-US" sz="2800" i="1" dirty="0">
                <a:solidFill>
                  <a:srgbClr val="0089A6"/>
                </a:solidFill>
              </a:rPr>
              <a:t>Each condition affects the prostate differently.</a:t>
            </a:r>
          </a:p>
          <a:p>
            <a:pPr eaLnBrk="1" hangingPunct="1"/>
            <a:endParaRPr 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5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What is BPH?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4286250"/>
            <a:ext cx="8291512" cy="2178050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Commonly known as enlarged prostate, BPH means the prostate gland has grown larger than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dirty="0" smtClean="0">
                <a:solidFill>
                  <a:srgbClr val="0089A6"/>
                </a:solidFill>
              </a:rPr>
              <a:t>Normal </a:t>
            </a:r>
            <a:r>
              <a:rPr lang="en-US" sz="2000" i="1" dirty="0">
                <a:solidFill>
                  <a:srgbClr val="0089A6"/>
                </a:solidFill>
              </a:rPr>
              <a:t>adult size = approximately 1.5 inches in diameter</a:t>
            </a:r>
            <a:r>
              <a:rPr lang="en-US" sz="2000" i="1" baseline="30000" dirty="0">
                <a:solidFill>
                  <a:srgbClr val="0089A6"/>
                </a:solidFill>
              </a:rPr>
              <a:t>1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Benign prostatic hyperplasia/enlargement can lead to bladder outlet obstruction (BOO)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which can cause lower urinary tract symptoms (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LUTS)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9596713"/>
              </p:ext>
            </p:extLst>
          </p:nvPr>
        </p:nvGraphicFramePr>
        <p:xfrm>
          <a:off x="61634" y="1451873"/>
          <a:ext cx="8819566" cy="229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2367" y="215931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7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91512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Does BPH Mean I Have Prostate Cancer? 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5288" y="1430338"/>
            <a:ext cx="8291512" cy="5033962"/>
          </a:xfrm>
        </p:spPr>
        <p:txBody>
          <a:bodyPr/>
          <a:lstStyle/>
          <a:p>
            <a:pPr>
              <a:lnSpc>
                <a:spcPct val="125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BPH’s Relation to Prostate Cancer</a:t>
            </a:r>
          </a:p>
          <a:p>
            <a:pPr lvl="1" indent="-228600" algn="l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 is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prostate cancer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  <a:p>
            <a:pPr lvl="1" indent="-228600" algn="l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 does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cause prostate cancer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  <a:p>
            <a:pPr lvl="1" indent="-228600" algn="l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 symptoms are similar to those of cancer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pPr lvl="1" indent="-228600" algn="l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BPH may co-exist with prostate cancer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pPr lvl="1" indent="-228600" algn="l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Prostate-Specific Antigen (PSA) levels alone do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distinguish BPH from prostate cancer.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Both BPH and prostate cancer can cause elevated PSA levels.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3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1858</Words>
  <Application>Microsoft Office PowerPoint</Application>
  <PresentationFormat>On-screen Show (4:3)</PresentationFormat>
  <Paragraphs>258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Physician Presenter Disclaimer</vt:lpstr>
      <vt:lpstr>[Physician Name]</vt:lpstr>
      <vt:lpstr>[Physician]</vt:lpstr>
      <vt:lpstr>PowerPoint Presentation</vt:lpstr>
      <vt:lpstr>What is the Prostate?1</vt:lpstr>
      <vt:lpstr>What Can Happen to the Prostate?2</vt:lpstr>
      <vt:lpstr>What is BPH?</vt:lpstr>
      <vt:lpstr>Does BPH Mean I Have Prostate Cancer? </vt:lpstr>
      <vt:lpstr>Normal vs. Enlarged Prostate</vt:lpstr>
      <vt:lpstr>What are the Symptoms of BPH?1</vt:lpstr>
      <vt:lpstr>BPH Can Affect Quality of Life </vt:lpstr>
      <vt:lpstr>How Does BPH Affect Quality of Life?6</vt:lpstr>
      <vt:lpstr>Who Can Get BPH?</vt:lpstr>
      <vt:lpstr>How is an Enlarged Prostate Diagnosed?12</vt:lpstr>
      <vt:lpstr>PowerPoint Presentation</vt:lpstr>
      <vt:lpstr>Treatment Options Overview</vt:lpstr>
      <vt:lpstr>Complementary and Alternative Medicines</vt:lpstr>
      <vt:lpstr>Treatment Options</vt:lpstr>
      <vt:lpstr>Treatment Options</vt:lpstr>
      <vt:lpstr>Treatment Options</vt:lpstr>
      <vt:lpstr>Treatment Options</vt:lpstr>
      <vt:lpstr>Treatment Options</vt:lpstr>
      <vt:lpstr>Treatment Options</vt:lpstr>
      <vt:lpstr>Treatment Options</vt:lpstr>
      <vt:lpstr>Insurance Coverage</vt:lpstr>
      <vt:lpstr>In Summary</vt:lpstr>
      <vt:lpstr>Next Steps</vt:lpstr>
      <vt:lpstr>References</vt:lpstr>
      <vt:lpstr>PowerPoint Presentation</vt:lpstr>
    </vt:vector>
  </TitlesOfParts>
  <Company>Zimmer Madich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Kyla McGraw</dc:creator>
  <cp:lastModifiedBy>Dossantos, Elizabeth</cp:lastModifiedBy>
  <cp:revision>31</cp:revision>
  <cp:lastPrinted>2014-07-18T15:32:50Z</cp:lastPrinted>
  <dcterms:created xsi:type="dcterms:W3CDTF">2014-07-09T19:07:48Z</dcterms:created>
  <dcterms:modified xsi:type="dcterms:W3CDTF">2014-07-23T13:47:37Z</dcterms:modified>
</cp:coreProperties>
</file>