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8"/>
  </p:notesMasterIdLst>
  <p:handoutMasterIdLst>
    <p:handoutMasterId r:id="rId19"/>
  </p:handoutMasterIdLst>
  <p:sldIdLst>
    <p:sldId id="1182" r:id="rId5"/>
    <p:sldId id="2594" r:id="rId6"/>
    <p:sldId id="2595" r:id="rId7"/>
    <p:sldId id="5307" r:id="rId8"/>
    <p:sldId id="5308" r:id="rId9"/>
    <p:sldId id="5309" r:id="rId10"/>
    <p:sldId id="1201" r:id="rId11"/>
    <p:sldId id="2604" r:id="rId12"/>
    <p:sldId id="5306" r:id="rId13"/>
    <p:sldId id="1225" r:id="rId14"/>
    <p:sldId id="1221" r:id="rId15"/>
    <p:sldId id="5277" r:id="rId16"/>
    <p:sldId id="5310" r:id="rId17"/>
  </p:sldIdLst>
  <p:sldSz cx="12192000" cy="6858000"/>
  <p:notesSz cx="7010400" cy="9296400"/>
  <p:custDataLst>
    <p:tags r:id="rId2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D112C-2B5D-40EE-9C84-BBBAE3D943DD}" v="1" dt="2023-02-08T14:07:25.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3681" autoAdjust="0"/>
  </p:normalViewPr>
  <p:slideViewPr>
    <p:cSldViewPr snapToGrid="0">
      <p:cViewPr varScale="1">
        <p:scale>
          <a:sx n="114" d="100"/>
          <a:sy n="114" d="100"/>
        </p:scale>
        <p:origin x="264" y="102"/>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Amy" userId="806217ba-22b5-4293-8b5a-a13771d37b93" providerId="ADAL" clId="{20BD112C-2B5D-40EE-9C84-BBBAE3D943DD}"/>
    <pc:docChg chg="modSld">
      <pc:chgData name="Morris, Amy" userId="806217ba-22b5-4293-8b5a-a13771d37b93" providerId="ADAL" clId="{20BD112C-2B5D-40EE-9C84-BBBAE3D943DD}" dt="2023-03-17T18:02:02.058" v="54" actId="2696"/>
      <pc:docMkLst>
        <pc:docMk/>
      </pc:docMkLst>
      <pc:sldChg chg="addSp modSp mod">
        <pc:chgData name="Morris, Amy" userId="806217ba-22b5-4293-8b5a-a13771d37b93" providerId="ADAL" clId="{20BD112C-2B5D-40EE-9C84-BBBAE3D943DD}" dt="2023-02-08T14:08:44.444" v="53" actId="20577"/>
        <pc:sldMkLst>
          <pc:docMk/>
          <pc:sldMk cId="3299193463" sldId="2595"/>
        </pc:sldMkLst>
        <pc:spChg chg="mod">
          <ac:chgData name="Morris, Amy" userId="806217ba-22b5-4293-8b5a-a13771d37b93" providerId="ADAL" clId="{20BD112C-2B5D-40EE-9C84-BBBAE3D943DD}" dt="2023-02-08T14:08:34.315" v="51" actId="20577"/>
          <ac:spMkLst>
            <pc:docMk/>
            <pc:sldMk cId="3299193463" sldId="2595"/>
            <ac:spMk id="6" creationId="{8793B151-C548-4E4A-92A0-5572BB7B62C6}"/>
          </ac:spMkLst>
        </pc:spChg>
        <pc:spChg chg="add mod">
          <ac:chgData name="Morris, Amy" userId="806217ba-22b5-4293-8b5a-a13771d37b93" providerId="ADAL" clId="{20BD112C-2B5D-40EE-9C84-BBBAE3D943DD}" dt="2023-02-08T14:08:44.444" v="53" actId="20577"/>
          <ac:spMkLst>
            <pc:docMk/>
            <pc:sldMk cId="3299193463" sldId="2595"/>
            <ac:spMk id="9" creationId="{798FCB8F-40F8-4069-9BB1-89FD6FF0D51D}"/>
          </ac:spMkLst>
        </pc:spChg>
      </pc:sldChg>
      <pc:sldMasterChg chg="delSldLayout">
        <pc:chgData name="Morris, Amy" userId="806217ba-22b5-4293-8b5a-a13771d37b93" providerId="ADAL" clId="{20BD112C-2B5D-40EE-9C84-BBBAE3D943DD}" dt="2023-03-17T18:02:02.058" v="54" actId="2696"/>
        <pc:sldMasterMkLst>
          <pc:docMk/>
          <pc:sldMasterMk cId="917382944" sldId="2147483648"/>
        </pc:sldMasterMkLst>
        <pc:sldLayoutChg chg="del">
          <pc:chgData name="Morris, Amy" userId="806217ba-22b5-4293-8b5a-a13771d37b93" providerId="ADAL" clId="{20BD112C-2B5D-40EE-9C84-BBBAE3D943DD}" dt="2023-03-17T18:02:02.058" v="54" actId="2696"/>
          <pc:sldLayoutMkLst>
            <pc:docMk/>
            <pc:sldMasterMk cId="917382944" sldId="2147483648"/>
            <pc:sldLayoutMk cId="3331569262" sldId="21474837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3/17/2023</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3/17/2023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5</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2AF8ED-478B-B94D-A0C7-CD3E7A82A4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13" name="Picture 12">
            <a:extLst>
              <a:ext uri="{FF2B5EF4-FFF2-40B4-BE49-F238E27FC236}">
                <a16:creationId xmlns:a16="http://schemas.microsoft.com/office/drawing/2014/main" id="{1983876B-370A-A541-8F9A-ECBC2C54D1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20" name="Text Placeholder 6">
            <a:extLst>
              <a:ext uri="{FF2B5EF4-FFF2-40B4-BE49-F238E27FC236}">
                <a16:creationId xmlns:a16="http://schemas.microsoft.com/office/drawing/2014/main" id="{2467A3B5-0615-2341-AB08-7624B5FEFE2E}"/>
              </a:ext>
            </a:extLst>
          </p:cNvPr>
          <p:cNvSpPr>
            <a:spLocks noGrp="1"/>
          </p:cNvSpPr>
          <p:nvPr>
            <p:ph type="body" idx="1"/>
          </p:nvPr>
        </p:nvSpPr>
        <p:spPr>
          <a:xfrm>
            <a:off x="2725615" y="4226973"/>
            <a:ext cx="3941402" cy="612564"/>
          </a:xfrm>
          <a:prstGeom prst="rect">
            <a:avLst/>
          </a:prstGeom>
        </p:spPr>
        <p:txBody>
          <a:bodyPr>
            <a:normAutofit fontScale="85000" lnSpcReduction="10000"/>
          </a:bodyPr>
          <a:lstStyle>
            <a:lvl1pPr marL="0" indent="0" algn="l">
              <a:buFontTx/>
              <a:buNone/>
              <a:defRPr sz="2400" b="1" i="0">
                <a:solidFill>
                  <a:schemeClr val="bg1"/>
                </a:solidFill>
                <a:latin typeface="Arial Nova" panose="020B0504020202020204" pitchFamily="34" charset="0"/>
              </a:defRPr>
            </a:lvl1pPr>
          </a:lstStyle>
          <a:p>
            <a:r>
              <a:rPr lang="en-US" b="0" dirty="0">
                <a:latin typeface="Arial" panose="020B0604020202020204" pitchFamily="34" charset="0"/>
                <a:cs typeface="Arial" panose="020B0604020202020204" pitchFamily="34" charset="0"/>
              </a:rPr>
              <a:t>Strike First With TheraSphere</a:t>
            </a:r>
          </a:p>
        </p:txBody>
      </p:sp>
      <p:pic>
        <p:nvPicPr>
          <p:cNvPr id="22" name="Picture 21">
            <a:extLst>
              <a:ext uri="{FF2B5EF4-FFF2-40B4-BE49-F238E27FC236}">
                <a16:creationId xmlns:a16="http://schemas.microsoft.com/office/drawing/2014/main" id="{D9D8F8DE-260F-2B4C-9316-4D1627941B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8083" y="844666"/>
            <a:ext cx="5553917" cy="5514340"/>
          </a:xfrm>
          <a:prstGeom prst="rect">
            <a:avLst/>
          </a:prstGeom>
        </p:spPr>
      </p:pic>
      <p:grpSp>
        <p:nvGrpSpPr>
          <p:cNvPr id="9" name="Group 8">
            <a:extLst>
              <a:ext uri="{FF2B5EF4-FFF2-40B4-BE49-F238E27FC236}">
                <a16:creationId xmlns:a16="http://schemas.microsoft.com/office/drawing/2014/main" id="{CA430620-7BF9-86A1-3620-3CBE326CB03B}"/>
              </a:ext>
            </a:extLst>
          </p:cNvPr>
          <p:cNvGrpSpPr/>
          <p:nvPr userDrawn="1"/>
        </p:nvGrpSpPr>
        <p:grpSpPr>
          <a:xfrm>
            <a:off x="972192" y="2275538"/>
            <a:ext cx="5822147" cy="1511109"/>
            <a:chOff x="972192" y="2670392"/>
            <a:chExt cx="5822147" cy="1511109"/>
          </a:xfrm>
        </p:grpSpPr>
        <p:pic>
          <p:nvPicPr>
            <p:cNvPr id="14" name="Picture 13">
              <a:extLst>
                <a:ext uri="{FF2B5EF4-FFF2-40B4-BE49-F238E27FC236}">
                  <a16:creationId xmlns:a16="http://schemas.microsoft.com/office/drawing/2014/main" id="{1F4D30D1-8AF4-234D-9BB0-46890D9F14D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6" name="Picture 5">
              <a:extLst>
                <a:ext uri="{FF2B5EF4-FFF2-40B4-BE49-F238E27FC236}">
                  <a16:creationId xmlns:a16="http://schemas.microsoft.com/office/drawing/2014/main" id="{2899F054-9476-885D-3D52-5FE40FFE45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pic>
        <p:nvPicPr>
          <p:cNvPr id="5" name="Picture 4">
            <a:extLst>
              <a:ext uri="{FF2B5EF4-FFF2-40B4-BE49-F238E27FC236}">
                <a16:creationId xmlns:a16="http://schemas.microsoft.com/office/drawing/2014/main" id="{E114681B-5E29-4E7A-AB15-7127D2F3783C}"/>
              </a:ext>
            </a:extLst>
          </p:cNvPr>
          <p:cNvPicPr>
            <a:picLocks noChangeAspect="1"/>
          </p:cNvPicPr>
          <p:nvPr userDrawn="1"/>
        </p:nvPicPr>
        <p:blipFill>
          <a:blip r:embed="rId5"/>
          <a:stretch>
            <a:fillRect/>
          </a:stretch>
        </p:blipFill>
        <p:spPr>
          <a:xfrm>
            <a:off x="262345" y="525606"/>
            <a:ext cx="7743814" cy="708138"/>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327754" y="6504056"/>
            <a:ext cx="5484631" cy="307777"/>
          </a:xfrm>
          <a:prstGeom prst="rect">
            <a:avLst/>
          </a:prstGeom>
          <a:noFill/>
        </p:spPr>
        <p:txBody>
          <a:bodyPr wrap="square">
            <a:spAutoFit/>
          </a:bodyPr>
          <a:lstStyle/>
          <a:p>
            <a:r>
              <a:rPr lang="en-US" sz="700" dirty="0"/>
              <a:t>Lam, M., Garin, E., Maccauro, M. et al. A global evaluation of advanced dosimetry in transarterial radioembolization of hepatocellular carcinoma with Yttrium-90: the TARGET study. Eur J Nucl Med Mol Imaging (2022). https://doi.org/10.1007/s00259-022-05774-0</a:t>
            </a:r>
          </a:p>
        </p:txBody>
      </p:sp>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884EE53-B498-3F42-6206-E1324E96C9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71773" y="3415823"/>
            <a:ext cx="2822480" cy="2802367"/>
          </a:xfrm>
          <a:prstGeom prst="rect">
            <a:avLst/>
          </a:prstGeom>
        </p:spPr>
      </p:pic>
      <p:grpSp>
        <p:nvGrpSpPr>
          <p:cNvPr id="7" name="Group 6">
            <a:extLst>
              <a:ext uri="{FF2B5EF4-FFF2-40B4-BE49-F238E27FC236}">
                <a16:creationId xmlns:a16="http://schemas.microsoft.com/office/drawing/2014/main" id="{3D213386-7FF7-9B37-EDA6-09E0DE07423D}"/>
              </a:ext>
            </a:extLst>
          </p:cNvPr>
          <p:cNvGrpSpPr/>
          <p:nvPr userDrawn="1"/>
        </p:nvGrpSpPr>
        <p:grpSpPr>
          <a:xfrm>
            <a:off x="2291706" y="3783534"/>
            <a:ext cx="5822147" cy="1511109"/>
            <a:chOff x="972192" y="2670392"/>
            <a:chExt cx="5822147" cy="1511109"/>
          </a:xfrm>
        </p:grpSpPr>
        <p:pic>
          <p:nvPicPr>
            <p:cNvPr id="8" name="Picture 7">
              <a:extLst>
                <a:ext uri="{FF2B5EF4-FFF2-40B4-BE49-F238E27FC236}">
                  <a16:creationId xmlns:a16="http://schemas.microsoft.com/office/drawing/2014/main" id="{75B0F2B8-1641-E7CF-D48C-996AB88CB5D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9" name="Picture 8">
              <a:extLst>
                <a:ext uri="{FF2B5EF4-FFF2-40B4-BE49-F238E27FC236}">
                  <a16:creationId xmlns:a16="http://schemas.microsoft.com/office/drawing/2014/main" id="{08CAE254-2CA8-7FD0-A11C-A12E5556D7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10" name="Straight Connector 9">
              <a:extLst>
                <a:ext uri="{FF2B5EF4-FFF2-40B4-BE49-F238E27FC236}">
                  <a16:creationId xmlns:a16="http://schemas.microsoft.com/office/drawing/2014/main" id="{A1ED34A5-414A-C4B6-0039-EF3EC4D6BB36}"/>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60" r:id="rId2"/>
    <p:sldLayoutId id="2147483668" r:id="rId3"/>
    <p:sldLayoutId id="2147483759" r:id="rId4"/>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ostonscientific.com/en-US/medical-specialties/interventional-radiology/interventional-oncology/therasphere/clinical-data/dosisphere-01.html" TargetMode="External"/><Relationship Id="rId2" Type="http://schemas.openxmlformats.org/officeDocument/2006/relationships/hyperlink" Target="https://www.bostonscientific.com/en-US/medical-specialties/interventional-radiology/interventional-oncology/therasphere/clinical-data/legacy-study.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1CAA-47B1-694F-81FE-4200042BDA2B}"/>
              </a:ext>
            </a:extLst>
          </p:cNvPr>
          <p:cNvSpPr>
            <a:spLocks noGrp="1"/>
          </p:cNvSpPr>
          <p:nvPr>
            <p:ph type="body" idx="4294967295"/>
          </p:nvPr>
        </p:nvSpPr>
        <p:spPr>
          <a:xfrm>
            <a:off x="2737190" y="4529230"/>
            <a:ext cx="4219195" cy="612564"/>
          </a:xfrm>
          <a:prstGeom prst="rect">
            <a:avLst/>
          </a:prstGeom>
        </p:spPr>
        <p:txBody>
          <a:bodyPr>
            <a:normAutofit/>
          </a:bodyPr>
          <a:lstStyle/>
          <a:p>
            <a:pPr marL="0" indent="0">
              <a:buNone/>
            </a:pPr>
            <a:r>
              <a:rPr lang="en-US" b="1" dirty="0">
                <a:solidFill>
                  <a:schemeClr val="bg1"/>
                </a:solidFill>
              </a:rPr>
              <a:t>TARGET STUDY RESULTS</a:t>
            </a:r>
            <a:endParaRPr lang="en-US" sz="1600" b="1" dirty="0">
              <a:solidFill>
                <a:schemeClr val="bg1"/>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2395959"/>
            <a:ext cx="10637134" cy="4123308"/>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TheraSphere™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TheraSphere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a:solidFill>
                  <a:schemeClr val="bg1">
                    <a:lumMod val="50000"/>
                  </a:schemeClr>
                </a:solidFill>
              </a:rPr>
              <a:t>TheraSphere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Gy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TheraSphere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TheraSphere distribution into the perfused liver target volume which may lead to underdosing or non- target deposition of TheraSphere.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TheraSphere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TheraSphere,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a:lnSpc>
                <a:spcPts val="900"/>
              </a:lnSpc>
            </a:pPr>
            <a:r>
              <a:rPr lang="en-US" sz="700" b="0" dirty="0">
                <a:solidFill>
                  <a:schemeClr val="bg1">
                    <a:lumMod val="50000"/>
                  </a:schemeClr>
                </a:solidFill>
              </a:rPr>
              <a:t>TheraSphere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a:t>
            </a:r>
            <a:r>
              <a:rPr lang="en-US" sz="700" b="0" dirty="0" err="1">
                <a:solidFill>
                  <a:schemeClr val="bg1">
                    <a:lumMod val="50000"/>
                  </a:schemeClr>
                </a:solidFill>
              </a:rPr>
              <a:t>Biocompatibles</a:t>
            </a:r>
            <a:r>
              <a:rPr lang="en-US" sz="700" b="0" dirty="0">
                <a:solidFill>
                  <a:schemeClr val="bg1">
                    <a:lumMod val="50000"/>
                  </a:schemeClr>
                </a:solidFill>
              </a:rPr>
              <a:t> UK Ltd. All other trademarks are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810514"/>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a:solidFill>
                  <a:srgbClr val="7E00CC"/>
                </a:solidFill>
                <a:latin typeface="Arial Nova Cond" panose="020B0506020202020204" pitchFamily="34" charset="0"/>
              </a:rPr>
              <a:t>Important Information</a:t>
            </a:r>
            <a:endParaRPr lang="en-US" sz="1600" b="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2395959"/>
            <a:ext cx="10637134" cy="2031325"/>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r>
              <a:rPr lang="en-US" sz="700" dirty="0">
                <a:solidFill>
                  <a:schemeClr val="bg1">
                    <a:lumMod val="50000"/>
                  </a:schemeClr>
                </a:solidFill>
              </a:rPr>
              <a:t>Simplicit90Y™ Personalized Dosimetry Software</a:t>
            </a:r>
          </a:p>
          <a:p>
            <a:endParaRPr lang="en-US" sz="700" b="0" dirty="0">
              <a:solidFill>
                <a:schemeClr val="bg1">
                  <a:lumMod val="50000"/>
                </a:schemeClr>
              </a:solidFill>
            </a:endParaRPr>
          </a:p>
          <a:p>
            <a:r>
              <a:rPr lang="en-US" sz="700" dirty="0">
                <a:solidFill>
                  <a:schemeClr val="bg1">
                    <a:lumMod val="50000"/>
                  </a:schemeClr>
                </a:solidFill>
              </a:rPr>
              <a:t>Intended Use (US Only): </a:t>
            </a:r>
            <a:r>
              <a:rPr lang="en-US" sz="700" b="0" dirty="0">
                <a:solidFill>
                  <a:schemeClr val="bg1">
                    <a:lumMod val="50000"/>
                  </a:schemeClr>
                </a:solidFill>
              </a:rPr>
              <a:t>Simplicit90Y™ is intended to be used by trained medical professionals for TheraSphere™ pre-treatment dosimetry planning and post-treatment dosimetry evaluation following Y90 treatment. Simplicit90Y is a medical image and information management system that is intended to receive, transmit, store, retrieve, display and process digital medical images, as well as create, display and print reports from those images. The medical modalities of these medical imaging systems include, but are not limited to, CT, MRI, SPECT and PET. Simplicit90Y provides the user with the means to display, register and fuse medical images from multiple modalities. Simplicit90Y provides tools to create, transform, and modify contours for the user to define objects in medical image volumes for use in TheraSphere pre-treatment dosimetry planning and for post-treatment dosimetry. The objects include, but are not limited to, tumors and normal tissues. For post-Yttrium-90 (Y90) treatment, Simplicit90Y should only be used for the retrospective determination of dose and should not be used to prospectively calculate dose or for the case where there is a need for retreatment using Y90 microspheres. </a:t>
            </a:r>
          </a:p>
          <a:p>
            <a:endParaRPr lang="en-US" sz="700" b="0" dirty="0">
              <a:solidFill>
                <a:schemeClr val="bg1">
                  <a:lumMod val="50000"/>
                </a:schemeClr>
              </a:solidFill>
            </a:endParaRPr>
          </a:p>
          <a:p>
            <a:r>
              <a:rPr lang="en-US" sz="700" dirty="0">
                <a:solidFill>
                  <a:schemeClr val="bg1">
                    <a:lumMod val="50000"/>
                  </a:schemeClr>
                </a:solidFill>
              </a:rPr>
              <a:t>Indication for Use (US Only): </a:t>
            </a:r>
            <a:r>
              <a:rPr lang="en-US" sz="700" b="0" dirty="0">
                <a:solidFill>
                  <a:schemeClr val="bg1">
                    <a:lumMod val="50000"/>
                  </a:schemeClr>
                </a:solidFill>
              </a:rPr>
              <a:t>Simplicit90Y is a standalone software device that is used by trained medical professionals as a tool to aid in evaluation and information management of digital medical images. Simplicit90Y supports the reading, rendering and display of a range of DICOM compliant imaging and related formats including but not limited to CT, PT, NM, SPECT, MR, SC, RTSS. Simplicit90Y enables the saving of sessions in a proprietary format as well as the export of formats including CSV and PDF files. Simplicit90Y is indicated, as an accessory to TheraSphere, to provide pre-treatment dosimetry planning support including Lung Shunt Fraction estimation (based on planar scintigraphy) and liver single-compartment MIRD schema dosimetry, in accordance with TheraSphere labelling. Simplicit90Y provides tools to create, transform, and modify contours/Regions of Interest for calculation of Lung Shunt Fraction and Perfused Volume. Simplicit90Y includes features to aid in TheraSphere dose vial selection, dose vial ordering and creation of customizable reports. Simplicit90Y is indicated for post-treatment dosimetry and evaluation following Yttrium-90 (Y-90) microsphere treatment. Simplicit90Y provides tools to create, transform, and modify contours/Regions of Interest for the user to define objects in medical image volumes to support TheraSphere post-Y-90 treatment calculation and evaluation. The objects include, but are not limited to, tumors and normal tissues, and liver volumes. Simplicit90Y is indicated for registration, fusion display and review of medical images allowing medical professionals to incorporate images, such as CT, MRI, PET, CBCT and SPECT in TheraSphere Yttrium-90 (Y-90) microspheres pre-treatment planning and post-Y-90 treatment evaluation For post-Yttrium-90 (Y-90) treatment, Simplicit90Y should only be used for the retrospective determination of dose and should not be used to prospectively calculate dose or for the case where there is a need for retreatment using Y-90 microspheres. PI-994110-AA</a:t>
            </a:r>
          </a:p>
          <a:p>
            <a:endParaRPr lang="en-US" sz="700" b="0" dirty="0">
              <a:solidFill>
                <a:schemeClr val="bg1">
                  <a:lumMod val="50000"/>
                </a:schemeClr>
              </a:solidFill>
            </a:endParaRPr>
          </a:p>
          <a:p>
            <a:r>
              <a:rPr lang="en-US" sz="700" b="0" dirty="0">
                <a:solidFill>
                  <a:schemeClr val="bg1">
                    <a:lumMod val="50000"/>
                  </a:schemeClr>
                </a:solidFill>
              </a:rPr>
              <a:t>Simplicit90Y™ is a registered trademark of Boston Scientific Corporation. All trademarks are the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810514"/>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a:solidFill>
                  <a:srgbClr val="7E00CC"/>
                </a:solidFill>
                <a:latin typeface="Arial Nova Cond" panose="020B0506020202020204" pitchFamily="34" charset="0"/>
              </a:rPr>
              <a:t>Important Information</a:t>
            </a:r>
            <a:endParaRPr lang="en-US" sz="1600" b="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63639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TARGET Primary Study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592005"/>
            <a:ext cx="8237742" cy="2244591"/>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buFont typeface="Arial" pitchFamily="34" charset="0"/>
              <a:buNone/>
            </a:pPr>
            <a:r>
              <a:rPr lang="en-US" sz="1800" dirty="0">
                <a:solidFill>
                  <a:schemeClr val="tx1"/>
                </a:solidFill>
                <a:latin typeface="Arial Nova" panose="020B0504020202020204" pitchFamily="34" charset="0"/>
                <a:cs typeface="Arial" panose="020B0604020202020204" pitchFamily="34" charset="0"/>
              </a:rPr>
              <a:t>Establish the relationships between: </a:t>
            </a:r>
          </a:p>
          <a:p>
            <a:pPr marL="11113" indent="-11113">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a:p>
            <a:pPr>
              <a:buClr>
                <a:srgbClr val="7E00CC"/>
              </a:buClr>
            </a:pPr>
            <a:r>
              <a:rPr lang="en-US" sz="1800" dirty="0">
                <a:solidFill>
                  <a:schemeClr val="tx1"/>
                </a:solidFill>
                <a:latin typeface="Arial Nova" panose="020B0504020202020204" pitchFamily="34" charset="0"/>
                <a:cs typeface="Arial" panose="020B0604020202020204" pitchFamily="34" charset="0"/>
              </a:rPr>
              <a:t>Normal tissue adsorbed dose (NTAD) and occurrence of grade 3 or higher hyperbilirubinemia  </a:t>
            </a:r>
          </a:p>
          <a:p>
            <a:pPr>
              <a:buClr>
                <a:srgbClr val="7E00CC"/>
              </a:buClr>
            </a:pPr>
            <a:r>
              <a:rPr lang="en-US" sz="1800" dirty="0">
                <a:solidFill>
                  <a:schemeClr val="tx1"/>
                </a:solidFill>
                <a:latin typeface="Arial Nova" panose="020B0504020202020204" pitchFamily="34" charset="0"/>
                <a:cs typeface="Arial" panose="020B0604020202020204" pitchFamily="34" charset="0"/>
              </a:rPr>
              <a:t>Tumor absorbed dose (TAD) and Objective Response Rate (ORR) </a:t>
            </a:r>
          </a:p>
          <a:p>
            <a:pPr>
              <a:buClr>
                <a:srgbClr val="7E00CC"/>
              </a:buClr>
            </a:pPr>
            <a:r>
              <a:rPr lang="en-US" sz="1800" dirty="0">
                <a:solidFill>
                  <a:schemeClr val="tx1"/>
                </a:solidFill>
                <a:latin typeface="Arial Nova" panose="020B0504020202020204" pitchFamily="34" charset="0"/>
                <a:cs typeface="Arial" panose="020B0604020202020204" pitchFamily="34" charset="0"/>
              </a:rPr>
              <a:t>TAD and Overall Survival (OS)</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50" y="1811553"/>
            <a:ext cx="11021436" cy="646331"/>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A real-world retrospective study that confirms TheraSphere for HCC as safe and effective in a select patient population, demonstrating predictable clinical outcomes across a broad patient population in 8 countries.</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04395" y="1847922"/>
            <a:ext cx="8737600" cy="615950"/>
          </a:xfrm>
          <a:prstGeom prst="rect">
            <a:avLst/>
          </a:prstGeom>
        </p:spPr>
        <p:txBody>
          <a:bodyPr>
            <a:normAutofit/>
          </a:bodyPr>
          <a:lstStyle/>
          <a:p>
            <a:pPr algn="l"/>
            <a:r>
              <a:rPr lang="en-US" sz="2000" dirty="0">
                <a:solidFill>
                  <a:srgbClr val="7E00CC"/>
                </a:solidFill>
              </a:rPr>
              <a:t>TARGET Study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793B151-C548-4E4A-92A0-5572BB7B62C6}"/>
              </a:ext>
            </a:extLst>
          </p:cNvPr>
          <p:cNvSpPr txBox="1"/>
          <p:nvPr/>
        </p:nvSpPr>
        <p:spPr>
          <a:xfrm>
            <a:off x="1404395" y="2463872"/>
            <a:ext cx="6574816" cy="1354217"/>
          </a:xfrm>
          <a:prstGeom prst="rect">
            <a:avLst/>
          </a:prstGeom>
          <a:noFill/>
        </p:spPr>
        <p:txBody>
          <a:bodyPr wrap="square" rtlCol="0">
            <a:spAutoFit/>
          </a:bodyPr>
          <a:lstStyle/>
          <a:p>
            <a:r>
              <a:rPr lang="en-US" sz="1600" b="1" dirty="0">
                <a:latin typeface="Arial Nova" panose="020B0504020202020204" pitchFamily="34" charset="0"/>
                <a:cs typeface="Arial" panose="020B0604020202020204" pitchFamily="34" charset="0"/>
              </a:rPr>
              <a:t>Key Patient Characteristics </a:t>
            </a:r>
          </a:p>
          <a:p>
            <a:r>
              <a:rPr lang="en-US" sz="1400" dirty="0"/>
              <a:t>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Mainly Intermediate and Advanced HCC: 32.5% BCLC B and 54.5% BCLC C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7 cm median target lesion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33% PVT*</a:t>
            </a:r>
          </a:p>
        </p:txBody>
      </p:sp>
      <p:sp>
        <p:nvSpPr>
          <p:cNvPr id="8" name="Content Placeholder 1">
            <a:extLst>
              <a:ext uri="{FF2B5EF4-FFF2-40B4-BE49-F238E27FC236}">
                <a16:creationId xmlns:a16="http://schemas.microsoft.com/office/drawing/2014/main" id="{1F0807F9-6932-1D49-9626-E0F79626864C}"/>
              </a:ext>
            </a:extLst>
          </p:cNvPr>
          <p:cNvSpPr txBox="1">
            <a:spLocks/>
          </p:cNvSpPr>
          <p:nvPr/>
        </p:nvSpPr>
        <p:spPr>
          <a:xfrm>
            <a:off x="1404396" y="4022291"/>
            <a:ext cx="5239596" cy="1624747"/>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0">
              <a:buNone/>
            </a:pPr>
            <a:r>
              <a:rPr lang="en-US" sz="1600" b="1" dirty="0">
                <a:solidFill>
                  <a:schemeClr val="tx1"/>
                </a:solidFill>
                <a:latin typeface="Arial Nova" panose="020B0504020202020204" pitchFamily="34" charset="0"/>
                <a:cs typeface="Arial" panose="020B0604020202020204" pitchFamily="34" charset="0"/>
              </a:rPr>
              <a:t>Dosimetry Approach </a:t>
            </a:r>
          </a:p>
          <a:p>
            <a:pPr marL="11113" indent="0">
              <a:spcBef>
                <a:spcPts val="0"/>
              </a:spcBef>
              <a:buNone/>
            </a:pPr>
            <a:endParaRPr lang="en-US" sz="1400" dirty="0"/>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Investigator review of patient chart and dosimetry calculation </a:t>
            </a:r>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Retrospective dosimetry evaluation with multi-compartment approach using Simplicit</a:t>
            </a:r>
            <a:r>
              <a:rPr lang="en-US" sz="1400" baseline="30000" dirty="0">
                <a:solidFill>
                  <a:schemeClr val="tx1"/>
                </a:solidFill>
                <a:latin typeface="Arial Nova" panose="020B0504020202020204" pitchFamily="34" charset="0"/>
                <a:cs typeface="Arial" panose="020B0604020202020204" pitchFamily="34" charset="0"/>
              </a:rPr>
              <a:t>90</a:t>
            </a:r>
            <a:r>
              <a:rPr lang="en-US" sz="1400" dirty="0">
                <a:solidFill>
                  <a:schemeClr val="tx1"/>
                </a:solidFill>
                <a:latin typeface="Arial Nova" panose="020B0504020202020204" pitchFamily="34" charset="0"/>
                <a:cs typeface="Arial" panose="020B0604020202020204" pitchFamily="34" charset="0"/>
              </a:rPr>
              <a:t>Y™ personalized dosimetry software to determine TAD and NTAD</a:t>
            </a:r>
            <a:endParaRPr lang="en-US" sz="1200" dirty="0">
              <a:solidFill>
                <a:schemeClr val="tx1"/>
              </a:solidFill>
              <a:latin typeface="Arial Nova" panose="020B05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pic>
        <p:nvPicPr>
          <p:cNvPr id="4" name="Picture 3">
            <a:extLst>
              <a:ext uri="{FF2B5EF4-FFF2-40B4-BE49-F238E27FC236}">
                <a16:creationId xmlns:a16="http://schemas.microsoft.com/office/drawing/2014/main" id="{E4DBC99A-37EB-433A-955E-F873902EE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62" y="3983203"/>
            <a:ext cx="4408054" cy="2221660"/>
          </a:xfrm>
          <a:prstGeom prst="rect">
            <a:avLst/>
          </a:prstGeom>
        </p:spPr>
      </p:pic>
      <p:sp>
        <p:nvSpPr>
          <p:cNvPr id="9" name="TextBox 8">
            <a:extLst>
              <a:ext uri="{FF2B5EF4-FFF2-40B4-BE49-F238E27FC236}">
                <a16:creationId xmlns:a16="http://schemas.microsoft.com/office/drawing/2014/main" id="{798FCB8F-40F8-4069-9BB1-89FD6FF0D51D}"/>
              </a:ext>
            </a:extLst>
          </p:cNvPr>
          <p:cNvSpPr txBox="1"/>
          <p:nvPr/>
        </p:nvSpPr>
        <p:spPr>
          <a:xfrm>
            <a:off x="762145" y="6351475"/>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*TheraSphere not indicated for patients </a:t>
            </a:r>
            <a:r>
              <a:rPr lang="en-US" sz="800" b="0" i="0" u="none" strike="noStrike" baseline="0">
                <a:solidFill>
                  <a:srgbClr val="69737A"/>
                </a:solidFill>
                <a:latin typeface="SST Condensed"/>
              </a:rPr>
              <a:t>with PVT.</a:t>
            </a:r>
            <a:endParaRPr lang="en-US" dirty="0"/>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01356"/>
            <a:ext cx="8737600" cy="615950"/>
          </a:xfrm>
          <a:prstGeom prst="rect">
            <a:avLst/>
          </a:prstGeom>
        </p:spPr>
        <p:txBody>
          <a:bodyPr>
            <a:normAutofit/>
          </a:bodyPr>
          <a:lstStyle/>
          <a:p>
            <a:pPr algn="l"/>
            <a:r>
              <a:rPr lang="en-US" sz="2000" dirty="0">
                <a:solidFill>
                  <a:srgbClr val="7E00CC"/>
                </a:solidFill>
              </a:rPr>
              <a:t>TARGET Study Baseline Characteristics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3A8C8F81-3929-4739-9186-CEA5B4599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599" y="2341805"/>
            <a:ext cx="10267918" cy="3869596"/>
          </a:xfrm>
          <a:prstGeom prst="rect">
            <a:avLst/>
          </a:prstGeom>
        </p:spPr>
      </p:pic>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75E80-0608-44BB-A845-360CE793A46A}"/>
              </a:ext>
            </a:extLst>
          </p:cNvPr>
          <p:cNvSpPr/>
          <p:nvPr/>
        </p:nvSpPr>
        <p:spPr>
          <a:xfrm>
            <a:off x="1328928" y="2621092"/>
            <a:ext cx="3688891" cy="1677382"/>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Results</a:t>
            </a:r>
          </a:p>
          <a:p>
            <a:pPr defTabSz="685783"/>
            <a:endParaRPr lang="en-US" sz="1400" b="1" dirty="0">
              <a:solidFill>
                <a:schemeClr val="bg1">
                  <a:lumMod val="50000"/>
                </a:schemeClr>
              </a:solidFill>
              <a:latin typeface="Arial Nova" panose="020B0504020202020204" pitchFamily="34" charset="0"/>
            </a:endParaRP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70.8% ORR* for the target lesion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61.7% ORR** for all lesions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20.3 months median Overall Survival</a:t>
            </a:r>
          </a:p>
        </p:txBody>
      </p:sp>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166069" y="1825122"/>
            <a:ext cx="10956021" cy="707886"/>
          </a:xfrm>
          <a:prstGeom prst="rect">
            <a:avLst/>
          </a:prstGeom>
        </p:spPr>
        <p:txBody>
          <a:bodyPr wrap="square" anchor="t" anchorCtr="0">
            <a:spAutoFit/>
          </a:bodyPr>
          <a:lstStyle/>
          <a:p>
            <a:pPr lvl="0" algn="l" defTabSz="685783">
              <a:spcBef>
                <a:spcPts val="0"/>
              </a:spcBef>
            </a:pPr>
            <a:r>
              <a:rPr lang="en-US" sz="2000" dirty="0">
                <a:solidFill>
                  <a:srgbClr val="7E00CC"/>
                </a:solidFill>
                <a:ea typeface="+mn-ea"/>
                <a:cs typeface="+mn-cs"/>
              </a:rPr>
              <a:t>TARGET is a global evaluation of advanced dosimetry in transarterial radioembolization of hepatocellular carcinoma (HCC) with TheraSphere Y-90 glass microspheres</a:t>
            </a:r>
          </a:p>
        </p:txBody>
      </p:sp>
      <p:pic>
        <p:nvPicPr>
          <p:cNvPr id="7" name="Picture 6" descr="Chart&#10;&#10;Description automatically generated">
            <a:extLst>
              <a:ext uri="{FF2B5EF4-FFF2-40B4-BE49-F238E27FC236}">
                <a16:creationId xmlns:a16="http://schemas.microsoft.com/office/drawing/2014/main" id="{7A47CA4E-310C-4F54-AF75-B18CE55CB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49"/>
          <a:stretch/>
        </p:blipFill>
        <p:spPr>
          <a:xfrm>
            <a:off x="5511387" y="3071921"/>
            <a:ext cx="5411078" cy="2811121"/>
          </a:xfrm>
          <a:prstGeom prst="rect">
            <a:avLst/>
          </a:prstGeom>
        </p:spPr>
      </p:pic>
      <p:sp>
        <p:nvSpPr>
          <p:cNvPr id="11" name="TextBox 10">
            <a:extLst>
              <a:ext uri="{FF2B5EF4-FFF2-40B4-BE49-F238E27FC236}">
                <a16:creationId xmlns:a16="http://schemas.microsoft.com/office/drawing/2014/main" id="{F3748A48-A813-42FD-B9BF-4A21506DA810}"/>
              </a:ext>
            </a:extLst>
          </p:cNvPr>
          <p:cNvSpPr txBox="1"/>
          <p:nvPr/>
        </p:nvSpPr>
        <p:spPr>
          <a:xfrm>
            <a:off x="1328928" y="4474643"/>
            <a:ext cx="1818314" cy="338554"/>
          </a:xfrm>
          <a:prstGeom prst="rect">
            <a:avLst/>
          </a:prstGeom>
          <a:noFill/>
        </p:spPr>
        <p:txBody>
          <a:bodyPr wrap="square">
            <a:spAutoFit/>
          </a:bodyPr>
          <a:lstStyle/>
          <a:p>
            <a:r>
              <a:rPr lang="it-IT" sz="800" dirty="0"/>
              <a:t>*95% CI = 64.3 - 76.6% </a:t>
            </a:r>
          </a:p>
          <a:p>
            <a:r>
              <a:rPr lang="it-IT" sz="800" dirty="0"/>
              <a:t>**95% CI = 55.0 - 68.0%</a:t>
            </a:r>
            <a:endParaRPr lang="en-US" sz="800" dirty="0"/>
          </a:p>
        </p:txBody>
      </p:sp>
      <p:sp>
        <p:nvSpPr>
          <p:cNvPr id="8" name="TextBox 7">
            <a:extLst>
              <a:ext uri="{FF2B5EF4-FFF2-40B4-BE49-F238E27FC236}">
                <a16:creationId xmlns:a16="http://schemas.microsoft.com/office/drawing/2014/main" id="{F74EDCE1-0552-4057-AFFF-B14AD1DA0A4A}"/>
              </a:ext>
            </a:extLst>
          </p:cNvPr>
          <p:cNvSpPr txBox="1"/>
          <p:nvPr/>
        </p:nvSpPr>
        <p:spPr>
          <a:xfrm>
            <a:off x="6318372" y="2794922"/>
            <a:ext cx="5097661" cy="276999"/>
          </a:xfrm>
          <a:prstGeom prst="rect">
            <a:avLst/>
          </a:prstGeom>
          <a:noFill/>
        </p:spPr>
        <p:txBody>
          <a:bodyPr wrap="square">
            <a:spAutoFit/>
          </a:bodyPr>
          <a:lstStyle/>
          <a:p>
            <a:r>
              <a:rPr lang="en-US" sz="1200" b="1" dirty="0">
                <a:latin typeface="Arial Nova Cond" panose="020B0506020202020204" pitchFamily="34" charset="0"/>
              </a:rPr>
              <a:t>Overall Survival for All Patients with TheraSphere Y-90 Glass Microspheres</a:t>
            </a:r>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49" y="1777858"/>
            <a:ext cx="9519039" cy="503948"/>
          </a:xfrm>
          <a:prstGeom prst="rect">
            <a:avLst/>
          </a:prstGeom>
        </p:spPr>
        <p:txBody>
          <a:bodyPr>
            <a:noAutofit/>
          </a:bodyPr>
          <a:lstStyle/>
          <a:p>
            <a:pPr algn="l"/>
            <a:r>
              <a:rPr lang="en-US" dirty="0">
                <a:solidFill>
                  <a:srgbClr val="7E00CC"/>
                </a:solidFill>
                <a:latin typeface="Arial Nova Cond" panose="020B0506020202020204" pitchFamily="34" charset="0"/>
              </a:rPr>
              <a:t>Low rate of ≥ grade 3 hyperbilirubinemia confirms safety of TARGET study</a:t>
            </a:r>
            <a:endParaRPr lang="en-US" dirty="0">
              <a:solidFill>
                <a:srgbClr val="7E00CC"/>
              </a:solidFill>
            </a:endParaRPr>
          </a:p>
        </p:txBody>
      </p:sp>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462213"/>
          </a:xfrm>
          <a:prstGeom prst="rect">
            <a:avLst/>
          </a:prstGeom>
        </p:spPr>
        <p:txBody>
          <a:bodyPr wrap="square">
            <a:spAutoFit/>
          </a:bodyPr>
          <a:lstStyle/>
          <a:p>
            <a:pPr defTabSz="685783"/>
            <a:r>
              <a:rPr lang="en-US" sz="1400" b="1" dirty="0">
                <a:solidFill>
                  <a:schemeClr val="bg1">
                    <a:lumMod val="50000"/>
                  </a:schemeClr>
                </a:solidFill>
                <a:latin typeface="Arial Nova" panose="020B0504020202020204" pitchFamily="34" charset="0"/>
              </a:rPr>
              <a:t> </a:t>
            </a:r>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Only 4.8% of patients (10/209) experienced ≥ Grade 3 hyperbilirubinemia in the absence of disease progression.</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Regarding the low rate of event, no correlation could be established with the normal tissue absorbed dose (p=0.6 for NTAD).</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78DF9574-C90D-4841-9C6E-C14A6735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120" y="2817302"/>
            <a:ext cx="6607392" cy="3466023"/>
          </a:xfrm>
          <a:prstGeom prst="rect">
            <a:avLst/>
          </a:prstGeom>
        </p:spPr>
      </p:pic>
      <p:sp>
        <p:nvSpPr>
          <p:cNvPr id="7" name="TextBox 6">
            <a:extLst>
              <a:ext uri="{FF2B5EF4-FFF2-40B4-BE49-F238E27FC236}">
                <a16:creationId xmlns:a16="http://schemas.microsoft.com/office/drawing/2014/main" id="{627DC88F-E1EC-404A-9791-14282BA6154C}"/>
              </a:ext>
            </a:extLst>
          </p:cNvPr>
          <p:cNvSpPr txBox="1"/>
          <p:nvPr/>
        </p:nvSpPr>
        <p:spPr>
          <a:xfrm>
            <a:off x="6739929" y="2418749"/>
            <a:ext cx="4466335" cy="261610"/>
          </a:xfrm>
          <a:prstGeom prst="rect">
            <a:avLst/>
          </a:prstGeom>
          <a:noFill/>
        </p:spPr>
        <p:txBody>
          <a:bodyPr wrap="square">
            <a:spAutoFit/>
          </a:bodyPr>
          <a:lstStyle>
            <a:defPPr>
              <a:defRPr lang="en-US"/>
            </a:defPPr>
            <a:lvl1pPr>
              <a:defRPr sz="1100" b="1">
                <a:solidFill>
                  <a:srgbClr val="7E00CC"/>
                </a:solidFill>
                <a:latin typeface="Arial Nova Cond" panose="020B0506020202020204" pitchFamily="34" charset="0"/>
              </a:defRPr>
            </a:lvl1pPr>
          </a:lstStyle>
          <a:p>
            <a:r>
              <a:rPr lang="en-US" dirty="0"/>
              <a:t>NTCP (Normal Tissue Complication Probability) Curve based on </a:t>
            </a:r>
            <a:r>
              <a:rPr lang="en-US" baseline="30000" dirty="0"/>
              <a:t>99</a:t>
            </a:r>
            <a:r>
              <a:rPr lang="en-US" dirty="0"/>
              <a:t>Tc-MAA</a:t>
            </a:r>
          </a:p>
        </p:txBody>
      </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9C5A0-116C-E741-851C-235CBA3591AC}"/>
              </a:ext>
            </a:extLst>
          </p:cNvPr>
          <p:cNvSpPr>
            <a:spLocks noGrp="1"/>
          </p:cNvSpPr>
          <p:nvPr>
            <p:ph type="title" idx="4294967295"/>
          </p:nvPr>
        </p:nvSpPr>
        <p:spPr>
          <a:xfrm>
            <a:off x="1396038" y="1745267"/>
            <a:ext cx="10417215" cy="461665"/>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Tumor absorbed dose was predictive of response </a:t>
            </a:r>
            <a:r>
              <a:rPr lang="en-US" sz="2400" baseline="30000" dirty="0">
                <a:solidFill>
                  <a:srgbClr val="7E00CC"/>
                </a:solidFill>
                <a:latin typeface="Arial Nova Cond" panose="020B0506020202020204" pitchFamily="34" charset="0"/>
              </a:rPr>
              <a:t>1,2</a:t>
            </a:r>
            <a:endParaRPr lang="en-US" sz="1600" b="0" baseline="30000" dirty="0">
              <a:solidFill>
                <a:schemeClr val="bg1">
                  <a:lumMod val="50000"/>
                </a:schemeClr>
              </a:solidFill>
              <a:latin typeface="Arial Nova Cond" panose="020B0506020202020204" pitchFamily="34" charset="0"/>
            </a:endParaRPr>
          </a:p>
        </p:txBody>
      </p:sp>
      <p:sp>
        <p:nvSpPr>
          <p:cNvPr id="17" name="Title 1">
            <a:extLst>
              <a:ext uri="{FF2B5EF4-FFF2-40B4-BE49-F238E27FC236}">
                <a16:creationId xmlns:a16="http://schemas.microsoft.com/office/drawing/2014/main" id="{53966A5E-9EC1-8343-A77B-FEB704407DA2}"/>
              </a:ext>
            </a:extLst>
          </p:cNvPr>
          <p:cNvSpPr txBox="1">
            <a:spLocks/>
          </p:cNvSpPr>
          <p:nvPr/>
        </p:nvSpPr>
        <p:spPr>
          <a:xfrm>
            <a:off x="1396038" y="2889439"/>
            <a:ext cx="3269051" cy="1298625"/>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2440"/>
              </a:lnSpc>
              <a:buClr>
                <a:srgbClr val="7E00CC"/>
              </a:buClr>
            </a:pPr>
            <a:r>
              <a:rPr lang="en-US" sz="1600" b="0" dirty="0">
                <a:solidFill>
                  <a:schemeClr val="bg1">
                    <a:lumMod val="50000"/>
                  </a:schemeClr>
                </a:solidFill>
              </a:rPr>
              <a:t>Responders had a </a:t>
            </a:r>
            <a:r>
              <a:rPr lang="en-US" sz="2000" dirty="0">
                <a:solidFill>
                  <a:schemeClr val="bg1">
                    <a:lumMod val="50000"/>
                  </a:schemeClr>
                </a:solidFill>
              </a:rPr>
              <a:t>17% higher </a:t>
            </a:r>
            <a:r>
              <a:rPr lang="en-US" sz="1600" b="0" dirty="0">
                <a:solidFill>
                  <a:schemeClr val="bg1">
                    <a:lumMod val="50000"/>
                  </a:schemeClr>
                </a:solidFill>
              </a:rPr>
              <a:t>mean tumor absorbed dose (225.5 Gy*) compared with </a:t>
            </a:r>
          </a:p>
          <a:p>
            <a:pPr>
              <a:lnSpc>
                <a:spcPts val="2440"/>
              </a:lnSpc>
              <a:buClr>
                <a:srgbClr val="7E00CC"/>
              </a:buClr>
            </a:pPr>
            <a:r>
              <a:rPr lang="en-US" sz="1600" b="0" dirty="0">
                <a:solidFill>
                  <a:schemeClr val="bg1">
                    <a:lumMod val="50000"/>
                  </a:schemeClr>
                </a:solidFill>
              </a:rPr>
              <a:t>non-responders (188.3 Gy**)</a:t>
            </a:r>
          </a:p>
        </p:txBody>
      </p:sp>
      <p:pic>
        <p:nvPicPr>
          <p:cNvPr id="3" name="Picture 2" descr="A picture containing logo&#10;&#10;Description automatically generated">
            <a:extLst>
              <a:ext uri="{FF2B5EF4-FFF2-40B4-BE49-F238E27FC236}">
                <a16:creationId xmlns:a16="http://schemas.microsoft.com/office/drawing/2014/main" id="{D38EFF47-00B8-4467-8DD6-BFCBAC4C5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10" y="2818195"/>
            <a:ext cx="6052172" cy="2980238"/>
          </a:xfrm>
          <a:prstGeom prst="rect">
            <a:avLst/>
          </a:prstGeom>
        </p:spPr>
      </p:pic>
      <p:sp>
        <p:nvSpPr>
          <p:cNvPr id="11" name="TextBox 10">
            <a:extLst>
              <a:ext uri="{FF2B5EF4-FFF2-40B4-BE49-F238E27FC236}">
                <a16:creationId xmlns:a16="http://schemas.microsoft.com/office/drawing/2014/main" id="{A971EC85-5358-47D8-B9C5-BB82E4728316}"/>
              </a:ext>
            </a:extLst>
          </p:cNvPr>
          <p:cNvSpPr txBox="1"/>
          <p:nvPr/>
        </p:nvSpPr>
        <p:spPr>
          <a:xfrm>
            <a:off x="1396038" y="4494038"/>
            <a:ext cx="2051835" cy="338554"/>
          </a:xfrm>
          <a:prstGeom prst="rect">
            <a:avLst/>
          </a:prstGeom>
          <a:noFill/>
        </p:spPr>
        <p:txBody>
          <a:bodyPr wrap="square">
            <a:spAutoFit/>
          </a:bodyPr>
          <a:lstStyle/>
          <a:p>
            <a:r>
              <a:rPr lang="it-IT" sz="800" dirty="0"/>
              <a:t>*95% CI = 201.0 - 253.0 Gy </a:t>
            </a:r>
          </a:p>
          <a:p>
            <a:r>
              <a:rPr lang="it-IT" sz="800" dirty="0"/>
              <a:t>**95% CI = 164.6 - 215.3 Gy; p=0.046</a:t>
            </a:r>
            <a:endParaRPr lang="en-US" sz="800" dirty="0"/>
          </a:p>
        </p:txBody>
      </p:sp>
      <p:sp>
        <p:nvSpPr>
          <p:cNvPr id="13" name="TextBox 12">
            <a:extLst>
              <a:ext uri="{FF2B5EF4-FFF2-40B4-BE49-F238E27FC236}">
                <a16:creationId xmlns:a16="http://schemas.microsoft.com/office/drawing/2014/main" id="{EADBCF6C-797C-4F7C-8F8E-904434BCA1A3}"/>
              </a:ext>
            </a:extLst>
          </p:cNvPr>
          <p:cNvSpPr txBox="1"/>
          <p:nvPr/>
        </p:nvSpPr>
        <p:spPr>
          <a:xfrm>
            <a:off x="1235837" y="5919741"/>
            <a:ext cx="7950108" cy="369332"/>
          </a:xfrm>
          <a:prstGeom prst="rect">
            <a:avLst/>
          </a:prstGeom>
          <a:noFill/>
        </p:spPr>
        <p:txBody>
          <a:bodyPr wrap="square">
            <a:spAutoFit/>
          </a:bodyPr>
          <a:lstStyle/>
          <a:p>
            <a:pPr marL="228600" indent="-228600">
              <a:buAutoNum type="arabicPeriod"/>
            </a:pPr>
            <a:r>
              <a:rPr lang="en-US" sz="900" dirty="0"/>
              <a:t>Total perfused tumor absorbed dose and best response (61.7%) according to mRECIST </a:t>
            </a:r>
          </a:p>
          <a:p>
            <a:pPr marL="228600" indent="-228600">
              <a:buAutoNum type="arabicPeriod"/>
            </a:pPr>
            <a:r>
              <a:rPr lang="en-US" sz="900" dirty="0"/>
              <a:t>Non-responders (defined as stable disease, progressive disease, or non-evaluable) are not represented in the graph</a:t>
            </a:r>
          </a:p>
        </p:txBody>
      </p:sp>
      <p:sp>
        <p:nvSpPr>
          <p:cNvPr id="7" name="TextBox 6">
            <a:extLst>
              <a:ext uri="{FF2B5EF4-FFF2-40B4-BE49-F238E27FC236}">
                <a16:creationId xmlns:a16="http://schemas.microsoft.com/office/drawing/2014/main" id="{B2F14258-EFE6-4D71-ACAC-D4213E12A31B}"/>
              </a:ext>
            </a:extLst>
          </p:cNvPr>
          <p:cNvSpPr txBox="1"/>
          <p:nvPr/>
        </p:nvSpPr>
        <p:spPr>
          <a:xfrm>
            <a:off x="6744490" y="2417380"/>
            <a:ext cx="4882910" cy="261610"/>
          </a:xfrm>
          <a:prstGeom prst="rect">
            <a:avLst/>
          </a:prstGeom>
          <a:noFill/>
        </p:spPr>
        <p:txBody>
          <a:bodyPr wrap="square">
            <a:spAutoFit/>
          </a:bodyPr>
          <a:lstStyle/>
          <a:p>
            <a:r>
              <a:rPr lang="en-US" sz="1100" b="1" dirty="0">
                <a:solidFill>
                  <a:srgbClr val="7E00CC"/>
                </a:solidFill>
                <a:latin typeface="Arial Nova Cond" panose="020B0506020202020204" pitchFamily="34" charset="0"/>
              </a:rPr>
              <a:t>ORR Across All Scans for All Patients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50" y="1777858"/>
            <a:ext cx="8737600" cy="381681"/>
          </a:xfrm>
          <a:prstGeom prst="rect">
            <a:avLst/>
          </a:prstGeom>
        </p:spPr>
        <p:txBody>
          <a:bodyPr>
            <a:noAutofit/>
          </a:bodyPr>
          <a:lstStyle/>
          <a:p>
            <a:pPr algn="l"/>
            <a:r>
              <a:rPr lang="en-US" dirty="0">
                <a:solidFill>
                  <a:srgbClr val="7E00CC"/>
                </a:solidFill>
                <a:latin typeface="Arial Nova Cond" panose="020B0506020202020204" pitchFamily="34" charset="0"/>
              </a:rPr>
              <a:t>Tumor absorbed dose was predictive of overall survival</a:t>
            </a:r>
            <a:endParaRPr lang="en-US" dirty="0">
              <a:solidFill>
                <a:srgbClr val="7E00CC"/>
              </a:solidFill>
            </a:endParaRPr>
          </a:p>
        </p:txBody>
      </p:sp>
      <p:pic>
        <p:nvPicPr>
          <p:cNvPr id="6" name="Picture 5" descr="A picture containing text, indoor&#10;&#10;Description automatically generated">
            <a:extLst>
              <a:ext uri="{FF2B5EF4-FFF2-40B4-BE49-F238E27FC236}">
                <a16:creationId xmlns:a16="http://schemas.microsoft.com/office/drawing/2014/main" id="{87E3F180-BFDD-49E8-9ED3-25081F147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9056" r="50046" b="19581"/>
          <a:stretch/>
        </p:blipFill>
        <p:spPr>
          <a:xfrm>
            <a:off x="5618868" y="3011608"/>
            <a:ext cx="5859418" cy="3373708"/>
          </a:xfrm>
          <a:prstGeom prst="rect">
            <a:avLst/>
          </a:prstGeom>
        </p:spPr>
      </p:pic>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262158"/>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Median Overall Survival</a:t>
            </a:r>
          </a:p>
          <a:p>
            <a:pPr defTabSz="685783"/>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&gt;300 Gy - 36.7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20.2 - 43.9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&gt;200 - &lt;300 Gy - 25.1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14.5 - 32.9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&lt;200 Gy - 16.1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11.3 - 19.4 months)</a:t>
            </a:r>
          </a:p>
        </p:txBody>
      </p:sp>
      <p:sp>
        <p:nvSpPr>
          <p:cNvPr id="7" name="TextBox 6">
            <a:extLst>
              <a:ext uri="{FF2B5EF4-FFF2-40B4-BE49-F238E27FC236}">
                <a16:creationId xmlns:a16="http://schemas.microsoft.com/office/drawing/2014/main" id="{91E4CB62-52C6-42F0-A4CF-04D61372439D}"/>
              </a:ext>
            </a:extLst>
          </p:cNvPr>
          <p:cNvSpPr txBox="1"/>
          <p:nvPr/>
        </p:nvSpPr>
        <p:spPr>
          <a:xfrm>
            <a:off x="6287310" y="2431510"/>
            <a:ext cx="5680953" cy="446276"/>
          </a:xfrm>
          <a:prstGeom prst="rect">
            <a:avLst/>
          </a:prstGeom>
          <a:noFill/>
        </p:spPr>
        <p:txBody>
          <a:bodyPr wrap="square">
            <a:spAutoFit/>
          </a:bodyPr>
          <a:lstStyle/>
          <a:p>
            <a:r>
              <a:rPr lang="en-US" sz="1200" b="1" dirty="0">
                <a:solidFill>
                  <a:srgbClr val="7E00CC"/>
                </a:solidFill>
                <a:latin typeface="Arial Nova Cond" panose="020B0506020202020204" pitchFamily="34" charset="0"/>
              </a:rPr>
              <a:t>KAPLAN-MEIER OVERALL SURVIVAL CURVES</a:t>
            </a:r>
          </a:p>
          <a:p>
            <a:r>
              <a:rPr lang="en-US" sz="1100" b="1" dirty="0">
                <a:solidFill>
                  <a:srgbClr val="7E00CC"/>
                </a:solidFill>
                <a:latin typeface="Arial Nova Cond" panose="020B0506020202020204" pitchFamily="34" charset="0"/>
              </a:rPr>
              <a:t>Total Perfused Tumor Absorbed Dose by subgroups with TheraSphere Y-90 Glass Microspheres</a:t>
            </a:r>
          </a:p>
        </p:txBody>
      </p:sp>
    </p:spTree>
    <p:extLst>
      <p:ext uri="{BB962C8B-B14F-4D97-AF65-F5344CB8AC3E}">
        <p14:creationId xmlns:p14="http://schemas.microsoft.com/office/powerpoint/2010/main" val="34407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E12B-1038-47C3-85A1-504B4AEAD6D9}"/>
              </a:ext>
            </a:extLst>
          </p:cNvPr>
          <p:cNvSpPr>
            <a:spLocks noGrp="1"/>
          </p:cNvSpPr>
          <p:nvPr>
            <p:ph type="title" idx="4294967295"/>
          </p:nvPr>
        </p:nvSpPr>
        <p:spPr>
          <a:xfrm>
            <a:off x="1454727" y="1866323"/>
            <a:ext cx="8737600" cy="615950"/>
          </a:xfrm>
          <a:prstGeom prst="rect">
            <a:avLst/>
          </a:prstGeom>
        </p:spPr>
        <p:txBody>
          <a:bodyPr/>
          <a:lstStyle/>
          <a:p>
            <a:pPr algn="l"/>
            <a:r>
              <a:rPr lang="en-US" sz="2000" dirty="0">
                <a:solidFill>
                  <a:srgbClr val="7E00CC"/>
                </a:solidFill>
              </a:rPr>
              <a:t>TARGET study takeaways</a:t>
            </a:r>
          </a:p>
        </p:txBody>
      </p:sp>
      <p:sp>
        <p:nvSpPr>
          <p:cNvPr id="3" name="TextBox 2">
            <a:extLst>
              <a:ext uri="{FF2B5EF4-FFF2-40B4-BE49-F238E27FC236}">
                <a16:creationId xmlns:a16="http://schemas.microsoft.com/office/drawing/2014/main" id="{6BDFB185-C34C-44F7-9DD9-5DFD977C52CF}"/>
              </a:ext>
            </a:extLst>
          </p:cNvPr>
          <p:cNvSpPr txBox="1"/>
          <p:nvPr/>
        </p:nvSpPr>
        <p:spPr>
          <a:xfrm>
            <a:off x="1454728" y="3033435"/>
            <a:ext cx="5298498" cy="2677656"/>
          </a:xfrm>
          <a:prstGeom prst="rect">
            <a:avLst/>
          </a:prstGeom>
          <a:noFill/>
        </p:spPr>
        <p:txBody>
          <a:bodyPr wrap="square" rtlCol="0">
            <a:spAutoFit/>
          </a:bodyPr>
          <a:lstStyle/>
          <a:p>
            <a:pPr fontAlgn="base">
              <a:buClr>
                <a:srgbClr val="7E00CC"/>
              </a:buClr>
            </a:pPr>
            <a:r>
              <a:rPr lang="en-US" sz="1600" b="1" dirty="0">
                <a:latin typeface="Arial Nova" panose="020B0504020202020204" pitchFamily="34" charset="0"/>
                <a:cs typeface="Arial" panose="020B0604020202020204" pitchFamily="34" charset="0"/>
              </a:rPr>
              <a:t>Dose Matters </a:t>
            </a:r>
          </a:p>
          <a:p>
            <a:pPr fontAlgn="base">
              <a:buClr>
                <a:srgbClr val="7E00CC"/>
              </a:buClr>
            </a:pPr>
            <a:r>
              <a:rPr lang="en-US" sz="1400" dirty="0">
                <a:solidFill>
                  <a:schemeClr val="bg1">
                    <a:lumMod val="50000"/>
                  </a:schemeClr>
                </a:solidFill>
                <a:latin typeface="Arial Nova" panose="020B0504020202020204" pitchFamily="34" charset="0"/>
              </a:rPr>
              <a:t>Deliver the highest dose to the tumor that is safely possible to maximize patient response and improve survival</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Predictability</a:t>
            </a:r>
          </a:p>
          <a:p>
            <a:pPr fontAlgn="base">
              <a:buClr>
                <a:srgbClr val="7E00CC"/>
              </a:buClr>
            </a:pPr>
            <a:r>
              <a:rPr lang="en-US" sz="1400" dirty="0">
                <a:solidFill>
                  <a:schemeClr val="bg1">
                    <a:lumMod val="50000"/>
                  </a:schemeClr>
                </a:solidFill>
                <a:latin typeface="Arial Nova" panose="020B0504020202020204" pitchFamily="34" charset="0"/>
              </a:rPr>
              <a:t>Predictable results across 8 countries using multi-compartmental dosimetry using Simplicit</a:t>
            </a:r>
            <a:r>
              <a:rPr lang="en-US" sz="1400" baseline="30000" dirty="0">
                <a:solidFill>
                  <a:schemeClr val="bg1">
                    <a:lumMod val="50000"/>
                  </a:schemeClr>
                </a:solidFill>
                <a:latin typeface="Arial Nova" panose="020B0504020202020204" pitchFamily="34" charset="0"/>
              </a:rPr>
              <a:t>90</a:t>
            </a:r>
            <a:r>
              <a:rPr lang="en-US" sz="1400" dirty="0">
                <a:solidFill>
                  <a:schemeClr val="bg1">
                    <a:lumMod val="50000"/>
                  </a:schemeClr>
                </a:solidFill>
                <a:latin typeface="Arial Nova" panose="020B0504020202020204" pitchFamily="34" charset="0"/>
              </a:rPr>
              <a:t>Y personalized dosimetry software</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Consistency</a:t>
            </a:r>
          </a:p>
          <a:p>
            <a:pPr fontAlgn="base">
              <a:buClr>
                <a:srgbClr val="7E00CC"/>
              </a:buClr>
            </a:pPr>
            <a:r>
              <a:rPr lang="en-US" sz="1400" dirty="0">
                <a:solidFill>
                  <a:schemeClr val="bg1">
                    <a:lumMod val="50000"/>
                  </a:schemeClr>
                </a:solidFill>
                <a:latin typeface="Arial Nova" panose="020B0504020202020204" pitchFamily="34" charset="0"/>
              </a:rPr>
              <a:t>Like the </a:t>
            </a:r>
            <a:r>
              <a:rPr lang="en-US" sz="1400" dirty="0">
                <a:solidFill>
                  <a:schemeClr val="bg1">
                    <a:lumMod val="50000"/>
                  </a:schemeClr>
                </a:solidFill>
                <a:latin typeface="Arial Nova" panose="020B0504020202020204" pitchFamily="34" charset="0"/>
                <a:hlinkClick r:id="rId2"/>
              </a:rPr>
              <a:t>LEGACY study</a:t>
            </a:r>
            <a:r>
              <a:rPr lang="en-US" sz="1400" dirty="0">
                <a:solidFill>
                  <a:schemeClr val="bg1">
                    <a:lumMod val="50000"/>
                  </a:schemeClr>
                </a:solidFill>
                <a:latin typeface="Arial Nova" panose="020B0504020202020204" pitchFamily="34" charset="0"/>
              </a:rPr>
              <a:t> and </a:t>
            </a:r>
            <a:r>
              <a:rPr lang="en-US" sz="1400" dirty="0">
                <a:solidFill>
                  <a:schemeClr val="bg1">
                    <a:lumMod val="50000"/>
                  </a:schemeClr>
                </a:solidFill>
                <a:latin typeface="Arial Nova" panose="020B0504020202020204" pitchFamily="34" charset="0"/>
                <a:hlinkClick r:id="rId3"/>
              </a:rPr>
              <a:t>DOSISPHERE-01 trial</a:t>
            </a:r>
            <a:r>
              <a:rPr lang="en-US" sz="1400" dirty="0">
                <a:solidFill>
                  <a:schemeClr val="bg1">
                    <a:lumMod val="50000"/>
                  </a:schemeClr>
                </a:solidFill>
                <a:latin typeface="Arial Nova" panose="020B0504020202020204" pitchFamily="34" charset="0"/>
              </a:rPr>
              <a:t> results, the TARGET study reinforces the association between higher tumor absorbed dose and clinical outcomes</a:t>
            </a:r>
          </a:p>
        </p:txBody>
      </p:sp>
      <p:sp>
        <p:nvSpPr>
          <p:cNvPr id="6" name="TextBox 5">
            <a:extLst>
              <a:ext uri="{FF2B5EF4-FFF2-40B4-BE49-F238E27FC236}">
                <a16:creationId xmlns:a16="http://schemas.microsoft.com/office/drawing/2014/main" id="{6B24BD84-0903-4029-8E7F-13E6B94AE635}"/>
              </a:ext>
            </a:extLst>
          </p:cNvPr>
          <p:cNvSpPr txBox="1"/>
          <p:nvPr/>
        </p:nvSpPr>
        <p:spPr>
          <a:xfrm>
            <a:off x="1454727" y="2404986"/>
            <a:ext cx="9109511" cy="523220"/>
          </a:xfrm>
          <a:prstGeom prst="rect">
            <a:avLst/>
          </a:prstGeom>
          <a:noFill/>
        </p:spPr>
        <p:txBody>
          <a:bodyPr wrap="square" rtlCol="0">
            <a:spAutoFit/>
          </a:bodyPr>
          <a:lstStyle/>
          <a:p>
            <a:pPr fontAlgn="base">
              <a:buClr>
                <a:srgbClr val="7E00CC"/>
              </a:buClr>
            </a:pPr>
            <a:r>
              <a:rPr lang="en-US" sz="1400" dirty="0">
                <a:solidFill>
                  <a:schemeClr val="bg1">
                    <a:lumMod val="50000"/>
                  </a:schemeClr>
                </a:solidFill>
                <a:latin typeface="Arial Nova" panose="020B0504020202020204" pitchFamily="34" charset="0"/>
              </a:rPr>
              <a:t>The TARGET study provides real-world data confirming a significant association between TAD and objective response and between TAD and OS in HCC patients treated with TheraSphere Y-90 glass microspheres.</a:t>
            </a:r>
          </a:p>
        </p:txBody>
      </p:sp>
      <p:sp>
        <p:nvSpPr>
          <p:cNvPr id="9" name="TextBox 8">
            <a:extLst>
              <a:ext uri="{FF2B5EF4-FFF2-40B4-BE49-F238E27FC236}">
                <a16:creationId xmlns:a16="http://schemas.microsoft.com/office/drawing/2014/main" id="{852B7F70-F285-4822-BD68-12972BD65972}"/>
              </a:ext>
            </a:extLst>
          </p:cNvPr>
          <p:cNvSpPr txBox="1"/>
          <p:nvPr/>
        </p:nvSpPr>
        <p:spPr>
          <a:xfrm>
            <a:off x="7449532" y="6169523"/>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 Studies not designed for head-to-head comparisons </a:t>
            </a:r>
            <a:endParaRPr lang="en-US" dirty="0"/>
          </a:p>
        </p:txBody>
      </p:sp>
      <p:sp>
        <p:nvSpPr>
          <p:cNvPr id="11" name="TextBox 10">
            <a:extLst>
              <a:ext uri="{FF2B5EF4-FFF2-40B4-BE49-F238E27FC236}">
                <a16:creationId xmlns:a16="http://schemas.microsoft.com/office/drawing/2014/main" id="{545668EC-10B3-4A47-9E71-1FA26921E9F3}"/>
              </a:ext>
            </a:extLst>
          </p:cNvPr>
          <p:cNvSpPr txBox="1"/>
          <p:nvPr/>
        </p:nvSpPr>
        <p:spPr>
          <a:xfrm>
            <a:off x="325702" y="5861747"/>
            <a:ext cx="6059195" cy="830997"/>
          </a:xfrm>
          <a:prstGeom prst="rect">
            <a:avLst/>
          </a:prstGeom>
          <a:noFill/>
        </p:spPr>
        <p:txBody>
          <a:bodyPr wrap="square">
            <a:spAutoFit/>
          </a:bodyPr>
          <a:lstStyle/>
          <a:p>
            <a:r>
              <a:rPr lang="en-US" sz="600" b="1" i="0" u="none" strike="noStrike" baseline="0" dirty="0">
                <a:solidFill>
                  <a:srgbClr val="69737A"/>
                </a:solidFill>
                <a:latin typeface="SST Condensed"/>
              </a:rPr>
              <a:t>1</a:t>
            </a:r>
            <a:r>
              <a:rPr lang="en-US" sz="600" b="0" i="0" u="none" strike="noStrike" baseline="0" dirty="0">
                <a:solidFill>
                  <a:srgbClr val="69737A"/>
                </a:solidFill>
                <a:latin typeface="SST Condensed"/>
              </a:rPr>
              <a:t>. ORR measured in total perfused tumor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70.8% ORR for the target lesion and 61.7% ORR for all lesions. Lam, </a:t>
            </a:r>
            <a:r>
              <a:rPr lang="en-US" sz="600" b="0" i="0" u="none" strike="noStrike" baseline="0" dirty="0" err="1">
                <a:solidFill>
                  <a:srgbClr val="69737A"/>
                </a:solidFill>
                <a:latin typeface="SST Condensed"/>
              </a:rPr>
              <a:t>Marnix</a:t>
            </a:r>
            <a:r>
              <a:rPr lang="en-US" sz="600" b="0" i="0" u="none" strike="noStrike" baseline="0" dirty="0">
                <a:solidFill>
                  <a:srgbClr val="69737A"/>
                </a:solidFill>
                <a:latin typeface="SST Condensed"/>
              </a:rPr>
              <a:t>. A Global Study of Advanced Dosimetry in the Treatment of Hepatocellular Carcinoma with Yttrium-90 Glass Microspheres: Analyses from the TARGET Study. Presented at SIR. March 25, 2021. </a:t>
            </a:r>
            <a:r>
              <a:rPr lang="en-US" sz="600" b="1" dirty="0">
                <a:solidFill>
                  <a:srgbClr val="69737A"/>
                </a:solidFill>
                <a:latin typeface="SST Condensed"/>
              </a:rPr>
              <a:t>2</a:t>
            </a:r>
            <a:r>
              <a:rPr lang="en-US" sz="600" b="1" i="0" u="none" strike="noStrike" baseline="0" dirty="0">
                <a:solidFill>
                  <a:srgbClr val="69737A"/>
                </a:solidFill>
                <a:latin typeface="SST Condensed"/>
              </a:rPr>
              <a:t>. </a:t>
            </a:r>
            <a:r>
              <a:rPr lang="en-US" sz="600" b="0" i="0" u="none" strike="noStrike" baseline="0" dirty="0">
                <a:solidFill>
                  <a:srgbClr val="69737A"/>
                </a:solidFill>
                <a:latin typeface="SST Condensed"/>
              </a:rPr>
              <a:t>Standard dosimetry arm (SDA) in DOSISPHERE received 120 +/- 20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perfused lobe. Personalized dosimetry arm (PDA) had goal of &gt;/= 205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index lesion, 250-300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if possible and limit non-tumor tissue dose to &lt;/= 120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Response and survival measured in modified intent to treat (ITT) population. </a:t>
            </a:r>
            <a:r>
              <a:rPr lang="en-US" sz="600" b="0" i="0" u="none" strike="noStrike" baseline="0" dirty="0" err="1">
                <a:solidFill>
                  <a:srgbClr val="69737A"/>
                </a:solidFill>
                <a:latin typeface="SST Condensed"/>
              </a:rPr>
              <a:t>Garin</a:t>
            </a:r>
            <a:r>
              <a:rPr lang="en-US" sz="600" b="0" i="0" u="none" strike="noStrike" baseline="0" dirty="0">
                <a:solidFill>
                  <a:srgbClr val="69737A"/>
                </a:solidFill>
                <a:latin typeface="SST Condensed"/>
              </a:rPr>
              <a:t> E, et al. </a:t>
            </a:r>
            <a:r>
              <a:rPr lang="en-US" sz="600" b="0" i="0" u="none" strike="noStrike" baseline="0" dirty="0" err="1">
                <a:solidFill>
                  <a:srgbClr val="69737A"/>
                </a:solidFill>
                <a:latin typeface="SST Condensed"/>
              </a:rPr>
              <a:t>Personalised</a:t>
            </a:r>
            <a:r>
              <a:rPr lang="en-US" sz="600" b="0" i="0" u="none" strike="noStrike" baseline="0" dirty="0">
                <a:solidFill>
                  <a:srgbClr val="69737A"/>
                </a:solidFill>
                <a:latin typeface="SST Condensed"/>
              </a:rPr>
              <a:t> versus standard dosimetry approach of selective internal radiation therapy in patients with locally advanced hepatocellular carcinoma (DOSISPHERE-01): a </a:t>
            </a:r>
            <a:r>
              <a:rPr lang="en-US" sz="600" b="0" i="0" u="none" strike="noStrike" baseline="0" dirty="0" err="1">
                <a:solidFill>
                  <a:srgbClr val="69737A"/>
                </a:solidFill>
                <a:latin typeface="SST Condensed"/>
              </a:rPr>
              <a:t>randomised</a:t>
            </a:r>
            <a:r>
              <a:rPr lang="en-US" sz="600" b="0" i="0" u="none" strike="noStrike" baseline="0" dirty="0">
                <a:solidFill>
                  <a:srgbClr val="69737A"/>
                </a:solidFill>
                <a:latin typeface="SST Condensed"/>
              </a:rPr>
              <a:t>, </a:t>
            </a:r>
            <a:r>
              <a:rPr lang="en-US" sz="600" b="0" i="0" u="none" strike="noStrike" baseline="0" dirty="0" err="1">
                <a:solidFill>
                  <a:srgbClr val="69737A"/>
                </a:solidFill>
                <a:latin typeface="SST Condensed"/>
              </a:rPr>
              <a:t>multicentre</a:t>
            </a:r>
            <a:r>
              <a:rPr lang="en-US" sz="600" b="0" i="0" u="none" strike="noStrike" baseline="0" dirty="0">
                <a:solidFill>
                  <a:srgbClr val="69737A"/>
                </a:solidFill>
                <a:latin typeface="SST Condensed"/>
              </a:rPr>
              <a:t>, open-label phase 2 trial. Lancet Gastroenterol Hepatol. 2021;6(1):17-29. doi:10.1016/S2468-1253(20)30290-9.</a:t>
            </a:r>
            <a:r>
              <a:rPr lang="en-US" sz="600" b="1" i="0" u="none" strike="noStrike" baseline="0" dirty="0">
                <a:solidFill>
                  <a:srgbClr val="69737A"/>
                </a:solidFill>
                <a:latin typeface="SST Condensed"/>
              </a:rPr>
              <a:t> 3</a:t>
            </a:r>
            <a:r>
              <a:rPr lang="en-US" sz="600" b="0" i="0" u="none" strike="noStrike" baseline="0" dirty="0">
                <a:solidFill>
                  <a:srgbClr val="69737A"/>
                </a:solidFill>
                <a:latin typeface="SST Condensed"/>
              </a:rPr>
              <a:t>. LEGACY reported three-year survival rate of 86.6%. Primary confirmed response rate of 72.2%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and 46.3% by RECIST 1.1 and best response rate of 88.3%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Salem R, Johnson GE, Kim E, Riaz A, </a:t>
            </a:r>
            <a:r>
              <a:rPr lang="en-US" sz="600" b="0" i="0" u="none" strike="noStrike" baseline="0" dirty="0" err="1">
                <a:solidFill>
                  <a:srgbClr val="69737A"/>
                </a:solidFill>
                <a:latin typeface="SST Condensed"/>
              </a:rPr>
              <a:t>Bishay</a:t>
            </a:r>
            <a:r>
              <a:rPr lang="en-US" sz="600" b="0" i="0" u="none" strike="noStrike" baseline="0" dirty="0">
                <a:solidFill>
                  <a:srgbClr val="69737A"/>
                </a:solidFill>
                <a:latin typeface="SST Condensed"/>
              </a:rPr>
              <a:t> V, Boucher E, Fowers K, Lewandowski R, </a:t>
            </a:r>
            <a:r>
              <a:rPr lang="en-US" sz="600" b="0" i="0" u="none" strike="noStrike" baseline="0" dirty="0" err="1">
                <a:solidFill>
                  <a:srgbClr val="69737A"/>
                </a:solidFill>
                <a:latin typeface="SST Condensed"/>
              </a:rPr>
              <a:t>Padia</a:t>
            </a:r>
            <a:r>
              <a:rPr lang="en-US" sz="600" b="0" i="0" u="none" strike="noStrike" baseline="0" dirty="0">
                <a:solidFill>
                  <a:srgbClr val="69737A"/>
                </a:solidFill>
                <a:latin typeface="SST Condensed"/>
              </a:rPr>
              <a:t> SA. Yttrium-90 Radioembolization for the Treatment of Solitary, Unresectable Hepatocellular Carcinoma: The LEGACY Study. Hepatology. 2021 Mar 19. </a:t>
            </a:r>
            <a:r>
              <a:rPr lang="en-US" sz="600" b="0" i="0" u="none" strike="noStrike" baseline="0" dirty="0" err="1">
                <a:solidFill>
                  <a:srgbClr val="69737A"/>
                </a:solidFill>
                <a:latin typeface="SST Condensed"/>
              </a:rPr>
              <a:t>doi</a:t>
            </a:r>
            <a:r>
              <a:rPr lang="en-US" sz="600" b="0" i="0" u="none" strike="noStrike" baseline="0" dirty="0">
                <a:solidFill>
                  <a:srgbClr val="69737A"/>
                </a:solidFill>
                <a:latin typeface="SST Condensed"/>
              </a:rPr>
              <a:t>: 10.1002/hep.31819.</a:t>
            </a:r>
            <a:endParaRPr lang="en-US" sz="1800" dirty="0"/>
          </a:p>
        </p:txBody>
      </p:sp>
      <p:pic>
        <p:nvPicPr>
          <p:cNvPr id="13" name="Picture 12" descr="A screenshot of a computer&#10;&#10;Description automatically generated with medium confidence">
            <a:extLst>
              <a:ext uri="{FF2B5EF4-FFF2-40B4-BE49-F238E27FC236}">
                <a16:creationId xmlns:a16="http://schemas.microsoft.com/office/drawing/2014/main" id="{9EA022C6-D2F1-48F3-A346-471603FAE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527" y="3212453"/>
            <a:ext cx="5229570" cy="2906736"/>
          </a:xfrm>
          <a:prstGeom prst="rect">
            <a:avLst/>
          </a:prstGeom>
        </p:spPr>
      </p:pic>
    </p:spTree>
    <p:extLst>
      <p:ext uri="{BB962C8B-B14F-4D97-AF65-F5344CB8AC3E}">
        <p14:creationId xmlns:p14="http://schemas.microsoft.com/office/powerpoint/2010/main" val="29838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ccc330-ccd6-42f3-992c-3d5a75748cb3">
      <UserInfo>
        <DisplayName>Hileman, Julia</DisplayName>
        <AccountId>7</AccountId>
        <AccountType/>
      </UserInfo>
      <UserInfo>
        <DisplayName>Camell, Stephanie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D2844B654A3746A0963A8468D8D490" ma:contentTypeVersion="12" ma:contentTypeDescription="Create a new document." ma:contentTypeScope="" ma:versionID="e606cea3db119a1576dcaafa38aa6408">
  <xsd:schema xmlns:xsd="http://www.w3.org/2001/XMLSchema" xmlns:xs="http://www.w3.org/2001/XMLSchema" xmlns:p="http://schemas.microsoft.com/office/2006/metadata/properties" xmlns:ns3="2bad0b80-1172-49a2-98f3-c131ed413540" xmlns:ns4="48ccc330-ccd6-42f3-992c-3d5a75748cb3" targetNamespace="http://schemas.microsoft.com/office/2006/metadata/properties" ma:root="true" ma:fieldsID="4f91167f397120874f11954bfd1c93d4" ns3:_="" ns4:_="">
    <xsd:import namespace="2bad0b80-1172-49a2-98f3-c131ed413540"/>
    <xsd:import namespace="48ccc330-ccd6-42f3-992c-3d5a75748c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d0b80-1172-49a2-98f3-c131ed413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ccc330-ccd6-42f3-992c-3d5a75748c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s>
</ds:datastoreItem>
</file>

<file path=customXml/itemProps2.xml><?xml version="1.0" encoding="utf-8"?>
<ds:datastoreItem xmlns:ds="http://schemas.openxmlformats.org/officeDocument/2006/customXml" ds:itemID="{EAAC635F-BD92-4D84-9D1A-C2CBB25A8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d0b80-1172-49a2-98f3-c131ed413540"/>
    <ds:schemaRef ds:uri="48ccc330-ccd6-42f3-992c-3d5a75748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528BAA-23F0-4503-9DB1-10F235E6E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7335</TotalTime>
  <Words>3253</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Nova</vt:lpstr>
      <vt:lpstr>Arial Nova Cond</vt:lpstr>
      <vt:lpstr>Calibri</vt:lpstr>
      <vt:lpstr>SST Condensed</vt:lpstr>
      <vt:lpstr>SST-Roman</vt:lpstr>
      <vt:lpstr>BostonScientific_PPT2_Template_10-2-12</vt:lpstr>
      <vt:lpstr>PowerPoint Presentation</vt:lpstr>
      <vt:lpstr>TARGET Primary Study Objective </vt:lpstr>
      <vt:lpstr>TARGET Study Design</vt:lpstr>
      <vt:lpstr>TARGET Study Baseline Characteristics</vt:lpstr>
      <vt:lpstr>TARGET is a global evaluation of advanced dosimetry in transarterial radioembolization of hepatocellular carcinoma (HCC) with TheraSphere Y-90 glass microspheres</vt:lpstr>
      <vt:lpstr>Low rate of ≥ grade 3 hyperbilirubinemia confirms safety of TARGET study</vt:lpstr>
      <vt:lpstr>Tumor absorbed dose was predictive of response 1,2</vt:lpstr>
      <vt:lpstr>Tumor absorbed dose was predictive of overall survival</vt:lpstr>
      <vt:lpstr>TARGET study takeaways</vt:lpstr>
      <vt:lpstr>PowerPoint Presentation</vt:lpstr>
      <vt:lpstr>Important Information</vt:lpstr>
      <vt:lpstr>PowerPoint Presentation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Beaudion, Judy (she/her/hers)</cp:lastModifiedBy>
  <cp:revision>163</cp:revision>
  <cp:lastPrinted>2019-07-15T18:28:14Z</cp:lastPrinted>
  <dcterms:created xsi:type="dcterms:W3CDTF">2012-12-05T20:33:11Z</dcterms:created>
  <dcterms:modified xsi:type="dcterms:W3CDTF">2023-03-17T20:31:50Z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0x01010043D2844B654A3746A0963A8468D8D490</vt:lpwstr>
  </property>
</Properties>
</file>