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8"/>
  </p:notesMasterIdLst>
  <p:handoutMasterIdLst>
    <p:handoutMasterId r:id="rId19"/>
  </p:handoutMasterIdLst>
  <p:sldIdLst>
    <p:sldId id="1182" r:id="rId5"/>
    <p:sldId id="5317" r:id="rId6"/>
    <p:sldId id="5318" r:id="rId7"/>
    <p:sldId id="5319" r:id="rId8"/>
    <p:sldId id="5320" r:id="rId9"/>
    <p:sldId id="5321" r:id="rId10"/>
    <p:sldId id="5322" r:id="rId11"/>
    <p:sldId id="5323" r:id="rId12"/>
    <p:sldId id="5324" r:id="rId13"/>
    <p:sldId id="5325" r:id="rId14"/>
    <p:sldId id="1225" r:id="rId15"/>
    <p:sldId id="1221" r:id="rId16"/>
    <p:sldId id="5277" r:id="rId17"/>
  </p:sldIdLst>
  <p:sldSz cx="12192000" cy="6858000"/>
  <p:notesSz cx="7010400" cy="9296400"/>
  <p:custDataLst>
    <p:tags r:id="rId2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8AB9F-9BB4-4480-8585-802AFFB8F9CD}" v="44" dt="2024-04-02T13:59:57.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681" autoAdjust="0"/>
  </p:normalViewPr>
  <p:slideViewPr>
    <p:cSldViewPr snapToGrid="0">
      <p:cViewPr varScale="1">
        <p:scale>
          <a:sx n="114" d="100"/>
          <a:sy n="114" d="100"/>
        </p:scale>
        <p:origin x="264" y="102"/>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4/4/2024</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4/4/2024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7</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PI-1523007-AB </a:t>
            </a:r>
            <a:endParaRPr lang="en-US" sz="700" b="0" i="0" dirty="0">
              <a:solidFill>
                <a:schemeClr val="bg1"/>
              </a:solidFill>
              <a:latin typeface="Arial Nova Cond" panose="020B0506020202020204" pitchFamily="34" charset="0"/>
            </a:endParaRPr>
          </a:p>
        </p:txBody>
      </p:sp>
      <p:pic>
        <p:nvPicPr>
          <p:cNvPr id="10" name="Graphic 9">
            <a:extLst>
              <a:ext uri="{FF2B5EF4-FFF2-40B4-BE49-F238E27FC236}">
                <a16:creationId xmlns:a16="http://schemas.microsoft.com/office/drawing/2014/main" id="{8BBA6171-E2B5-EFFC-81B8-B6001157D2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06409" y="362267"/>
            <a:ext cx="2518390" cy="1094270"/>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6054144" y="4092285"/>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F8F1F28-BF0A-16B9-15A1-9426DB1CA1A2}"/>
              </a:ext>
            </a:extLst>
          </p:cNvPr>
          <p:cNvGrpSpPr/>
          <p:nvPr userDrawn="1"/>
        </p:nvGrpSpPr>
        <p:grpSpPr>
          <a:xfrm>
            <a:off x="90677" y="584090"/>
            <a:ext cx="11902253" cy="5689820"/>
            <a:chOff x="90677" y="584090"/>
            <a:chExt cx="11902253" cy="5689820"/>
          </a:xfrm>
        </p:grpSpPr>
        <p:pic>
          <p:nvPicPr>
            <p:cNvPr id="5" name="Picture 4" descr="A blue sphere with light shining through it&#10;&#10;Description automatically generated">
              <a:extLst>
                <a:ext uri="{FF2B5EF4-FFF2-40B4-BE49-F238E27FC236}">
                  <a16:creationId xmlns:a16="http://schemas.microsoft.com/office/drawing/2014/main" id="{BE51AD0C-FAC3-B233-A319-169774924B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16" name="Picture 15">
              <a:extLst>
                <a:ext uri="{FF2B5EF4-FFF2-40B4-BE49-F238E27FC236}">
                  <a16:creationId xmlns:a16="http://schemas.microsoft.com/office/drawing/2014/main" id="{07BABCA7-13F3-AB09-C280-2BD636C7B9D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19" name="Picture 18">
              <a:extLst>
                <a:ext uri="{FF2B5EF4-FFF2-40B4-BE49-F238E27FC236}">
                  <a16:creationId xmlns:a16="http://schemas.microsoft.com/office/drawing/2014/main" id="{7F8677C5-FBFF-26C4-FD90-1BE1C1FF2609}"/>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5C116-4E04-874C-B384-1531BCB7C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pic>
        <p:nvPicPr>
          <p:cNvPr id="17" name="Picture 16">
            <a:extLst>
              <a:ext uri="{FF2B5EF4-FFF2-40B4-BE49-F238E27FC236}">
                <a16:creationId xmlns:a16="http://schemas.microsoft.com/office/drawing/2014/main" id="{441D6232-83D1-3B45-B3D9-19E4FA58963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pic>
        <p:nvPicPr>
          <p:cNvPr id="3" name="Picture 2">
            <a:extLst>
              <a:ext uri="{FF2B5EF4-FFF2-40B4-BE49-F238E27FC236}">
                <a16:creationId xmlns:a16="http://schemas.microsoft.com/office/drawing/2014/main" id="{28B3FC14-DA6B-D186-9E31-D8BBE8CCE1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148" y="624467"/>
            <a:ext cx="7676219" cy="625595"/>
          </a:xfrm>
          <a:prstGeom prst="rect">
            <a:avLst/>
          </a:prstGeom>
        </p:spPr>
      </p:pic>
    </p:spTree>
    <p:custDataLst>
      <p:tags r:id="rId1"/>
    </p:custDataLst>
    <p:extLst>
      <p:ext uri="{BB962C8B-B14F-4D97-AF65-F5344CB8AC3E}">
        <p14:creationId xmlns:p14="http://schemas.microsoft.com/office/powerpoint/2010/main" val="3331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PI-1523007-AB</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096000" y="6504056"/>
            <a:ext cx="5833655" cy="307777"/>
          </a:xfrm>
          <a:prstGeom prst="rect">
            <a:avLst/>
          </a:prstGeom>
          <a:noFill/>
        </p:spPr>
        <p:txBody>
          <a:bodyPr wrap="square">
            <a:spAutoFit/>
          </a:bodyPr>
          <a:lstStyle/>
          <a:p>
            <a:r>
              <a:rPr lang="en-US" sz="700" b="0" i="0" kern="1200" dirty="0" err="1">
                <a:solidFill>
                  <a:schemeClr val="accent1"/>
                </a:solidFill>
                <a:effectLst/>
                <a:latin typeface="SST-Roman"/>
                <a:ea typeface="+mn-ea"/>
                <a:cs typeface="+mn-cs"/>
              </a:rPr>
              <a:t>Garin</a:t>
            </a:r>
            <a:r>
              <a:rPr lang="en-US" sz="700" b="0" i="0" kern="1200" dirty="0">
                <a:solidFill>
                  <a:schemeClr val="accent1"/>
                </a:solidFill>
                <a:effectLst/>
                <a:latin typeface="SST-Roman"/>
                <a:ea typeface="+mn-ea"/>
                <a:cs typeface="+mn-cs"/>
              </a:rPr>
              <a:t> E, Tselikas L, </a:t>
            </a:r>
            <a:r>
              <a:rPr lang="en-US" sz="700" b="0" i="0" kern="1200" dirty="0" err="1">
                <a:solidFill>
                  <a:schemeClr val="accent1"/>
                </a:solidFill>
                <a:effectLst/>
                <a:latin typeface="SST-Roman"/>
                <a:ea typeface="+mn-ea"/>
                <a:cs typeface="+mn-cs"/>
              </a:rPr>
              <a:t>Guiu</a:t>
            </a:r>
            <a:r>
              <a:rPr lang="en-US" sz="700" b="0" i="0" kern="1200" dirty="0">
                <a:solidFill>
                  <a:schemeClr val="accent1"/>
                </a:solidFill>
                <a:effectLst/>
                <a:latin typeface="SST-Roman"/>
                <a:ea typeface="+mn-ea"/>
                <a:cs typeface="+mn-cs"/>
              </a:rPr>
              <a:t> B et al. Personalized versus standard dosimetry approach of selective internal radiation therapy in patients with locally advanced hepatocellular carcinoma (DOSISPHERE-01): a </a:t>
            </a:r>
            <a:r>
              <a:rPr lang="en-US" sz="700" b="0" i="0" kern="1200" dirty="0" err="1">
                <a:solidFill>
                  <a:schemeClr val="accent1"/>
                </a:solidFill>
                <a:effectLst/>
                <a:latin typeface="SST-Roman"/>
                <a:ea typeface="+mn-ea"/>
                <a:cs typeface="+mn-cs"/>
              </a:rPr>
              <a:t>randomised</a:t>
            </a:r>
            <a:r>
              <a:rPr lang="en-US" sz="700" b="0" i="0" kern="1200" dirty="0">
                <a:solidFill>
                  <a:schemeClr val="accent1"/>
                </a:solidFill>
                <a:effectLst/>
                <a:latin typeface="SST-Roman"/>
                <a:ea typeface="+mn-ea"/>
                <a:cs typeface="+mn-cs"/>
              </a:rPr>
              <a:t>, </a:t>
            </a:r>
            <a:r>
              <a:rPr lang="en-US" sz="700" b="0" i="0" kern="1200" dirty="0" err="1">
                <a:solidFill>
                  <a:schemeClr val="accent1"/>
                </a:solidFill>
                <a:effectLst/>
                <a:latin typeface="SST-Roman"/>
                <a:ea typeface="+mn-ea"/>
                <a:cs typeface="+mn-cs"/>
              </a:rPr>
              <a:t>multicentre</a:t>
            </a:r>
            <a:r>
              <a:rPr lang="en-US" sz="700" b="0" i="0" kern="1200" dirty="0">
                <a:solidFill>
                  <a:schemeClr val="accent1"/>
                </a:solidFill>
                <a:effectLst/>
                <a:latin typeface="SST-Roman"/>
                <a:ea typeface="+mn-ea"/>
                <a:cs typeface="+mn-cs"/>
              </a:rPr>
              <a:t>, open-label phase 2 trial. Lancet Gastroenterol Hepatol. 2021, 6: 17-29. </a:t>
            </a:r>
          </a:p>
        </p:txBody>
      </p:sp>
      <p:pic>
        <p:nvPicPr>
          <p:cNvPr id="4" name="Picture 3">
            <a:extLst>
              <a:ext uri="{FF2B5EF4-FFF2-40B4-BE49-F238E27FC236}">
                <a16:creationId xmlns:a16="http://schemas.microsoft.com/office/drawing/2014/main" id="{3E359879-3D43-C330-81A4-182E0E902B35}"/>
              </a:ext>
            </a:extLst>
          </p:cNvPr>
          <p:cNvPicPr>
            <a:picLocks noChangeAspect="1"/>
          </p:cNvPicPr>
          <p:nvPr userDrawn="1"/>
        </p:nvPicPr>
        <p:blipFill>
          <a:blip r:embed="rId5"/>
          <a:stretch>
            <a:fillRect/>
          </a:stretch>
        </p:blipFill>
        <p:spPr>
          <a:xfrm>
            <a:off x="276957" y="499580"/>
            <a:ext cx="8675640" cy="793504"/>
          </a:xfrm>
          <a:prstGeom prst="rect">
            <a:avLst/>
          </a:prstGeom>
        </p:spPr>
      </p:pic>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PI-1523007-AB</a:t>
            </a:r>
          </a:p>
        </p:txBody>
      </p:sp>
      <p:pic>
        <p:nvPicPr>
          <p:cNvPr id="11" name="Picture 10">
            <a:extLst>
              <a:ext uri="{FF2B5EF4-FFF2-40B4-BE49-F238E27FC236}">
                <a16:creationId xmlns:a16="http://schemas.microsoft.com/office/drawing/2014/main" id="{4F73491B-5A7A-B98A-B069-BA2A3F6DD76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grpSp>
        <p:nvGrpSpPr>
          <p:cNvPr id="25" name="Group 24">
            <a:extLst>
              <a:ext uri="{FF2B5EF4-FFF2-40B4-BE49-F238E27FC236}">
                <a16:creationId xmlns:a16="http://schemas.microsoft.com/office/drawing/2014/main" id="{EBEDE89D-5946-2C57-CEE6-ED2074408AAA}"/>
              </a:ext>
            </a:extLst>
          </p:cNvPr>
          <p:cNvGrpSpPr/>
          <p:nvPr userDrawn="1"/>
        </p:nvGrpSpPr>
        <p:grpSpPr>
          <a:xfrm>
            <a:off x="90677" y="584090"/>
            <a:ext cx="11902253" cy="5689820"/>
            <a:chOff x="90677" y="584090"/>
            <a:chExt cx="11902253" cy="5689820"/>
          </a:xfrm>
        </p:grpSpPr>
        <p:pic>
          <p:nvPicPr>
            <p:cNvPr id="26" name="Picture 25" descr="A blue sphere with light shining through it&#10;&#10;Description automatically generated">
              <a:extLst>
                <a:ext uri="{FF2B5EF4-FFF2-40B4-BE49-F238E27FC236}">
                  <a16:creationId xmlns:a16="http://schemas.microsoft.com/office/drawing/2014/main" id="{49252F65-23BD-04DD-F936-FC97F0707F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27" name="Picture 26">
              <a:extLst>
                <a:ext uri="{FF2B5EF4-FFF2-40B4-BE49-F238E27FC236}">
                  <a16:creationId xmlns:a16="http://schemas.microsoft.com/office/drawing/2014/main" id="{FE937A89-53D7-BDE9-8852-85F9385EEE9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28" name="Picture 27">
              <a:extLst>
                <a:ext uri="{FF2B5EF4-FFF2-40B4-BE49-F238E27FC236}">
                  <a16:creationId xmlns:a16="http://schemas.microsoft.com/office/drawing/2014/main" id="{00967045-D854-5C41-4E35-0100BBC1CF9A}"/>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56" r:id="rId2"/>
    <p:sldLayoutId id="2147483760" r:id="rId3"/>
    <p:sldLayoutId id="2147483668" r:id="rId4"/>
    <p:sldLayoutId id="2147483759" r:id="rId5"/>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A90F4-41A8-A0AB-826D-E65541074441}"/>
              </a:ext>
            </a:extLst>
          </p:cNvPr>
          <p:cNvSpPr txBox="1">
            <a:spLocks/>
          </p:cNvSpPr>
          <p:nvPr/>
        </p:nvSpPr>
        <p:spPr>
          <a:xfrm>
            <a:off x="4641494" y="4646676"/>
            <a:ext cx="4754176" cy="612564"/>
          </a:xfrm>
          <a:prstGeom prst="rect">
            <a:avLst/>
          </a:prstGeom>
        </p:spPr>
        <p:txBody>
          <a:bodyPr>
            <a:normAutofit fontScale="92500"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7E00CC"/>
                </a:solidFill>
              </a:rPr>
              <a:t>DOSISPHERE-01 Trial </a:t>
            </a:r>
          </a:p>
          <a:p>
            <a:pPr marL="0" indent="0">
              <a:buFont typeface="Arial" pitchFamily="34" charset="0"/>
              <a:buNone/>
            </a:pPr>
            <a:r>
              <a:rPr lang="en-US" b="1" dirty="0">
                <a:solidFill>
                  <a:srgbClr val="7E00CC"/>
                </a:solidFill>
              </a:rPr>
              <a:t>2021 results</a:t>
            </a:r>
            <a:endParaRPr lang="en-US" sz="1600" b="1" dirty="0">
              <a:solidFill>
                <a:srgbClr val="7E00CC"/>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2041571"/>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a:solidFill>
                  <a:srgbClr val="7E00CC"/>
                </a:solidFill>
                <a:ea typeface="+mn-ea"/>
                <a:cs typeface="+mn-cs"/>
              </a:rPr>
              <a:t>DOSISPHERE-01 editorial</a:t>
            </a:r>
            <a:endParaRPr lang="en-US" sz="2000" dirty="0">
              <a:solidFill>
                <a:srgbClr val="7E00CC"/>
              </a:solidFill>
              <a:ea typeface="+mn-ea"/>
              <a:cs typeface="+mn-cs"/>
            </a:endParaRPr>
          </a:p>
        </p:txBody>
      </p:sp>
      <p:sp>
        <p:nvSpPr>
          <p:cNvPr id="9" name="Content Placeholder 1">
            <a:extLst>
              <a:ext uri="{FF2B5EF4-FFF2-40B4-BE49-F238E27FC236}">
                <a16:creationId xmlns:a16="http://schemas.microsoft.com/office/drawing/2014/main" id="{B60494C8-3A1E-688E-FB6E-2C072769A75E}"/>
              </a:ext>
            </a:extLst>
          </p:cNvPr>
          <p:cNvSpPr txBox="1">
            <a:spLocks/>
          </p:cNvSpPr>
          <p:nvPr/>
        </p:nvSpPr>
        <p:spPr>
          <a:xfrm>
            <a:off x="1527243" y="3270539"/>
            <a:ext cx="9602539" cy="2011580"/>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None/>
            </a:pPr>
            <a:r>
              <a:rPr lang="en-US" sz="1800" dirty="0"/>
              <a:t>“The DOSISPHERE-01 Study challenges the evolving narrative that patients with advanced hepatocellular carcinoma should have systemic therapy at the expense of locoregional therapy. […] Personalized dosimetry (I.e., reaching specific threshold radiation doses) is a natural evolution of selective internal radiation therapy with ⁹⁰Y-labelled microspheres.”</a:t>
            </a:r>
            <a:r>
              <a:rPr lang="en-US" sz="1800" baseline="30000" dirty="0"/>
              <a:t>1</a:t>
            </a:r>
          </a:p>
          <a:p>
            <a:pPr marL="11113" indent="-11113">
              <a:lnSpc>
                <a:spcPct val="120000"/>
              </a:lnSpc>
              <a:spcAft>
                <a:spcPts val="600"/>
              </a:spcAft>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821DF04-324D-EC90-E419-5A346C3DEED3}"/>
              </a:ext>
            </a:extLst>
          </p:cNvPr>
          <p:cNvSpPr txBox="1"/>
          <p:nvPr/>
        </p:nvSpPr>
        <p:spPr>
          <a:xfrm>
            <a:off x="437414" y="6085154"/>
            <a:ext cx="5532607" cy="461665"/>
          </a:xfrm>
          <a:prstGeom prst="rect">
            <a:avLst/>
          </a:prstGeom>
          <a:noFill/>
        </p:spPr>
        <p:txBody>
          <a:bodyPr wrap="square">
            <a:spAutoFit/>
          </a:bodyPr>
          <a:lstStyle/>
          <a:p>
            <a:r>
              <a:rPr lang="en-US" sz="800" dirty="0"/>
              <a:t>1. Lewandowski, Robert J, Salem, Riad. </a:t>
            </a:r>
            <a:r>
              <a:rPr lang="en-US" sz="800" dirty="0" err="1"/>
              <a:t>Radioembolisation</a:t>
            </a:r>
            <a:r>
              <a:rPr lang="en-US" sz="800" dirty="0"/>
              <a:t> with </a:t>
            </a:r>
            <a:r>
              <a:rPr lang="en-US" sz="800" dirty="0" err="1"/>
              <a:t>personalised</a:t>
            </a:r>
            <a:r>
              <a:rPr lang="en-US" sz="800" dirty="0"/>
              <a:t> dosimetry: improving outcomes for patients with advanced hepatocellular carcinoma. Lancet Gastroenterol Hepatol 2020; Published Online: November 06, 2020 https://doi.org/10.1016/S2468-1253(20)30306-X</a:t>
            </a:r>
          </a:p>
        </p:txBody>
      </p:sp>
    </p:spTree>
    <p:extLst>
      <p:ext uri="{BB962C8B-B14F-4D97-AF65-F5344CB8AC3E}">
        <p14:creationId xmlns:p14="http://schemas.microsoft.com/office/powerpoint/2010/main" val="12417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399687" y="2129864"/>
            <a:ext cx="10637134" cy="4238724"/>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TheraSphere™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TheraSphere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a:solidFill>
                  <a:schemeClr val="bg1">
                    <a:lumMod val="50000"/>
                  </a:schemeClr>
                </a:solidFill>
              </a:rPr>
              <a:t>TheraSphere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Gy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TheraSphere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TheraSphere distribution into the perfused liver target volume which may lead to underdosing or non- target deposition of TheraSphere.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TheraSphere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TheraSphere,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a:lnSpc>
                <a:spcPts val="900"/>
              </a:lnSpc>
            </a:pPr>
            <a:endParaRPr lang="en-US" sz="700" b="0" dirty="0">
              <a:solidFill>
                <a:schemeClr val="bg1">
                  <a:lumMod val="50000"/>
                </a:schemeClr>
              </a:solidFill>
            </a:endParaRPr>
          </a:p>
          <a:p>
            <a:pPr>
              <a:lnSpc>
                <a:spcPts val="900"/>
              </a:lnSpc>
            </a:pPr>
            <a:r>
              <a:rPr lang="en-US" sz="700" b="0" dirty="0" err="1">
                <a:solidFill>
                  <a:schemeClr val="bg1">
                    <a:lumMod val="50000"/>
                  </a:schemeClr>
                </a:solidFill>
              </a:rPr>
              <a:t>TheraSphere</a:t>
            </a:r>
            <a:r>
              <a:rPr lang="en-US" sz="700" b="0" dirty="0">
                <a:solidFill>
                  <a:schemeClr val="bg1">
                    <a:lumMod val="50000"/>
                  </a:schemeClr>
                </a:solidFill>
              </a:rPr>
              <a:t>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Boston Scientific Medical Device Limited, a wholly owned indirect subsidiary of Boston Scientific Corporation. All other trademarks are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0021" y="1709846"/>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DOSISPHERE-01 primary trial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621189"/>
            <a:ext cx="9179998" cy="2594786"/>
          </a:xfrm>
          <a:prstGeom prst="rect">
            <a:avLst/>
          </a:prstGeom>
        </p:spPr>
        <p:txBody>
          <a:bodyPr>
            <a:normAutofit fontScale="92500"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Font typeface="Arial" pitchFamily="34" charset="0"/>
              <a:buNone/>
            </a:pPr>
            <a:r>
              <a:rPr lang="en-US" sz="1900" dirty="0"/>
              <a:t>A randomized, multicenter, investigator-sponsored phase II trial comparing the clinical outcomes of SIRT with TheraSphere in patients with intermediate/advanced HCC using two pre-treatment dosimetry determination methods:</a:t>
            </a:r>
            <a:endParaRPr lang="en-US" sz="1800" dirty="0">
              <a:solidFill>
                <a:schemeClr val="tx1"/>
              </a:solidFill>
              <a:latin typeface="Arial Nova" panose="020B0504020202020204" pitchFamily="34" charset="0"/>
              <a:cs typeface="Arial" panose="020B0604020202020204" pitchFamily="34" charset="0"/>
            </a:endParaRPr>
          </a:p>
          <a:p>
            <a:pPr>
              <a:lnSpc>
                <a:spcPct val="120000"/>
              </a:lnSpc>
              <a:buClr>
                <a:srgbClr val="7E00CC"/>
              </a:buClr>
            </a:pPr>
            <a:r>
              <a:rPr lang="en-US" sz="1700" b="1" dirty="0">
                <a:solidFill>
                  <a:schemeClr val="tx1"/>
                </a:solidFill>
                <a:latin typeface="Arial Nova" panose="020B0504020202020204" pitchFamily="34" charset="0"/>
                <a:cs typeface="Arial" panose="020B0604020202020204" pitchFamily="34" charset="0"/>
              </a:rPr>
              <a:t>Standard, single-compartment dosimetry (SDA), </a:t>
            </a:r>
            <a:r>
              <a:rPr lang="en-US" sz="1700" dirty="0">
                <a:solidFill>
                  <a:schemeClr val="tx1"/>
                </a:solidFill>
                <a:latin typeface="Arial Nova" panose="020B0504020202020204" pitchFamily="34" charset="0"/>
                <a:cs typeface="Arial" panose="020B0604020202020204" pitchFamily="34" charset="0"/>
              </a:rPr>
              <a:t>defined as a uniform distribution of absorbed dose within the perfused volume – both tumor and normal liver  </a:t>
            </a:r>
          </a:p>
          <a:p>
            <a:pPr>
              <a:lnSpc>
                <a:spcPct val="120000"/>
              </a:lnSpc>
              <a:buClr>
                <a:srgbClr val="7E00CC"/>
              </a:buClr>
            </a:pPr>
            <a:r>
              <a:rPr lang="en-US" sz="1700" b="1" dirty="0">
                <a:solidFill>
                  <a:schemeClr val="tx1"/>
                </a:solidFill>
                <a:latin typeface="Arial Nova" panose="020B0504020202020204" pitchFamily="34" charset="0"/>
                <a:cs typeface="Arial" panose="020B0604020202020204" pitchFamily="34" charset="0"/>
              </a:rPr>
              <a:t>Personalized dosimetry (PDA), </a:t>
            </a:r>
            <a:r>
              <a:rPr lang="en-US" sz="1700" dirty="0">
                <a:solidFill>
                  <a:schemeClr val="tx1"/>
                </a:solidFill>
                <a:latin typeface="Arial Nova" panose="020B0504020202020204" pitchFamily="34" charset="0"/>
                <a:cs typeface="Arial" panose="020B0604020202020204" pitchFamily="34" charset="0"/>
              </a:rPr>
              <a:t>defined as multi-compartment Y-90 distribution of absorbed dose within the perfused volume that accounts for preferential blood flow into the tumor compared with normal parenchyma</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49" y="1811553"/>
            <a:ext cx="9492679" cy="923330"/>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Phase 2 randomized trial showed that advanced HCC patients who received a personalized TheraSphere dose using multicompartment dosimetry had a median OS of 26.6 months, a 16-month improvement compared to the control arm.</a:t>
            </a:r>
          </a:p>
        </p:txBody>
      </p:sp>
    </p:spTree>
    <p:extLst>
      <p:ext uri="{BB962C8B-B14F-4D97-AF65-F5344CB8AC3E}">
        <p14:creationId xmlns:p14="http://schemas.microsoft.com/office/powerpoint/2010/main" val="146901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53393" y="2290214"/>
            <a:ext cx="8737600" cy="615950"/>
          </a:xfrm>
          <a:prstGeom prst="rect">
            <a:avLst/>
          </a:prstGeom>
        </p:spPr>
        <p:txBody>
          <a:bodyPr>
            <a:normAutofit/>
          </a:bodyPr>
          <a:lstStyle/>
          <a:p>
            <a:pPr algn="l"/>
            <a:r>
              <a:rPr lang="en-US" sz="2000" dirty="0">
                <a:solidFill>
                  <a:srgbClr val="7E00CC"/>
                </a:solidFill>
              </a:rPr>
              <a:t>DOSISPHERE-01 trial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sp>
        <p:nvSpPr>
          <p:cNvPr id="2" name="TextBox 1">
            <a:extLst>
              <a:ext uri="{FF2B5EF4-FFF2-40B4-BE49-F238E27FC236}">
                <a16:creationId xmlns:a16="http://schemas.microsoft.com/office/drawing/2014/main" id="{9F6910FE-89A5-621D-30A3-7983093E18F7}"/>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grpSp>
        <p:nvGrpSpPr>
          <p:cNvPr id="4" name="Group 3">
            <a:extLst>
              <a:ext uri="{FF2B5EF4-FFF2-40B4-BE49-F238E27FC236}">
                <a16:creationId xmlns:a16="http://schemas.microsoft.com/office/drawing/2014/main" id="{905F107C-C845-B5F9-A749-B6B871F67218}"/>
              </a:ext>
            </a:extLst>
          </p:cNvPr>
          <p:cNvGrpSpPr/>
          <p:nvPr/>
        </p:nvGrpSpPr>
        <p:grpSpPr>
          <a:xfrm>
            <a:off x="352050" y="2872650"/>
            <a:ext cx="11622122" cy="2619741"/>
            <a:chOff x="393995" y="2641966"/>
            <a:chExt cx="11622122" cy="2619741"/>
          </a:xfrm>
        </p:grpSpPr>
        <p:pic>
          <p:nvPicPr>
            <p:cNvPr id="6" name="Picture 5">
              <a:extLst>
                <a:ext uri="{FF2B5EF4-FFF2-40B4-BE49-F238E27FC236}">
                  <a16:creationId xmlns:a16="http://schemas.microsoft.com/office/drawing/2014/main" id="{C9C1D50B-0B1C-7388-984B-69484581647A}"/>
                </a:ext>
              </a:extLst>
            </p:cNvPr>
            <p:cNvPicPr>
              <a:picLocks noChangeAspect="1"/>
            </p:cNvPicPr>
            <p:nvPr/>
          </p:nvPicPr>
          <p:blipFill rotWithShape="1">
            <a:blip r:embed="rId2"/>
            <a:srcRect t="16503" r="64557"/>
            <a:stretch/>
          </p:blipFill>
          <p:spPr>
            <a:xfrm>
              <a:off x="393995" y="3074299"/>
              <a:ext cx="4119282" cy="2187408"/>
            </a:xfrm>
            <a:prstGeom prst="rect">
              <a:avLst/>
            </a:prstGeom>
          </p:spPr>
        </p:pic>
        <p:pic>
          <p:nvPicPr>
            <p:cNvPr id="8" name="Picture 7">
              <a:extLst>
                <a:ext uri="{FF2B5EF4-FFF2-40B4-BE49-F238E27FC236}">
                  <a16:creationId xmlns:a16="http://schemas.microsoft.com/office/drawing/2014/main" id="{2469C4E2-E6F6-7DFC-34E7-BE4B76BDB1B9}"/>
                </a:ext>
              </a:extLst>
            </p:cNvPr>
            <p:cNvPicPr>
              <a:picLocks noChangeAspect="1"/>
            </p:cNvPicPr>
            <p:nvPr/>
          </p:nvPicPr>
          <p:blipFill rotWithShape="1">
            <a:blip r:embed="rId2"/>
            <a:srcRect l="35443"/>
            <a:stretch/>
          </p:blipFill>
          <p:spPr>
            <a:xfrm>
              <a:off x="4513277" y="2641966"/>
              <a:ext cx="7502840" cy="2619741"/>
            </a:xfrm>
            <a:prstGeom prst="rect">
              <a:avLst/>
            </a:prstGeom>
          </p:spPr>
        </p:pic>
      </p:grpSp>
    </p:spTree>
    <p:extLst>
      <p:ext uri="{BB962C8B-B14F-4D97-AF65-F5344CB8AC3E}">
        <p14:creationId xmlns:p14="http://schemas.microsoft.com/office/powerpoint/2010/main" val="7400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92145"/>
            <a:ext cx="8737600" cy="491131"/>
          </a:xfrm>
          <a:prstGeom prst="rect">
            <a:avLst/>
          </a:prstGeom>
        </p:spPr>
        <p:txBody>
          <a:bodyPr>
            <a:normAutofit/>
          </a:bodyPr>
          <a:lstStyle/>
          <a:p>
            <a:pPr algn="l"/>
            <a:r>
              <a:rPr lang="en-US" sz="2000" dirty="0">
                <a:solidFill>
                  <a:srgbClr val="7E00CC"/>
                </a:solidFill>
              </a:rPr>
              <a:t>Patient demographics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A4E3D37B-5A06-863E-1FF2-91DCB7DE65E0}"/>
              </a:ext>
            </a:extLst>
          </p:cNvPr>
          <p:cNvPicPr>
            <a:picLocks noChangeAspect="1"/>
          </p:cNvPicPr>
          <p:nvPr/>
        </p:nvPicPr>
        <p:blipFill>
          <a:blip r:embed="rId2"/>
          <a:stretch>
            <a:fillRect/>
          </a:stretch>
        </p:blipFill>
        <p:spPr>
          <a:xfrm>
            <a:off x="1286312" y="2812841"/>
            <a:ext cx="10324052" cy="2524622"/>
          </a:xfrm>
          <a:prstGeom prst="rect">
            <a:avLst/>
          </a:prstGeom>
        </p:spPr>
      </p:pic>
      <p:sp>
        <p:nvSpPr>
          <p:cNvPr id="6" name="TextBox 5">
            <a:extLst>
              <a:ext uri="{FF2B5EF4-FFF2-40B4-BE49-F238E27FC236}">
                <a16:creationId xmlns:a16="http://schemas.microsoft.com/office/drawing/2014/main" id="{CA2997EC-25FA-7134-D828-E59F4B2B1201}"/>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1838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23100" y="1864439"/>
            <a:ext cx="8737600" cy="615950"/>
          </a:xfrm>
          <a:prstGeom prst="rect">
            <a:avLst/>
          </a:prstGeom>
        </p:spPr>
        <p:txBody>
          <a:bodyPr>
            <a:normAutofit/>
          </a:bodyPr>
          <a:lstStyle/>
          <a:p>
            <a:pPr algn="l"/>
            <a:r>
              <a:rPr lang="en-US" sz="2000" dirty="0">
                <a:solidFill>
                  <a:srgbClr val="7E00CC"/>
                </a:solidFill>
              </a:rPr>
              <a:t>Treatment characteristics and dosimetry</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descr="Table&#10;&#10;Description automatically generated">
            <a:extLst>
              <a:ext uri="{FF2B5EF4-FFF2-40B4-BE49-F238E27FC236}">
                <a16:creationId xmlns:a16="http://schemas.microsoft.com/office/drawing/2014/main" id="{E6A1D2FD-5FFE-BBB8-62FF-B25F2F28F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45" y="2720629"/>
            <a:ext cx="9612710" cy="3091144"/>
          </a:xfrm>
          <a:prstGeom prst="rect">
            <a:avLst/>
          </a:prstGeom>
        </p:spPr>
      </p:pic>
    </p:spTree>
    <p:extLst>
      <p:ext uri="{BB962C8B-B14F-4D97-AF65-F5344CB8AC3E}">
        <p14:creationId xmlns:p14="http://schemas.microsoft.com/office/powerpoint/2010/main" val="38661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135551" y="1801356"/>
            <a:ext cx="8737600" cy="615950"/>
          </a:xfrm>
          <a:prstGeom prst="rect">
            <a:avLst/>
          </a:prstGeom>
        </p:spPr>
        <p:txBody>
          <a:bodyPr>
            <a:normAutofit/>
          </a:bodyPr>
          <a:lstStyle/>
          <a:p>
            <a:pPr algn="l"/>
            <a:r>
              <a:rPr lang="en-US" sz="2000" dirty="0">
                <a:solidFill>
                  <a:srgbClr val="7E00CC"/>
                </a:solidFill>
              </a:rPr>
              <a:t>Liver adverse events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0718528-2118-FBB8-B931-E30835C17612}"/>
              </a:ext>
            </a:extLst>
          </p:cNvPr>
          <p:cNvSpPr txBox="1"/>
          <p:nvPr/>
        </p:nvSpPr>
        <p:spPr>
          <a:xfrm>
            <a:off x="1057738" y="5180788"/>
            <a:ext cx="5824437" cy="215444"/>
          </a:xfrm>
          <a:prstGeom prst="rect">
            <a:avLst/>
          </a:prstGeom>
          <a:noFill/>
        </p:spPr>
        <p:txBody>
          <a:bodyPr wrap="square">
            <a:spAutoFit/>
          </a:bodyPr>
          <a:lstStyle/>
          <a:p>
            <a:r>
              <a:rPr lang="en-US" sz="800" dirty="0"/>
              <a:t>*Patients allocated to either PDA or SDA based on treatment received (dose received) versus allocation by randomization.</a:t>
            </a:r>
          </a:p>
        </p:txBody>
      </p:sp>
      <p:pic>
        <p:nvPicPr>
          <p:cNvPr id="6" name="Picture 5" descr="Table&#10;&#10;Description automatically generated">
            <a:extLst>
              <a:ext uri="{FF2B5EF4-FFF2-40B4-BE49-F238E27FC236}">
                <a16:creationId xmlns:a16="http://schemas.microsoft.com/office/drawing/2014/main" id="{40D4ADA1-157E-D5CD-70DA-7D1ED87D3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4" y="2685450"/>
            <a:ext cx="9920262" cy="2227194"/>
          </a:xfrm>
          <a:prstGeom prst="rect">
            <a:avLst/>
          </a:prstGeom>
        </p:spPr>
      </p:pic>
    </p:spTree>
    <p:extLst>
      <p:ext uri="{BB962C8B-B14F-4D97-AF65-F5344CB8AC3E}">
        <p14:creationId xmlns:p14="http://schemas.microsoft.com/office/powerpoint/2010/main" val="21082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224792" y="1883845"/>
            <a:ext cx="6350467" cy="400110"/>
          </a:xfrm>
          <a:prstGeom prst="rect">
            <a:avLst/>
          </a:prstGeom>
        </p:spPr>
        <p:txBody>
          <a:bodyPr wrap="square" anchor="t" anchorCtr="0">
            <a:spAutoFit/>
          </a:bodyPr>
          <a:lstStyle/>
          <a:p>
            <a:pPr algn="l" defTabSz="685783">
              <a:spcBef>
                <a:spcPts val="0"/>
              </a:spcBef>
            </a:pPr>
            <a:r>
              <a:rPr lang="en-US" sz="2000" dirty="0">
                <a:solidFill>
                  <a:srgbClr val="7E00CC"/>
                </a:solidFill>
                <a:ea typeface="+mn-ea"/>
                <a:cs typeface="+mn-cs"/>
              </a:rPr>
              <a:t>Personalized dosimetry improved survival</a:t>
            </a:r>
          </a:p>
        </p:txBody>
      </p:sp>
      <p:sp>
        <p:nvSpPr>
          <p:cNvPr id="8" name="TextBox 7">
            <a:extLst>
              <a:ext uri="{FF2B5EF4-FFF2-40B4-BE49-F238E27FC236}">
                <a16:creationId xmlns:a16="http://schemas.microsoft.com/office/drawing/2014/main" id="{F74EDCE1-0552-4057-AFFF-B14AD1DA0A4A}"/>
              </a:ext>
            </a:extLst>
          </p:cNvPr>
          <p:cNvSpPr txBox="1"/>
          <p:nvPr/>
        </p:nvSpPr>
        <p:spPr>
          <a:xfrm>
            <a:off x="2687319" y="2583539"/>
            <a:ext cx="2908137" cy="461665"/>
          </a:xfrm>
          <a:prstGeom prst="rect">
            <a:avLst/>
          </a:prstGeom>
          <a:noFill/>
        </p:spPr>
        <p:txBody>
          <a:bodyPr wrap="square">
            <a:spAutoFit/>
          </a:bodyPr>
          <a:lstStyle/>
          <a:p>
            <a:r>
              <a:rPr lang="en-US" sz="1200" b="1" dirty="0">
                <a:latin typeface="Arial Nova Cond" panose="020B0506020202020204" pitchFamily="34" charset="0"/>
              </a:rPr>
              <a:t>Median Overall Survival (ITT population) with TheraSphere Y-90 Glass Microspheres</a:t>
            </a:r>
          </a:p>
        </p:txBody>
      </p:sp>
      <p:pic>
        <p:nvPicPr>
          <p:cNvPr id="4" name="Picture 3" descr="A picture containing graphical user interface&#10;&#10;Description automatically generated">
            <a:extLst>
              <a:ext uri="{FF2B5EF4-FFF2-40B4-BE49-F238E27FC236}">
                <a16:creationId xmlns:a16="http://schemas.microsoft.com/office/drawing/2014/main" id="{A5AF60A5-4B43-402D-CE50-E7411A2C4B63}"/>
              </a:ext>
            </a:extLst>
          </p:cNvPr>
          <p:cNvPicPr>
            <a:picLocks noChangeAspect="1"/>
          </p:cNvPicPr>
          <p:nvPr/>
        </p:nvPicPr>
        <p:blipFill rotWithShape="1">
          <a:blip r:embed="rId3">
            <a:extLst>
              <a:ext uri="{28A0092B-C50C-407E-A947-70E740481C1C}">
                <a14:useLocalDpi xmlns:a14="http://schemas.microsoft.com/office/drawing/2010/main" val="0"/>
              </a:ext>
            </a:extLst>
          </a:blip>
          <a:srcRect t="12051"/>
          <a:stretch/>
        </p:blipFill>
        <p:spPr>
          <a:xfrm>
            <a:off x="1347717" y="3045204"/>
            <a:ext cx="7880298" cy="3179502"/>
          </a:xfrm>
          <a:prstGeom prst="rect">
            <a:avLst/>
          </a:prstGeom>
        </p:spPr>
      </p:pic>
      <p:sp>
        <p:nvSpPr>
          <p:cNvPr id="2" name="TextBox 1">
            <a:extLst>
              <a:ext uri="{FF2B5EF4-FFF2-40B4-BE49-F238E27FC236}">
                <a16:creationId xmlns:a16="http://schemas.microsoft.com/office/drawing/2014/main" id="{8556ED57-1DBE-AAB1-64C2-69E2254E6C2B}"/>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375230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B22-ADEC-FFB0-FEBC-E67B108494B8}"/>
              </a:ext>
            </a:extLst>
          </p:cNvPr>
          <p:cNvSpPr txBox="1">
            <a:spLocks/>
          </p:cNvSpPr>
          <p:nvPr/>
        </p:nvSpPr>
        <p:spPr>
          <a:xfrm>
            <a:off x="1300293" y="1911847"/>
            <a:ext cx="5880683" cy="707886"/>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improved response</a:t>
            </a:r>
            <a:br>
              <a:rPr lang="en-US" sz="1600" dirty="0">
                <a:solidFill>
                  <a:srgbClr val="000000"/>
                </a:solidFill>
                <a:latin typeface="SST-Heavy"/>
              </a:rPr>
            </a:br>
            <a:endParaRPr lang="en-US" sz="2000" dirty="0">
              <a:solidFill>
                <a:srgbClr val="7E00CC"/>
              </a:solidFill>
              <a:ea typeface="+mn-ea"/>
              <a:cs typeface="+mn-cs"/>
            </a:endParaRPr>
          </a:p>
        </p:txBody>
      </p:sp>
      <p:sp>
        <p:nvSpPr>
          <p:cNvPr id="3" name="TextBox 2">
            <a:extLst>
              <a:ext uri="{FF2B5EF4-FFF2-40B4-BE49-F238E27FC236}">
                <a16:creationId xmlns:a16="http://schemas.microsoft.com/office/drawing/2014/main" id="{C3FA7361-B5E9-763B-3CF6-3B4F056FAA3B}"/>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grpSp>
        <p:nvGrpSpPr>
          <p:cNvPr id="7" name="Group 6">
            <a:extLst>
              <a:ext uri="{FF2B5EF4-FFF2-40B4-BE49-F238E27FC236}">
                <a16:creationId xmlns:a16="http://schemas.microsoft.com/office/drawing/2014/main" id="{18F87762-2216-302E-5281-3FC7F3418FFB}"/>
              </a:ext>
            </a:extLst>
          </p:cNvPr>
          <p:cNvGrpSpPr/>
          <p:nvPr/>
        </p:nvGrpSpPr>
        <p:grpSpPr>
          <a:xfrm>
            <a:off x="1300293" y="2667635"/>
            <a:ext cx="9929566" cy="3355564"/>
            <a:chOff x="1140902" y="2619733"/>
            <a:chExt cx="9929566" cy="3355564"/>
          </a:xfrm>
        </p:grpSpPr>
        <p:pic>
          <p:nvPicPr>
            <p:cNvPr id="6" name="Picture 5" descr="A screenshot of a computer&#10;&#10;Description automatically generated with medium confidence">
              <a:extLst>
                <a:ext uri="{FF2B5EF4-FFF2-40B4-BE49-F238E27FC236}">
                  <a16:creationId xmlns:a16="http://schemas.microsoft.com/office/drawing/2014/main" id="{5493C38A-2C42-DF56-78D3-21291C9E594A}"/>
                </a:ext>
              </a:extLst>
            </p:cNvPr>
            <p:cNvPicPr>
              <a:picLocks noChangeAspect="1"/>
            </p:cNvPicPr>
            <p:nvPr/>
          </p:nvPicPr>
          <p:blipFill rotWithShape="1">
            <a:blip r:embed="rId2">
              <a:extLst>
                <a:ext uri="{28A0092B-C50C-407E-A947-70E740481C1C}">
                  <a14:useLocalDpi xmlns:a14="http://schemas.microsoft.com/office/drawing/2010/main" val="0"/>
                </a:ext>
              </a:extLst>
            </a:blip>
            <a:srcRect t="13689" r="31381" b="2"/>
            <a:stretch/>
          </p:blipFill>
          <p:spPr>
            <a:xfrm>
              <a:off x="1140902" y="3171217"/>
              <a:ext cx="6835779" cy="2804080"/>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3C94F85B-E1E5-1681-6EF1-1775758B2B5F}"/>
                </a:ext>
              </a:extLst>
            </p:cNvPr>
            <p:cNvPicPr>
              <a:picLocks noChangeAspect="1"/>
            </p:cNvPicPr>
            <p:nvPr/>
          </p:nvPicPr>
          <p:blipFill rotWithShape="1">
            <a:blip r:embed="rId2">
              <a:extLst>
                <a:ext uri="{28A0092B-C50C-407E-A947-70E740481C1C}">
                  <a14:useLocalDpi xmlns:a14="http://schemas.microsoft.com/office/drawing/2010/main" val="0"/>
                </a:ext>
              </a:extLst>
            </a:blip>
            <a:srcRect l="68944" t="-287" b="2"/>
            <a:stretch/>
          </p:blipFill>
          <p:spPr>
            <a:xfrm>
              <a:off x="7976681" y="2619733"/>
              <a:ext cx="3093787" cy="3258152"/>
            </a:xfrm>
            <a:prstGeom prst="rect">
              <a:avLst/>
            </a:prstGeom>
          </p:spPr>
        </p:pic>
      </p:grpSp>
    </p:spTree>
    <p:extLst>
      <p:ext uri="{BB962C8B-B14F-4D97-AF65-F5344CB8AC3E}">
        <p14:creationId xmlns:p14="http://schemas.microsoft.com/office/powerpoint/2010/main" val="217530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downstaged more patients to surgery</a:t>
            </a:r>
          </a:p>
        </p:txBody>
      </p:sp>
      <p:pic>
        <p:nvPicPr>
          <p:cNvPr id="5" name="Picture 4" descr="A screenshot of a computer&#10;&#10;Description automatically generated with medium confidence">
            <a:extLst>
              <a:ext uri="{FF2B5EF4-FFF2-40B4-BE49-F238E27FC236}">
                <a16:creationId xmlns:a16="http://schemas.microsoft.com/office/drawing/2014/main" id="{CB9223DA-5D45-C7B2-BA6F-D9C6113F36C7}"/>
              </a:ext>
            </a:extLst>
          </p:cNvPr>
          <p:cNvPicPr>
            <a:picLocks noChangeAspect="1"/>
          </p:cNvPicPr>
          <p:nvPr/>
        </p:nvPicPr>
        <p:blipFill rotWithShape="1">
          <a:blip r:embed="rId2">
            <a:extLst>
              <a:ext uri="{28A0092B-C50C-407E-A947-70E740481C1C}">
                <a14:useLocalDpi xmlns:a14="http://schemas.microsoft.com/office/drawing/2010/main" val="0"/>
              </a:ext>
            </a:extLst>
          </a:blip>
          <a:srcRect t="9377"/>
          <a:stretch/>
        </p:blipFill>
        <p:spPr>
          <a:xfrm>
            <a:off x="1361813" y="3095538"/>
            <a:ext cx="8824014" cy="3323974"/>
          </a:xfrm>
          <a:prstGeom prst="rect">
            <a:avLst/>
          </a:prstGeom>
        </p:spPr>
      </p:pic>
      <p:sp>
        <p:nvSpPr>
          <p:cNvPr id="6" name="TextBox 5">
            <a:extLst>
              <a:ext uri="{FF2B5EF4-FFF2-40B4-BE49-F238E27FC236}">
                <a16:creationId xmlns:a16="http://schemas.microsoft.com/office/drawing/2014/main" id="{91932848-D2B5-F7CE-9142-9B3DFBC558CD}"/>
              </a:ext>
            </a:extLst>
          </p:cNvPr>
          <p:cNvSpPr txBox="1"/>
          <p:nvPr/>
        </p:nvSpPr>
        <p:spPr>
          <a:xfrm>
            <a:off x="2650342" y="2818539"/>
            <a:ext cx="6246955" cy="276999"/>
          </a:xfrm>
          <a:prstGeom prst="rect">
            <a:avLst/>
          </a:prstGeom>
          <a:noFill/>
        </p:spPr>
        <p:txBody>
          <a:bodyPr wrap="square">
            <a:spAutoFit/>
          </a:bodyPr>
          <a:lstStyle/>
          <a:p>
            <a:r>
              <a:rPr lang="en-US" sz="1200" b="1" dirty="0">
                <a:latin typeface="Arial Nova Cond" panose="020B0506020202020204" pitchFamily="34" charset="0"/>
              </a:rPr>
              <a:t>Patients successfully downstaged to surgery with TheraSphere Y-90 Glass Microspheres</a:t>
            </a:r>
          </a:p>
        </p:txBody>
      </p:sp>
      <p:sp>
        <p:nvSpPr>
          <p:cNvPr id="3" name="TextBox 2">
            <a:extLst>
              <a:ext uri="{FF2B5EF4-FFF2-40B4-BE49-F238E27FC236}">
                <a16:creationId xmlns:a16="http://schemas.microsoft.com/office/drawing/2014/main" id="{B30CFF74-0EEC-9FF5-A124-CC3055F3504C}"/>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20963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0b55d88-4dd9-40ac-a378-20b6b31ce5ba">
      <UserInfo>
        <DisplayName>Hileman, Julia</DisplayName>
        <AccountId>7</AccountId>
        <AccountType/>
      </UserInfo>
      <UserInfo>
        <DisplayName>Camell, Stephanie</DisplayName>
        <AccountId>13</AccountId>
        <AccountType/>
      </UserInfo>
    </SharedWithUsers>
    <TaxCatchAll xmlns="e09f3f66-7606-464c-8bb7-106d86afdd1f" xsi:nil="true"/>
    <lcf76f155ced4ddcb4097134ff3c332f xmlns="6735d98e-c918-400f-a094-690213d1fc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BE1300B2D14A4DADEB5B7919D4CC40" ma:contentTypeVersion="17" ma:contentTypeDescription="Create a new document." ma:contentTypeScope="" ma:versionID="734c72d8671c4c5c1b19f2474cd2384d">
  <xsd:schema xmlns:xsd="http://www.w3.org/2001/XMLSchema" xmlns:xs="http://www.w3.org/2001/XMLSchema" xmlns:p="http://schemas.microsoft.com/office/2006/metadata/properties" xmlns:ns2="6735d98e-c918-400f-a094-690213d1fc5e" xmlns:ns3="40b55d88-4dd9-40ac-a378-20b6b31ce5ba" xmlns:ns4="e09f3f66-7606-464c-8bb7-106d86afdd1f" targetNamespace="http://schemas.microsoft.com/office/2006/metadata/properties" ma:root="true" ma:fieldsID="dde4f0582aab38dfdcc8b5f63903228c" ns2:_="" ns3:_="" ns4:_="">
    <xsd:import namespace="6735d98e-c918-400f-a094-690213d1fc5e"/>
    <xsd:import namespace="40b55d88-4dd9-40ac-a378-20b6b31ce5ba"/>
    <xsd:import namespace="e09f3f66-7606-464c-8bb7-106d86afdd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5d98e-c918-400f-a094-690213d1f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b55d88-4dd9-40ac-a378-20b6b31ce5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a83329-11cc-43d0-8c96-a2a8b09c33d0}" ma:internalName="TaxCatchAll" ma:showField="CatchAllData" ma:web="40b55d88-4dd9-40ac-a378-20b6b31ce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 ds:uri="40b55d88-4dd9-40ac-a378-20b6b31ce5ba"/>
    <ds:schemaRef ds:uri="e09f3f66-7606-464c-8bb7-106d86afdd1f"/>
    <ds:schemaRef ds:uri="6735d98e-c918-400f-a094-690213d1fc5e"/>
  </ds:schemaRefs>
</ds:datastoreItem>
</file>

<file path=customXml/itemProps2.xml><?xml version="1.0" encoding="utf-8"?>
<ds:datastoreItem xmlns:ds="http://schemas.openxmlformats.org/officeDocument/2006/customXml" ds:itemID="{F9528BAA-23F0-4503-9DB1-10F235E6EC05}">
  <ds:schemaRefs>
    <ds:schemaRef ds:uri="http://schemas.microsoft.com/sharepoint/v3/contenttype/forms"/>
  </ds:schemaRefs>
</ds:datastoreItem>
</file>

<file path=customXml/itemProps3.xml><?xml version="1.0" encoding="utf-8"?>
<ds:datastoreItem xmlns:ds="http://schemas.openxmlformats.org/officeDocument/2006/customXml" ds:itemID="{F9B35909-E9A3-49CB-9308-7788BC834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5d98e-c918-400f-a094-690213d1fc5e"/>
    <ds:schemaRef ds:uri="40b55d88-4dd9-40ac-a378-20b6b31ce5ba"/>
    <ds:schemaRef ds:uri="e09f3f66-7606-464c-8bb7-106d86afd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8793</TotalTime>
  <Words>2212</Words>
  <Application>Microsoft Office PowerPoint</Application>
  <PresentationFormat>Widescreen</PresentationFormat>
  <Paragraphs>46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BostonScientific_PPT2_Template_10-2-12</vt:lpstr>
      <vt:lpstr>PowerPoint Presentation</vt:lpstr>
      <vt:lpstr>DOSISPHERE-01 primary trial objective </vt:lpstr>
      <vt:lpstr>DOSISPHERE-01 trial design</vt:lpstr>
      <vt:lpstr>Patient demographics</vt:lpstr>
      <vt:lpstr>Treatment characteristics and dosimetry</vt:lpstr>
      <vt:lpstr>Liver adverse events</vt:lpstr>
      <vt:lpstr>Personalized dosimetry improved survival</vt:lpstr>
      <vt:lpstr>PowerPoint Presentation</vt:lpstr>
      <vt:lpstr>PowerPoint Presentation</vt:lpstr>
      <vt:lpstr>PowerPoint Presentation</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Morris, Amy</cp:lastModifiedBy>
  <cp:revision>171</cp:revision>
  <cp:lastPrinted>2019-07-15T18:28:14Z</cp:lastPrinted>
  <dcterms:created xsi:type="dcterms:W3CDTF">2012-12-05T20:33:11Z</dcterms:created>
  <dcterms:modified xsi:type="dcterms:W3CDTF">2024-04-04T13:04:25Z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0x01010043D2844B654A3746A0963A8468D8D490</vt:lpwstr>
  </property>
</Properties>
</file>