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8"/>
  </p:notesMasterIdLst>
  <p:handoutMasterIdLst>
    <p:handoutMasterId r:id="rId19"/>
  </p:handoutMasterIdLst>
  <p:sldIdLst>
    <p:sldId id="1182" r:id="rId5"/>
    <p:sldId id="2594" r:id="rId6"/>
    <p:sldId id="2595" r:id="rId7"/>
    <p:sldId id="5307" r:id="rId8"/>
    <p:sldId id="5311" r:id="rId9"/>
    <p:sldId id="5312" r:id="rId10"/>
    <p:sldId id="5308" r:id="rId11"/>
    <p:sldId id="5309" r:id="rId12"/>
    <p:sldId id="1201" r:id="rId13"/>
    <p:sldId id="5313" r:id="rId14"/>
    <p:sldId id="1225" r:id="rId15"/>
    <p:sldId id="1221" r:id="rId16"/>
    <p:sldId id="5277" r:id="rId17"/>
  </p:sldIdLst>
  <p:sldSz cx="12192000" cy="6858000"/>
  <p:notesSz cx="7010400" cy="9296400"/>
  <p:custDataLst>
    <p:tags r:id="rId20"/>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1282B-E2F2-8FB8-96BA-EE1B168A505C}" name="Alt, Ali" initials="AA" userId="S::Ali.Alt@bsci.com::8d526086-c6e8-4e45-bf2b-5cd0f47d4632" providerId="AD"/>
  <p188:author id="{77CB6B5F-3E9A-F4B3-EA39-C9F0085F357C}" name="Da Silva, Alexa" initials="DSA" userId="S::Alexa.DaSilva@bsci.com::0901b6ca-aefa-4d9a-a25b-38efb8cbc6e7" providerId="AD"/>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CC"/>
    <a:srgbClr val="0070C0"/>
    <a:srgbClr val="00B1F1"/>
    <a:srgbClr val="061725"/>
    <a:srgbClr val="071725"/>
    <a:srgbClr val="001424"/>
    <a:srgbClr val="E6E6E6"/>
    <a:srgbClr val="000000"/>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3681" autoAdjust="0"/>
  </p:normalViewPr>
  <p:slideViewPr>
    <p:cSldViewPr snapToGrid="0">
      <p:cViewPr varScale="1">
        <p:scale>
          <a:sx n="98" d="100"/>
          <a:sy n="98" d="100"/>
        </p:scale>
        <p:origin x="84" y="438"/>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2/27/2023</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2/27/2023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show that there are 3 independent US sites all with HIGHLY Reproducible results with high dose to tumor in Patients that met study criteria demonstrating a Low recurrence rate Early and Advanced HCC</a:t>
            </a:r>
          </a:p>
          <a:p>
            <a:endParaRPr lang="en-US" dirty="0"/>
          </a:p>
          <a:p>
            <a:r>
              <a:rPr lang="en-US" dirty="0"/>
              <a:t>Overall Survival was 93% in patients with transplant or resection following TheraSphere at 3 years and 84% overall survival rate in patients where TheraSphere was the primary therapy at 3 years </a:t>
            </a:r>
          </a:p>
          <a:p>
            <a:endParaRPr lang="en-US" dirty="0"/>
          </a:p>
          <a:p>
            <a:r>
              <a:rPr lang="en-US" dirty="0"/>
              <a:t>The low recurrence rate of 5.6% is lesions not in the TheraSphere treated area, I believe (Kirk can correct me if I am wrong), but I believe even in ablation they can see has high as 10% recurrence rate on lesions. </a:t>
            </a:r>
          </a:p>
          <a:p>
            <a:endParaRPr lang="en-US" dirty="0"/>
          </a:p>
          <a:p>
            <a:r>
              <a:rPr lang="en-US" dirty="0"/>
              <a:t>At the 3 year or 36 month mark as noted in this slide, we have very good confidence in these numbers, kirk maybe you could make some comments on our 5 year survival numbers and additional points on this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6EC1FC-31B5-4A61-84E6-7D5263A0C241}" type="slidenum">
              <a:rPr lang="en-US" smtClean="0"/>
              <a:t>7</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2AF8ED-478B-B94D-A0C7-CD3E7A82A4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PI-1523007-AA </a:t>
            </a:r>
            <a:endParaRPr lang="en-US" sz="700" b="0" i="0" dirty="0">
              <a:solidFill>
                <a:schemeClr val="bg1"/>
              </a:solidFill>
              <a:latin typeface="Arial Nova Cond" panose="020B0506020202020204" pitchFamily="34" charset="0"/>
            </a:endParaRPr>
          </a:p>
        </p:txBody>
      </p:sp>
      <p:pic>
        <p:nvPicPr>
          <p:cNvPr id="13" name="Picture 12">
            <a:extLst>
              <a:ext uri="{FF2B5EF4-FFF2-40B4-BE49-F238E27FC236}">
                <a16:creationId xmlns:a16="http://schemas.microsoft.com/office/drawing/2014/main" id="{1983876B-370A-A541-8F9A-ECBC2C54D1C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20" name="Text Placeholder 6">
            <a:extLst>
              <a:ext uri="{FF2B5EF4-FFF2-40B4-BE49-F238E27FC236}">
                <a16:creationId xmlns:a16="http://schemas.microsoft.com/office/drawing/2014/main" id="{2467A3B5-0615-2341-AB08-7624B5FEFE2E}"/>
              </a:ext>
            </a:extLst>
          </p:cNvPr>
          <p:cNvSpPr>
            <a:spLocks noGrp="1"/>
          </p:cNvSpPr>
          <p:nvPr>
            <p:ph type="body" idx="1"/>
          </p:nvPr>
        </p:nvSpPr>
        <p:spPr>
          <a:xfrm>
            <a:off x="2725615" y="4226973"/>
            <a:ext cx="3941402" cy="612564"/>
          </a:xfrm>
          <a:prstGeom prst="rect">
            <a:avLst/>
          </a:prstGeom>
        </p:spPr>
        <p:txBody>
          <a:bodyPr>
            <a:normAutofit fontScale="85000" lnSpcReduction="10000"/>
          </a:bodyPr>
          <a:lstStyle>
            <a:lvl1pPr marL="0" indent="0" algn="l">
              <a:buFontTx/>
              <a:buNone/>
              <a:defRPr sz="2400" b="1" i="0">
                <a:solidFill>
                  <a:schemeClr val="bg1"/>
                </a:solidFill>
                <a:latin typeface="Arial Nova" panose="020B0504020202020204" pitchFamily="34" charset="0"/>
              </a:defRPr>
            </a:lvl1pPr>
          </a:lstStyle>
          <a:p>
            <a:r>
              <a:rPr lang="en-US" b="0" dirty="0">
                <a:latin typeface="Arial" panose="020B0604020202020204" pitchFamily="34" charset="0"/>
                <a:cs typeface="Arial" panose="020B0604020202020204" pitchFamily="34" charset="0"/>
              </a:rPr>
              <a:t>Strike First With TheraSphere</a:t>
            </a:r>
          </a:p>
        </p:txBody>
      </p:sp>
      <p:pic>
        <p:nvPicPr>
          <p:cNvPr id="22" name="Picture 21">
            <a:extLst>
              <a:ext uri="{FF2B5EF4-FFF2-40B4-BE49-F238E27FC236}">
                <a16:creationId xmlns:a16="http://schemas.microsoft.com/office/drawing/2014/main" id="{D9D8F8DE-260F-2B4C-9316-4D1627941B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38083" y="844666"/>
            <a:ext cx="5553917" cy="5514340"/>
          </a:xfrm>
          <a:prstGeom prst="rect">
            <a:avLst/>
          </a:prstGeom>
        </p:spPr>
      </p:pic>
      <p:grpSp>
        <p:nvGrpSpPr>
          <p:cNvPr id="9" name="Group 8">
            <a:extLst>
              <a:ext uri="{FF2B5EF4-FFF2-40B4-BE49-F238E27FC236}">
                <a16:creationId xmlns:a16="http://schemas.microsoft.com/office/drawing/2014/main" id="{CA430620-7BF9-86A1-3620-3CBE326CB03B}"/>
              </a:ext>
            </a:extLst>
          </p:cNvPr>
          <p:cNvGrpSpPr/>
          <p:nvPr userDrawn="1"/>
        </p:nvGrpSpPr>
        <p:grpSpPr>
          <a:xfrm>
            <a:off x="972192" y="2275538"/>
            <a:ext cx="5822147" cy="1511109"/>
            <a:chOff x="972192" y="2670392"/>
            <a:chExt cx="5822147" cy="1511109"/>
          </a:xfrm>
        </p:grpSpPr>
        <p:pic>
          <p:nvPicPr>
            <p:cNvPr id="14" name="Picture 13">
              <a:extLst>
                <a:ext uri="{FF2B5EF4-FFF2-40B4-BE49-F238E27FC236}">
                  <a16:creationId xmlns:a16="http://schemas.microsoft.com/office/drawing/2014/main" id="{1F4D30D1-8AF4-234D-9BB0-46890D9F14D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6" name="Picture 5">
              <a:extLst>
                <a:ext uri="{FF2B5EF4-FFF2-40B4-BE49-F238E27FC236}">
                  <a16:creationId xmlns:a16="http://schemas.microsoft.com/office/drawing/2014/main" id="{2899F054-9476-885D-3D52-5FE40FFE45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Blan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25C116-4E04-874C-B384-1531BCB7C9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pic>
        <p:nvPicPr>
          <p:cNvPr id="17" name="Picture 16">
            <a:extLst>
              <a:ext uri="{FF2B5EF4-FFF2-40B4-BE49-F238E27FC236}">
                <a16:creationId xmlns:a16="http://schemas.microsoft.com/office/drawing/2014/main" id="{441D6232-83D1-3B45-B3D9-19E4FA58963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pic>
        <p:nvPicPr>
          <p:cNvPr id="3" name="Picture 2">
            <a:extLst>
              <a:ext uri="{FF2B5EF4-FFF2-40B4-BE49-F238E27FC236}">
                <a16:creationId xmlns:a16="http://schemas.microsoft.com/office/drawing/2014/main" id="{28B3FC14-DA6B-D186-9E31-D8BBE8CCE1C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4148" y="624467"/>
            <a:ext cx="7676219" cy="625595"/>
          </a:xfrm>
          <a:prstGeom prst="rect">
            <a:avLst/>
          </a:prstGeom>
        </p:spPr>
      </p:pic>
    </p:spTree>
    <p:custDataLst>
      <p:tags r:id="rId1"/>
    </p:custDataLst>
    <p:extLst>
      <p:ext uri="{BB962C8B-B14F-4D97-AF65-F5344CB8AC3E}">
        <p14:creationId xmlns:p14="http://schemas.microsoft.com/office/powerpoint/2010/main" val="33315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PI-1523007-AA</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sp>
        <p:nvSpPr>
          <p:cNvPr id="8" name="TextBox 7">
            <a:extLst>
              <a:ext uri="{FF2B5EF4-FFF2-40B4-BE49-F238E27FC236}">
                <a16:creationId xmlns:a16="http://schemas.microsoft.com/office/drawing/2014/main" id="{E68C1AE8-0330-4FDF-8F9B-83178A94873B}"/>
              </a:ext>
            </a:extLst>
          </p:cNvPr>
          <p:cNvSpPr txBox="1"/>
          <p:nvPr userDrawn="1"/>
        </p:nvSpPr>
        <p:spPr>
          <a:xfrm>
            <a:off x="6184669" y="6488668"/>
            <a:ext cx="5744986" cy="307777"/>
          </a:xfrm>
          <a:prstGeom prst="rect">
            <a:avLst/>
          </a:prstGeom>
          <a:noFill/>
        </p:spPr>
        <p:txBody>
          <a:bodyPr wrap="square">
            <a:spAutoFit/>
          </a:bodyPr>
          <a:lstStyle/>
          <a:p>
            <a:r>
              <a:rPr lang="en-US" sz="700" b="0" i="0" dirty="0" err="1">
                <a:solidFill>
                  <a:schemeClr val="accent1"/>
                </a:solidFill>
                <a:effectLst/>
                <a:latin typeface="SST-Roman"/>
              </a:rPr>
              <a:t>Garin</a:t>
            </a:r>
            <a:r>
              <a:rPr lang="en-US" sz="700" b="0" i="0" dirty="0">
                <a:solidFill>
                  <a:schemeClr val="accent1"/>
                </a:solidFill>
                <a:effectLst/>
                <a:latin typeface="SST-Roman"/>
              </a:rPr>
              <a:t> E, Tselikas L, </a:t>
            </a:r>
            <a:r>
              <a:rPr lang="en-US" sz="700" b="0" i="0" dirty="0" err="1">
                <a:solidFill>
                  <a:schemeClr val="accent1"/>
                </a:solidFill>
                <a:effectLst/>
                <a:latin typeface="SST-Roman"/>
              </a:rPr>
              <a:t>Guiu</a:t>
            </a:r>
            <a:r>
              <a:rPr lang="en-US" sz="700" b="0" i="0" dirty="0">
                <a:solidFill>
                  <a:schemeClr val="accent1"/>
                </a:solidFill>
                <a:effectLst/>
                <a:latin typeface="SST-Roman"/>
              </a:rPr>
              <a:t> B et al. Personalized versus standard dosimetry approach of selective internal radiation therapy in patients with locally advanced hepatocellular carcinoma (DOSISPHERE-01): a </a:t>
            </a:r>
            <a:r>
              <a:rPr lang="en-US" sz="700" b="0" i="0" dirty="0" err="1">
                <a:solidFill>
                  <a:schemeClr val="accent1"/>
                </a:solidFill>
                <a:effectLst/>
                <a:latin typeface="SST-Roman"/>
              </a:rPr>
              <a:t>randomised</a:t>
            </a:r>
            <a:r>
              <a:rPr lang="en-US" sz="700" b="0" i="0" dirty="0">
                <a:solidFill>
                  <a:schemeClr val="accent1"/>
                </a:solidFill>
                <a:effectLst/>
                <a:latin typeface="SST-Roman"/>
              </a:rPr>
              <a:t>, </a:t>
            </a:r>
            <a:r>
              <a:rPr lang="en-US" sz="700" b="0" i="0" dirty="0" err="1">
                <a:solidFill>
                  <a:schemeClr val="accent1"/>
                </a:solidFill>
                <a:effectLst/>
                <a:latin typeface="SST-Roman"/>
              </a:rPr>
              <a:t>multicentre</a:t>
            </a:r>
            <a:r>
              <a:rPr lang="en-US" sz="700" b="0" i="0" dirty="0">
                <a:solidFill>
                  <a:schemeClr val="accent1"/>
                </a:solidFill>
                <a:effectLst/>
                <a:latin typeface="SST-Roman"/>
              </a:rPr>
              <a:t>, open-label phase 2 trial. Lancet Gastroenterol Hepatol. 2021, 6: 17-29</a:t>
            </a:r>
            <a:endParaRPr lang="en-US" sz="700" dirty="0">
              <a:solidFill>
                <a:schemeClr val="accent1"/>
              </a:solidFill>
            </a:endParaRPr>
          </a:p>
        </p:txBody>
      </p:sp>
      <p:pic>
        <p:nvPicPr>
          <p:cNvPr id="4" name="Picture 3">
            <a:extLst>
              <a:ext uri="{FF2B5EF4-FFF2-40B4-BE49-F238E27FC236}">
                <a16:creationId xmlns:a16="http://schemas.microsoft.com/office/drawing/2014/main" id="{3E359879-3D43-C330-81A4-182E0E902B35}"/>
              </a:ext>
            </a:extLst>
          </p:cNvPr>
          <p:cNvPicPr>
            <a:picLocks noChangeAspect="1"/>
          </p:cNvPicPr>
          <p:nvPr userDrawn="1"/>
        </p:nvPicPr>
        <p:blipFill>
          <a:blip r:embed="rId5"/>
          <a:stretch>
            <a:fillRect/>
          </a:stretch>
        </p:blipFill>
        <p:spPr>
          <a:xfrm>
            <a:off x="276957" y="499580"/>
            <a:ext cx="8675640" cy="793504"/>
          </a:xfrm>
          <a:prstGeom prst="rect">
            <a:avLst/>
          </a:prstGeom>
        </p:spPr>
      </p:pic>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PI-1523007-AA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E884EE53-B498-3F42-6206-E1324E96C9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71773" y="3415823"/>
            <a:ext cx="2822480" cy="2802367"/>
          </a:xfrm>
          <a:prstGeom prst="rect">
            <a:avLst/>
          </a:prstGeom>
        </p:spPr>
      </p:pic>
      <p:grpSp>
        <p:nvGrpSpPr>
          <p:cNvPr id="7" name="Group 6">
            <a:extLst>
              <a:ext uri="{FF2B5EF4-FFF2-40B4-BE49-F238E27FC236}">
                <a16:creationId xmlns:a16="http://schemas.microsoft.com/office/drawing/2014/main" id="{3D213386-7FF7-9B37-EDA6-09E0DE07423D}"/>
              </a:ext>
            </a:extLst>
          </p:cNvPr>
          <p:cNvGrpSpPr/>
          <p:nvPr userDrawn="1"/>
        </p:nvGrpSpPr>
        <p:grpSpPr>
          <a:xfrm>
            <a:off x="2291706" y="3783534"/>
            <a:ext cx="5822147" cy="1511109"/>
            <a:chOff x="972192" y="2670392"/>
            <a:chExt cx="5822147" cy="1511109"/>
          </a:xfrm>
        </p:grpSpPr>
        <p:pic>
          <p:nvPicPr>
            <p:cNvPr id="8" name="Picture 7">
              <a:extLst>
                <a:ext uri="{FF2B5EF4-FFF2-40B4-BE49-F238E27FC236}">
                  <a16:creationId xmlns:a16="http://schemas.microsoft.com/office/drawing/2014/main" id="{75B0F2B8-1641-E7CF-D48C-996AB88CB5D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9" name="Picture 8">
              <a:extLst>
                <a:ext uri="{FF2B5EF4-FFF2-40B4-BE49-F238E27FC236}">
                  <a16:creationId xmlns:a16="http://schemas.microsoft.com/office/drawing/2014/main" id="{08CAE254-2CA8-7FD0-A11C-A12E5556D76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10" name="Straight Connector 9">
              <a:extLst>
                <a:ext uri="{FF2B5EF4-FFF2-40B4-BE49-F238E27FC236}">
                  <a16:creationId xmlns:a16="http://schemas.microsoft.com/office/drawing/2014/main" id="{A1ED34A5-414A-C4B6-0039-EF3EC4D6BB36}"/>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56" r:id="rId2"/>
    <p:sldLayoutId id="2147483760" r:id="rId3"/>
    <p:sldLayoutId id="2147483668" r:id="rId4"/>
    <p:sldLayoutId id="2147483759" r:id="rId5"/>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81CAA-47B1-694F-81FE-4200042BDA2B}"/>
              </a:ext>
            </a:extLst>
          </p:cNvPr>
          <p:cNvSpPr>
            <a:spLocks noGrp="1"/>
          </p:cNvSpPr>
          <p:nvPr>
            <p:ph type="body" idx="4294967295"/>
          </p:nvPr>
        </p:nvSpPr>
        <p:spPr>
          <a:xfrm>
            <a:off x="2737190" y="4529230"/>
            <a:ext cx="4569621" cy="612564"/>
          </a:xfrm>
          <a:prstGeom prst="rect">
            <a:avLst/>
          </a:prstGeom>
        </p:spPr>
        <p:txBody>
          <a:bodyPr>
            <a:normAutofit/>
          </a:bodyPr>
          <a:lstStyle/>
          <a:p>
            <a:pPr marL="0" indent="0">
              <a:buNone/>
            </a:pPr>
            <a:r>
              <a:rPr lang="en-US" b="1" dirty="0">
                <a:solidFill>
                  <a:schemeClr val="bg1"/>
                </a:solidFill>
              </a:rPr>
              <a:t>DOSISPHERE-01 TRIAL RESULTS</a:t>
            </a:r>
            <a:endParaRPr lang="en-US" sz="1600" b="1" dirty="0">
              <a:solidFill>
                <a:schemeClr val="bg1"/>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1051133" y="2041571"/>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a:solidFill>
                  <a:srgbClr val="7E00CC"/>
                </a:solidFill>
                <a:ea typeface="+mn-ea"/>
                <a:cs typeface="+mn-cs"/>
              </a:rPr>
              <a:t>DOSISPHERE-01 editorial</a:t>
            </a:r>
            <a:endParaRPr lang="en-US" sz="2000" dirty="0">
              <a:solidFill>
                <a:srgbClr val="7E00CC"/>
              </a:solidFill>
              <a:ea typeface="+mn-ea"/>
              <a:cs typeface="+mn-cs"/>
            </a:endParaRPr>
          </a:p>
        </p:txBody>
      </p:sp>
      <p:sp>
        <p:nvSpPr>
          <p:cNvPr id="9" name="Content Placeholder 1">
            <a:extLst>
              <a:ext uri="{FF2B5EF4-FFF2-40B4-BE49-F238E27FC236}">
                <a16:creationId xmlns:a16="http://schemas.microsoft.com/office/drawing/2014/main" id="{B60494C8-3A1E-688E-FB6E-2C072769A75E}"/>
              </a:ext>
            </a:extLst>
          </p:cNvPr>
          <p:cNvSpPr txBox="1">
            <a:spLocks/>
          </p:cNvSpPr>
          <p:nvPr/>
        </p:nvSpPr>
        <p:spPr>
          <a:xfrm>
            <a:off x="1527243" y="3270539"/>
            <a:ext cx="9602539" cy="2011580"/>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lnSpc>
                <a:spcPct val="120000"/>
              </a:lnSpc>
              <a:spcAft>
                <a:spcPts val="600"/>
              </a:spcAft>
              <a:buNone/>
            </a:pPr>
            <a:r>
              <a:rPr lang="en-US" sz="1800" dirty="0"/>
              <a:t>“The DOSISPHERE-01 Study challenges the evolving narrative that patients with advanced hepatocellular carcinoma should have systemic therapy at the expense of locoregional therapy. […] Personalized dosimetry (I.e., reaching specific threshold radiation doses) is a natural evolution of selective internal radiation therapy with ⁹⁰Y-labelled microspheres.”</a:t>
            </a:r>
            <a:r>
              <a:rPr lang="en-US" sz="1800" baseline="30000" dirty="0"/>
              <a:t>1</a:t>
            </a:r>
          </a:p>
          <a:p>
            <a:pPr marL="11113" indent="-11113">
              <a:lnSpc>
                <a:spcPct val="120000"/>
              </a:lnSpc>
              <a:spcAft>
                <a:spcPts val="600"/>
              </a:spcAft>
              <a:buFont typeface="Arial" pitchFamily="34" charset="0"/>
              <a:buNone/>
            </a:pPr>
            <a:endParaRPr lang="en-US" sz="1800" dirty="0">
              <a:solidFill>
                <a:schemeClr val="tx1"/>
              </a:solidFill>
              <a:latin typeface="Arial Nova" panose="020B05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821DF04-324D-EC90-E419-5A346C3DEED3}"/>
              </a:ext>
            </a:extLst>
          </p:cNvPr>
          <p:cNvSpPr txBox="1"/>
          <p:nvPr/>
        </p:nvSpPr>
        <p:spPr>
          <a:xfrm>
            <a:off x="437414" y="6085154"/>
            <a:ext cx="5532607" cy="461665"/>
          </a:xfrm>
          <a:prstGeom prst="rect">
            <a:avLst/>
          </a:prstGeom>
          <a:noFill/>
        </p:spPr>
        <p:txBody>
          <a:bodyPr wrap="square">
            <a:spAutoFit/>
          </a:bodyPr>
          <a:lstStyle/>
          <a:p>
            <a:r>
              <a:rPr lang="en-US" sz="800" dirty="0"/>
              <a:t>1. Lewandowski, Robert J, Salem, Riad. </a:t>
            </a:r>
            <a:r>
              <a:rPr lang="en-US" sz="800" dirty="0" err="1"/>
              <a:t>Radioembolisation</a:t>
            </a:r>
            <a:r>
              <a:rPr lang="en-US" sz="800" dirty="0"/>
              <a:t> with </a:t>
            </a:r>
            <a:r>
              <a:rPr lang="en-US" sz="800" dirty="0" err="1"/>
              <a:t>personalised</a:t>
            </a:r>
            <a:r>
              <a:rPr lang="en-US" sz="800" dirty="0"/>
              <a:t> dosimetry: improving outcomes for patients with advanced hepatocellular carcinoma. Lancet Gastroenterol Hepatol 2020; Published Online: November 06, 2020 https://doi.org/10.1016/S2468-1253(20)30306-X</a:t>
            </a:r>
          </a:p>
        </p:txBody>
      </p:sp>
    </p:spTree>
    <p:extLst>
      <p:ext uri="{BB962C8B-B14F-4D97-AF65-F5344CB8AC3E}">
        <p14:creationId xmlns:p14="http://schemas.microsoft.com/office/powerpoint/2010/main" val="33720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458410" y="2395959"/>
            <a:ext cx="10637134" cy="4123308"/>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a:solidFill>
                  <a:schemeClr val="bg1">
                    <a:lumMod val="50000"/>
                  </a:schemeClr>
                </a:solidFill>
              </a:rPr>
              <a:t>TheraSphere™ Yttrium-90 Glass Microspheres</a:t>
            </a:r>
            <a:br>
              <a:rPr lang="en-US" sz="700" b="0" dirty="0">
                <a:solidFill>
                  <a:schemeClr val="bg1">
                    <a:lumMod val="50000"/>
                  </a:schemeClr>
                </a:solidFill>
              </a:rPr>
            </a:br>
            <a:endParaRPr lang="en-US" sz="700" b="0" dirty="0">
              <a:solidFill>
                <a:schemeClr val="bg1">
                  <a:lumMod val="50000"/>
                </a:schemeClr>
              </a:solidFill>
            </a:endParaRPr>
          </a:p>
          <a:p>
            <a:pPr>
              <a:lnSpc>
                <a:spcPts val="900"/>
              </a:lnSpc>
            </a:pPr>
            <a:r>
              <a:rPr lang="en-US" sz="700" dirty="0">
                <a:solidFill>
                  <a:schemeClr val="bg1">
                    <a:lumMod val="50000"/>
                  </a:schemeClr>
                </a:solidFill>
              </a:rPr>
              <a:t>INDICATION FOR USE:</a:t>
            </a:r>
            <a:r>
              <a:rPr lang="en-US" sz="700" b="0" dirty="0">
                <a:solidFill>
                  <a:schemeClr val="bg1">
                    <a:lumMod val="50000"/>
                  </a:schemeClr>
                </a:solidFill>
              </a:rPr>
              <a:t> TheraSphere is indicated for use as selective internal radiation therapy (SIRT) for local tumor control of solitary tumors (1-8 cm in diameter), in patients with unresectable hepatocellular carcinoma (HCC), Child- Pugh Score A cirrhosis, well-compensated liver function, no macrovascular invasion, and good performance status. </a:t>
            </a:r>
            <a:r>
              <a:rPr lang="en-US" sz="700" dirty="0">
                <a:solidFill>
                  <a:schemeClr val="bg1">
                    <a:lumMod val="50000"/>
                  </a:schemeClr>
                </a:solidFill>
              </a:rPr>
              <a:t>CONTRAINDICATIONS: </a:t>
            </a:r>
            <a:r>
              <a:rPr lang="en-US" sz="700" b="0" dirty="0">
                <a:solidFill>
                  <a:schemeClr val="bg1">
                    <a:lumMod val="50000"/>
                  </a:schemeClr>
                </a:solidFill>
              </a:rPr>
              <a:t>TheraSphere is contraindicated in patients: whose Tc-99m macroaggregated albumin (MAA) hepatic arterial perfusion scintigraphy shows any deposition to the gastrointestinal tract that may not be corrected by angiographic techniques • who show shunting of blood to the lungs that could result in delivery of greater than 16.5 </a:t>
            </a:r>
            <a:r>
              <a:rPr lang="en-US" sz="700" b="0" dirty="0" err="1">
                <a:solidFill>
                  <a:schemeClr val="bg1">
                    <a:lumMod val="50000"/>
                  </a:schemeClr>
                </a:solidFill>
              </a:rPr>
              <a:t>mCi</a:t>
            </a:r>
            <a:r>
              <a:rPr lang="en-US" sz="700" b="0" dirty="0">
                <a:solidFill>
                  <a:schemeClr val="bg1">
                    <a:lumMod val="50000"/>
                  </a:schemeClr>
                </a:solidFill>
              </a:rPr>
              <a:t> (0.61 </a:t>
            </a:r>
            <a:r>
              <a:rPr lang="en-US" sz="700" b="0" dirty="0" err="1">
                <a:solidFill>
                  <a:schemeClr val="bg1">
                    <a:lumMod val="50000"/>
                  </a:schemeClr>
                </a:solidFill>
              </a:rPr>
              <a:t>GBq</a:t>
            </a:r>
            <a:r>
              <a:rPr lang="en-US" sz="700" b="0" dirty="0">
                <a:solidFill>
                  <a:schemeClr val="bg1">
                    <a:lumMod val="50000"/>
                  </a:schemeClr>
                </a:solidFill>
              </a:rPr>
              <a:t>) of Y-90 to the lungs. Radiation pneumonitis has been seen rarely in patients receiving doses to the lungs greater than 30 Gy in a single treatment. • in whom hepatic artery catheterization is contraindicated, such as patients with vascular abnormalities or bleeding diathesis • who have pulmonary insufficiency (conventionally defined by an arterial oxygen pressure (Pa,O2) of &lt; 60 mmHg, or oxygen saturation (Sa,O2) of &lt; 90%) or severe liver dysfunction, including hepatic  encephalopathy, clinically evident ascites or treatment with diuretics for ascites • with portal vein thrombosis (PVT) Type 4 involvement and lack of Tc-99m MAA deposition on the PVT seen on the Tc-99m MAA imaging with &gt;70% tumor replacement in the liver • with comorbidities or poor overall health (e.g., ECOG performance status rating &gt; 2) which may make the patient a poor candidate for locoregional radiation treatment. • who are pregnant. </a:t>
            </a:r>
            <a:r>
              <a:rPr lang="en-US" sz="700" dirty="0">
                <a:solidFill>
                  <a:schemeClr val="bg1">
                    <a:lumMod val="50000"/>
                  </a:schemeClr>
                </a:solidFill>
              </a:rPr>
              <a:t>WARNINGS:</a:t>
            </a:r>
            <a:r>
              <a:rPr lang="en-US" sz="700" b="0" dirty="0">
                <a:solidFill>
                  <a:schemeClr val="bg1">
                    <a:lumMod val="50000"/>
                  </a:schemeClr>
                </a:solidFill>
              </a:rPr>
              <a:t> The following pre-treatment, high-risk factors (disease characteristics) have been associated with serious adverse events deemed possibly related to use of the device: infiltrative tumor type • tumor nodules too numerous to count • AST or ALT &gt; 5 times ULN • bilirubin &gt; 2 mg/dL • tumor volume &gt; 50% combined with albumin &lt; 3 g/dL. Keep the TheraSphere dose vial upright and stored in its lead pot before and during patient treatment, except as required for radiation measurement. Do not open the dose vial acrylic shield prior to patient treatment. Post-treatment, waste materials require caution to prevent contamination and beta shielding due to residual glass microspheres. </a:t>
            </a:r>
            <a:r>
              <a:rPr lang="en-US" sz="700" dirty="0">
                <a:solidFill>
                  <a:schemeClr val="bg1">
                    <a:lumMod val="50000"/>
                  </a:schemeClr>
                </a:solidFill>
              </a:rPr>
              <a:t>PRECAUTIONS: </a:t>
            </a:r>
            <a:r>
              <a:rPr lang="en-US" sz="700" b="0" dirty="0">
                <a:solidFill>
                  <a:schemeClr val="bg1">
                    <a:lumMod val="50000"/>
                  </a:schemeClr>
                </a:solidFill>
              </a:rPr>
              <a:t>GENERAL PRECAUTIONS: As in any intra-arterial procedure, aseptic technique should be practiced, and care should be taken to ensure minimum patient anesthesia exposure extraneous to therapeutic objective. • Consideration of patient comorbidities should be used when determining the type and volume of fluid to infuse via catheter to avoid electrolyte imbalance, fluid shift, and hyperglycemia. • It is important to avoid any aggressive arterial procedure that may lead to arterial spasm that impairs TheraSphere distribution into the perfused liver target volume which may lead to underdosing or non- target deposition of TheraSphere. PRECAUTION IN PATIENTS WITH IMPAIRED LIVER FUNCTION: No efficacy or safety data from the LEGACY study are available to support the use of the device in patients with Child-Pugh score B or C cirrhosis. PRECAUTION IN VULNERABLE PATIENTS: No effectiveness or safety data are available to support the use of the device in children or breast- feeding women. ENDOCRINE DISRUPTION, CARCINOGENICITY, MUTAGENICITY, TOXICITY TO REPRODUCTION: Ideally the use of this radioactive device in women of childbearing capability should be performed during the first few (approximately 10) days following the onset of menses. RADIATION SAFETY: Radioactive products should be used only by healthcare professionals who are qualified by specific training in the safe use and handling of radionuclides and whose experience and training have been approved by the appropriate government agency authorized to license the use of radionuclides. • As in the use of any radioactive material, ensure minimum radiation exposure to the patient extraneous to the therapeutic objective, and to minimize radiation exposure to workers and others in contact with the patient. RELEASE AND POST-TREATMENT PRECAUTIONS: Post treatment patient care: use universal precautions for body fluid contact. Trace Y-90 may be detectible in blood and urine; handle with gloves and dispose as normal body fluids. The radiation field is expected to be less than 1 mrem/h (10 µ</a:t>
            </a:r>
            <a:r>
              <a:rPr lang="en-US" sz="700" b="0" dirty="0" err="1">
                <a:solidFill>
                  <a:schemeClr val="bg1">
                    <a:lumMod val="50000"/>
                  </a:schemeClr>
                </a:solidFill>
              </a:rPr>
              <a:t>Sv</a:t>
            </a:r>
            <a:r>
              <a:rPr lang="en-US" sz="700" b="0" dirty="0">
                <a:solidFill>
                  <a:schemeClr val="bg1">
                    <a:lumMod val="50000"/>
                  </a:schemeClr>
                </a:solidFill>
              </a:rPr>
              <a:t>/h) at 3 ft (1 m) from the patient’s abdomen. Supplemental shielding and segregation of the patient are not required to maintain exposure to others below regulated limits. • Release instructions: The patient should follow good hygiene (e.g., proper hand washing). Caregivers, family, and others do not require restrictions on patient contact; however, they can minimize their radiation exposure by avoiding prolonged time (&gt;12 hours per day) within 1 ft (0.3 m) of the patient’s abdomen for the first week post therapy. Patients should be advised that radiation emitted from the patient may be detectible at security screening (e.g., international travel). • Special precautions post-administration: If the patient requires hospitalization, surgery, medical assessment or treatment regarding any part of their thorax or abdomen within first 2 weeks of treatment, the patient should advise the hospital and treating physician of the Y-90 TheraSphere implant. The physician should consult their radiation safety staff for handling and disposal of liver tissue. • Special liver tissue handling: Special liver tissue handling may be required for post-treatment surgery, explant, or transplant since the glass microspheres remain permanently implanted in the liver tissue. Disclosure of the treatment will be required if cremation is considered. </a:t>
            </a:r>
            <a:r>
              <a:rPr lang="en-US" sz="700" dirty="0">
                <a:solidFill>
                  <a:schemeClr val="bg1">
                    <a:lumMod val="50000"/>
                  </a:schemeClr>
                </a:solidFill>
              </a:rPr>
              <a:t>POTENTIAL ADVERSE EVENTS:</a:t>
            </a:r>
            <a:r>
              <a:rPr lang="en-US" sz="700" b="0" dirty="0">
                <a:solidFill>
                  <a:schemeClr val="bg1">
                    <a:lumMod val="50000"/>
                  </a:schemeClr>
                </a:solidFill>
              </a:rPr>
              <a:t> The use of this product leads to irradiation of both tumorous and normal liver tissue. As a result, patients with compromised liver function may be at greater risk of liver function impairment and hence could experience complications. Clinical side effects usually occur within the first 4 to 6 weeks after treatment. Based on clinical trial data, literature reviews and post market surveillance, adverse events potentially associated with treatment using Y-90 microspheres, including TheraSphere, may include the following: Allergic reaction • Altered liver function, acute or chronic • Anorexia • Anxiety • Ascites • Bile Duct injury • Bleeding/hemorrhage • Chills / rigors • Cholecystitis (inflammatory or infectious) • Colitis • Death • Dehydration • Diarrhea • Dizziness • Dyspnea • Edema (any location) • Electrolyte abnormalities • Elevated BUN/creatinine • Fall • Fatigue • Fever • Gastrointestinal bleeding / hemorrhage • Gastrointestinal ulcer or ulceration • Hepatic encephalopathy • Hepatorenal failure • Hiccups • Hypertension • Hypotension • Infection (any location) • Liver failure, acute or chronic • Lymphopenia • Malaise • Mood alteration • Muscle weakness • Nausea • Neutropenia • Pain (any location) • Pancreatitis • Platelet count abnormalities • Pleural effusion • Portal hypertension • Pre-existing chronic liver disease decompensation • Pulmonary edema • Pulmonary fibrosis • Radiation hepatitis • Radiation induced disease, acute • Radio Embolization Induced Liver Disease (REILD) • Sepsis • Supraventricular arrhythmia • Thrombosis (arterial or venous) • Tumor inflammation (including tumor edema) • Tumor-lysis syndrome • Vomiting • Weight loss. Complications related to the administration procedure itself may include: Allergic reaction: Arterial injury including vessel dissection • Aspiration pneumonia • Bruising/bleeding/hematoma at site • Constipation/abdominal distension • Fatigue • Flushing • Infection • Nausea • Nerve damage. </a:t>
            </a:r>
            <a:r>
              <a:rPr lang="en-US" sz="700" dirty="0">
                <a:solidFill>
                  <a:schemeClr val="bg1">
                    <a:lumMod val="50000"/>
                  </a:schemeClr>
                </a:solidFill>
              </a:rPr>
              <a:t>CAUTION:</a:t>
            </a:r>
            <a:r>
              <a:rPr lang="en-US" sz="700" b="0" dirty="0">
                <a:solidFill>
                  <a:schemeClr val="bg1">
                    <a:lumMod val="50000"/>
                  </a:schemeClr>
                </a:solidFill>
              </a:rPr>
              <a:t> Federal (USA) law restricts this device to sale by or on order of a physician.PI-992004-AA</a:t>
            </a:r>
            <a:endParaRPr lang="en-US" sz="700" dirty="0">
              <a:solidFill>
                <a:schemeClr val="bg1">
                  <a:lumMod val="50000"/>
                </a:schemeClr>
              </a:solidFill>
            </a:endParaRPr>
          </a:p>
          <a:p>
            <a:pPr>
              <a:lnSpc>
                <a:spcPts val="900"/>
              </a:lnSpc>
            </a:pPr>
            <a:endParaRPr lang="en-US" sz="700" dirty="0">
              <a:solidFill>
                <a:schemeClr val="bg1">
                  <a:lumMod val="50000"/>
                </a:schemeClr>
              </a:solidFill>
            </a:endParaRPr>
          </a:p>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Gy. The physician should always take the above-noted Pre-treatment High Risk Factors into consideration for each patient when making decisions regarding the use of TheraSphere for treatment.</a:t>
            </a:r>
          </a:p>
          <a:p>
            <a:pPr>
              <a:lnSpc>
                <a:spcPts val="900"/>
              </a:lnSpc>
            </a:pPr>
            <a:r>
              <a:rPr lang="en-US" sz="700" b="0" dirty="0">
                <a:solidFill>
                  <a:schemeClr val="bg1">
                    <a:lumMod val="50000"/>
                  </a:schemeClr>
                </a:solidFill>
              </a:rPr>
              <a:t>TheraSphere is a registered trademark of </a:t>
            </a:r>
            <a:r>
              <a:rPr lang="en-US" sz="700" b="0" dirty="0" err="1">
                <a:solidFill>
                  <a:schemeClr val="bg1">
                    <a:lumMod val="50000"/>
                  </a:schemeClr>
                </a:solidFill>
              </a:rPr>
              <a:t>Theragenics</a:t>
            </a:r>
            <a:r>
              <a:rPr lang="en-US" sz="700" b="0" dirty="0">
                <a:solidFill>
                  <a:schemeClr val="bg1">
                    <a:lumMod val="50000"/>
                  </a:schemeClr>
                </a:solidFill>
              </a:rPr>
              <a:t> Corporation used under license by </a:t>
            </a:r>
            <a:r>
              <a:rPr lang="en-US" sz="700" b="0" dirty="0" err="1">
                <a:solidFill>
                  <a:schemeClr val="bg1">
                    <a:lumMod val="50000"/>
                  </a:schemeClr>
                </a:solidFill>
              </a:rPr>
              <a:t>Biocompatibles</a:t>
            </a:r>
            <a:r>
              <a:rPr lang="en-US" sz="700" b="0" dirty="0">
                <a:solidFill>
                  <a:schemeClr val="bg1">
                    <a:lumMod val="50000"/>
                  </a:schemeClr>
                </a:solidFill>
              </a:rPr>
              <a:t> UK Ltd. All other trademarks are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8410" y="1810514"/>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a:solidFill>
                  <a:srgbClr val="7E00CC"/>
                </a:solidFill>
                <a:latin typeface="Arial Nova Cond" panose="020B0506020202020204" pitchFamily="34" charset="0"/>
              </a:rPr>
              <a:t>Important Information</a:t>
            </a:r>
            <a:endParaRPr lang="en-US" sz="1600" b="0">
              <a:solidFill>
                <a:srgbClr val="7E00CC"/>
              </a:solidFill>
              <a:latin typeface="Arial Nova Cond" panose="020B0506020202020204" pitchFamily="34" charset="0"/>
            </a:endParaRPr>
          </a:p>
        </p:txBody>
      </p:sp>
    </p:spTree>
    <p:extLst>
      <p:ext uri="{BB962C8B-B14F-4D97-AF65-F5344CB8AC3E}">
        <p14:creationId xmlns:p14="http://schemas.microsoft.com/office/powerpoint/2010/main" val="29575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2958813"/>
            <a:ext cx="8401934" cy="614363"/>
          </a:xfrm>
          <a:prstGeom prst="rect">
            <a:avLst/>
          </a:prstGeom>
        </p:spPr>
        <p:txBody>
          <a:bodyPr>
            <a:normAutofit/>
          </a:bodyPr>
          <a:lstStyle/>
          <a:p>
            <a:pPr algn="l"/>
            <a:r>
              <a:rPr lang="en-US" sz="2000" dirty="0">
                <a:solidFill>
                  <a:srgbClr val="7E00CC"/>
                </a:solidFill>
              </a:rPr>
              <a:t>DOSISPHERE-01 primary trial objective</a:t>
            </a:r>
            <a:r>
              <a:rPr lang="en-US" sz="2000" dirty="0">
                <a:solidFill>
                  <a:srgbClr val="00B0F0"/>
                </a:solidFill>
              </a:rPr>
              <a:t> </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423686" y="3621189"/>
            <a:ext cx="9179998" cy="2594786"/>
          </a:xfrm>
          <a:prstGeom prst="rect">
            <a:avLst/>
          </a:prstGeom>
        </p:spPr>
        <p:txBody>
          <a:bodyPr>
            <a:normAutofit fontScale="92500" lnSpcReduction="10000"/>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lnSpc>
                <a:spcPct val="120000"/>
              </a:lnSpc>
              <a:spcAft>
                <a:spcPts val="600"/>
              </a:spcAft>
              <a:buFont typeface="Arial" pitchFamily="34" charset="0"/>
              <a:buNone/>
            </a:pPr>
            <a:r>
              <a:rPr lang="en-US" sz="1900" dirty="0"/>
              <a:t>A randomized, multicenter, investigator-sponsored phase II trial comparing the clinical outcomes of SIRT with TheraSphere in patients with intermediate/advanced HCC using two pre-treatment dosimetry determination methods:</a:t>
            </a:r>
            <a:endParaRPr lang="en-US" sz="1800" dirty="0">
              <a:solidFill>
                <a:schemeClr val="tx1"/>
              </a:solidFill>
              <a:latin typeface="Arial Nova" panose="020B0504020202020204" pitchFamily="34" charset="0"/>
              <a:cs typeface="Arial" panose="020B0604020202020204" pitchFamily="34" charset="0"/>
            </a:endParaRPr>
          </a:p>
          <a:p>
            <a:pPr>
              <a:lnSpc>
                <a:spcPct val="120000"/>
              </a:lnSpc>
              <a:buClr>
                <a:srgbClr val="7E00CC"/>
              </a:buClr>
            </a:pPr>
            <a:r>
              <a:rPr lang="en-US" sz="1700" b="1" dirty="0">
                <a:solidFill>
                  <a:schemeClr val="tx1"/>
                </a:solidFill>
                <a:latin typeface="Arial Nova" panose="020B0504020202020204" pitchFamily="34" charset="0"/>
                <a:cs typeface="Arial" panose="020B0604020202020204" pitchFamily="34" charset="0"/>
              </a:rPr>
              <a:t>Standard, single-compartment dosimetry (SDA), </a:t>
            </a:r>
            <a:r>
              <a:rPr lang="en-US" sz="1700" dirty="0">
                <a:solidFill>
                  <a:schemeClr val="tx1"/>
                </a:solidFill>
                <a:latin typeface="Arial Nova" panose="020B0504020202020204" pitchFamily="34" charset="0"/>
                <a:cs typeface="Arial" panose="020B0604020202020204" pitchFamily="34" charset="0"/>
              </a:rPr>
              <a:t>defined as a uniform distribution of absorbed dose within the perfused volume – both tumor and normal liver  </a:t>
            </a:r>
          </a:p>
          <a:p>
            <a:pPr>
              <a:lnSpc>
                <a:spcPct val="120000"/>
              </a:lnSpc>
              <a:buClr>
                <a:srgbClr val="7E00CC"/>
              </a:buClr>
            </a:pPr>
            <a:r>
              <a:rPr lang="en-US" sz="1700" b="1" dirty="0">
                <a:solidFill>
                  <a:schemeClr val="tx1"/>
                </a:solidFill>
                <a:latin typeface="Arial Nova" panose="020B0504020202020204" pitchFamily="34" charset="0"/>
                <a:cs typeface="Arial" panose="020B0604020202020204" pitchFamily="34" charset="0"/>
              </a:rPr>
              <a:t>Personalized dosimetry (PDA), </a:t>
            </a:r>
            <a:r>
              <a:rPr lang="en-US" sz="1700" dirty="0">
                <a:solidFill>
                  <a:schemeClr val="tx1"/>
                </a:solidFill>
                <a:latin typeface="Arial Nova" panose="020B0504020202020204" pitchFamily="34" charset="0"/>
                <a:cs typeface="Arial" panose="020B0604020202020204" pitchFamily="34" charset="0"/>
              </a:rPr>
              <a:t>defined as multi-compartment Y-90 distribution of absorbed dose within the perfused volume that accounts for preferential blood flow into the tumor compared with normal parenchyma</a:t>
            </a:r>
          </a:p>
        </p:txBody>
      </p:sp>
      <p:sp>
        <p:nvSpPr>
          <p:cNvPr id="5" name="TextBox 4">
            <a:extLst>
              <a:ext uri="{FF2B5EF4-FFF2-40B4-BE49-F238E27FC236}">
                <a16:creationId xmlns:a16="http://schemas.microsoft.com/office/drawing/2014/main" id="{172A6CE8-08DA-4D5A-93A7-8950E8891586}"/>
              </a:ext>
            </a:extLst>
          </p:cNvPr>
          <p:cNvSpPr txBox="1"/>
          <p:nvPr/>
        </p:nvSpPr>
        <p:spPr>
          <a:xfrm>
            <a:off x="1001949" y="1811553"/>
            <a:ext cx="9492679" cy="923330"/>
          </a:xfrm>
          <a:prstGeom prst="rect">
            <a:avLst/>
          </a:prstGeom>
          <a:noFill/>
        </p:spPr>
        <p:txBody>
          <a:bodyPr wrap="square">
            <a:spAutoFit/>
          </a:bodyPr>
          <a:lstStyle/>
          <a:p>
            <a:r>
              <a:rPr lang="en-US" sz="1800" dirty="0">
                <a:latin typeface="Arial Nova" panose="020B0504020202020204" pitchFamily="34" charset="0"/>
                <a:cs typeface="Arial" panose="020B0604020202020204" pitchFamily="34" charset="0"/>
              </a:rPr>
              <a:t>Phase 2 randomized trial showed that advanced HCC patients who received a personalized TheraSphere dose using multicompartment dosimetry had a median OS of 26.6 months, a 16-month improvement compared to the control arm.</a:t>
            </a:r>
          </a:p>
        </p:txBody>
      </p:sp>
    </p:spTree>
    <p:extLst>
      <p:ext uri="{BB962C8B-B14F-4D97-AF65-F5344CB8AC3E}">
        <p14:creationId xmlns:p14="http://schemas.microsoft.com/office/powerpoint/2010/main" val="15282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53393" y="2290214"/>
            <a:ext cx="8737600" cy="615950"/>
          </a:xfrm>
          <a:prstGeom prst="rect">
            <a:avLst/>
          </a:prstGeom>
        </p:spPr>
        <p:txBody>
          <a:bodyPr>
            <a:normAutofit/>
          </a:bodyPr>
          <a:lstStyle/>
          <a:p>
            <a:pPr algn="l"/>
            <a:r>
              <a:rPr lang="en-US" sz="2000" dirty="0">
                <a:solidFill>
                  <a:srgbClr val="7E00CC"/>
                </a:solidFill>
              </a:rPr>
              <a:t>DOSISPHERE-01 trial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246434" y="6360250"/>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pic>
        <p:nvPicPr>
          <p:cNvPr id="7" name="Picture 6" descr="Graphical user interface, text, application&#10;&#10;Description automatically generated">
            <a:extLst>
              <a:ext uri="{FF2B5EF4-FFF2-40B4-BE49-F238E27FC236}">
                <a16:creationId xmlns:a16="http://schemas.microsoft.com/office/drawing/2014/main" id="{5F10BF94-99F8-0D49-D92D-4147F69AF3EC}"/>
              </a:ext>
            </a:extLst>
          </p:cNvPr>
          <p:cNvPicPr>
            <a:picLocks noChangeAspect="1"/>
          </p:cNvPicPr>
          <p:nvPr/>
        </p:nvPicPr>
        <p:blipFill rotWithShape="1">
          <a:blip r:embed="rId2">
            <a:extLst>
              <a:ext uri="{28A0092B-C50C-407E-A947-70E740481C1C}">
                <a14:useLocalDpi xmlns:a14="http://schemas.microsoft.com/office/drawing/2010/main" val="0"/>
              </a:ext>
            </a:extLst>
          </a:blip>
          <a:srcRect t="11514"/>
          <a:stretch/>
        </p:blipFill>
        <p:spPr>
          <a:xfrm>
            <a:off x="1040561" y="3039380"/>
            <a:ext cx="10720804" cy="2438488"/>
          </a:xfrm>
          <a:prstGeom prst="rect">
            <a:avLst/>
          </a:prstGeom>
        </p:spPr>
      </p:pic>
    </p:spTree>
    <p:extLst>
      <p:ext uri="{BB962C8B-B14F-4D97-AF65-F5344CB8AC3E}">
        <p14:creationId xmlns:p14="http://schemas.microsoft.com/office/powerpoint/2010/main" val="32991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892145"/>
            <a:ext cx="8737600" cy="491131"/>
          </a:xfrm>
          <a:prstGeom prst="rect">
            <a:avLst/>
          </a:prstGeom>
        </p:spPr>
        <p:txBody>
          <a:bodyPr>
            <a:normAutofit/>
          </a:bodyPr>
          <a:lstStyle/>
          <a:p>
            <a:pPr algn="l"/>
            <a:r>
              <a:rPr lang="en-US" sz="2000" dirty="0">
                <a:solidFill>
                  <a:srgbClr val="7E00CC"/>
                </a:solidFill>
              </a:rPr>
              <a:t>Patient demographics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D5EB61AA-BEE8-8F40-725F-D6FB895C4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741" y="2702315"/>
            <a:ext cx="10128714" cy="2482528"/>
          </a:xfrm>
          <a:prstGeom prst="rect">
            <a:avLst/>
          </a:prstGeom>
        </p:spPr>
      </p:pic>
    </p:spTree>
    <p:extLst>
      <p:ext uri="{BB962C8B-B14F-4D97-AF65-F5344CB8AC3E}">
        <p14:creationId xmlns:p14="http://schemas.microsoft.com/office/powerpoint/2010/main" val="14700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23100" y="1864439"/>
            <a:ext cx="8737600" cy="615950"/>
          </a:xfrm>
          <a:prstGeom prst="rect">
            <a:avLst/>
          </a:prstGeom>
        </p:spPr>
        <p:txBody>
          <a:bodyPr>
            <a:normAutofit/>
          </a:bodyPr>
          <a:lstStyle/>
          <a:p>
            <a:pPr algn="l"/>
            <a:r>
              <a:rPr lang="en-US" sz="2000" dirty="0">
                <a:solidFill>
                  <a:srgbClr val="7E00CC"/>
                </a:solidFill>
              </a:rPr>
              <a:t>Treatment characteristics and dosimetry</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6" name="Picture 5" descr="Table&#10;&#10;Description automatically generated">
            <a:extLst>
              <a:ext uri="{FF2B5EF4-FFF2-40B4-BE49-F238E27FC236}">
                <a16:creationId xmlns:a16="http://schemas.microsoft.com/office/drawing/2014/main" id="{E6A1D2FD-5FFE-BBB8-62FF-B25F2F28F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645" y="2720629"/>
            <a:ext cx="9612710" cy="3091144"/>
          </a:xfrm>
          <a:prstGeom prst="rect">
            <a:avLst/>
          </a:prstGeom>
        </p:spPr>
      </p:pic>
    </p:spTree>
    <p:extLst>
      <p:ext uri="{BB962C8B-B14F-4D97-AF65-F5344CB8AC3E}">
        <p14:creationId xmlns:p14="http://schemas.microsoft.com/office/powerpoint/2010/main" val="31490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135551" y="1801356"/>
            <a:ext cx="8737600" cy="615950"/>
          </a:xfrm>
          <a:prstGeom prst="rect">
            <a:avLst/>
          </a:prstGeom>
        </p:spPr>
        <p:txBody>
          <a:bodyPr>
            <a:normAutofit/>
          </a:bodyPr>
          <a:lstStyle/>
          <a:p>
            <a:pPr algn="l"/>
            <a:r>
              <a:rPr lang="en-US" sz="2000" dirty="0">
                <a:solidFill>
                  <a:srgbClr val="7E00CC"/>
                </a:solidFill>
              </a:rPr>
              <a:t>Liver adverse events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70718528-2118-FBB8-B931-E30835C17612}"/>
              </a:ext>
            </a:extLst>
          </p:cNvPr>
          <p:cNvSpPr txBox="1"/>
          <p:nvPr/>
        </p:nvSpPr>
        <p:spPr>
          <a:xfrm>
            <a:off x="1057738" y="5180788"/>
            <a:ext cx="5824437" cy="215444"/>
          </a:xfrm>
          <a:prstGeom prst="rect">
            <a:avLst/>
          </a:prstGeom>
          <a:noFill/>
        </p:spPr>
        <p:txBody>
          <a:bodyPr wrap="square">
            <a:spAutoFit/>
          </a:bodyPr>
          <a:lstStyle/>
          <a:p>
            <a:r>
              <a:rPr lang="en-US" sz="800" dirty="0"/>
              <a:t>*Patients allocated to either PDA or SDA based on treatment received (dose received) versus allocation by randomization.</a:t>
            </a:r>
          </a:p>
        </p:txBody>
      </p:sp>
      <p:pic>
        <p:nvPicPr>
          <p:cNvPr id="6" name="Picture 5" descr="Table&#10;&#10;Description automatically generated">
            <a:extLst>
              <a:ext uri="{FF2B5EF4-FFF2-40B4-BE49-F238E27FC236}">
                <a16:creationId xmlns:a16="http://schemas.microsoft.com/office/drawing/2014/main" id="{40D4ADA1-157E-D5CD-70DA-7D1ED87D3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4" y="2685450"/>
            <a:ext cx="9920262" cy="2227194"/>
          </a:xfrm>
          <a:prstGeom prst="rect">
            <a:avLst/>
          </a:prstGeom>
        </p:spPr>
      </p:pic>
    </p:spTree>
    <p:extLst>
      <p:ext uri="{BB962C8B-B14F-4D97-AF65-F5344CB8AC3E}">
        <p14:creationId xmlns:p14="http://schemas.microsoft.com/office/powerpoint/2010/main" val="331320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224792" y="1883845"/>
            <a:ext cx="6350467" cy="400110"/>
          </a:xfrm>
          <a:prstGeom prst="rect">
            <a:avLst/>
          </a:prstGeom>
        </p:spPr>
        <p:txBody>
          <a:bodyPr wrap="square" anchor="t" anchorCtr="0">
            <a:spAutoFit/>
          </a:bodyPr>
          <a:lstStyle/>
          <a:p>
            <a:pPr algn="l" defTabSz="685783">
              <a:spcBef>
                <a:spcPts val="0"/>
              </a:spcBef>
            </a:pPr>
            <a:r>
              <a:rPr lang="en-US" sz="2000" dirty="0">
                <a:solidFill>
                  <a:srgbClr val="7E00CC"/>
                </a:solidFill>
                <a:ea typeface="+mn-ea"/>
                <a:cs typeface="+mn-cs"/>
              </a:rPr>
              <a:t>Personalized dosimetry improved survival</a:t>
            </a:r>
          </a:p>
        </p:txBody>
      </p:sp>
      <p:sp>
        <p:nvSpPr>
          <p:cNvPr id="8" name="TextBox 7">
            <a:extLst>
              <a:ext uri="{FF2B5EF4-FFF2-40B4-BE49-F238E27FC236}">
                <a16:creationId xmlns:a16="http://schemas.microsoft.com/office/drawing/2014/main" id="{F74EDCE1-0552-4057-AFFF-B14AD1DA0A4A}"/>
              </a:ext>
            </a:extLst>
          </p:cNvPr>
          <p:cNvSpPr txBox="1"/>
          <p:nvPr/>
        </p:nvSpPr>
        <p:spPr>
          <a:xfrm>
            <a:off x="2687319" y="2583539"/>
            <a:ext cx="2908137" cy="461665"/>
          </a:xfrm>
          <a:prstGeom prst="rect">
            <a:avLst/>
          </a:prstGeom>
          <a:noFill/>
        </p:spPr>
        <p:txBody>
          <a:bodyPr wrap="square">
            <a:spAutoFit/>
          </a:bodyPr>
          <a:lstStyle/>
          <a:p>
            <a:r>
              <a:rPr lang="en-US" sz="1200" b="1" dirty="0">
                <a:latin typeface="Arial Nova Cond" panose="020B0506020202020204" pitchFamily="34" charset="0"/>
              </a:rPr>
              <a:t>Median Overall Survival (ITT population) with TheraSphere Y-90 Glass Microspheres</a:t>
            </a:r>
          </a:p>
        </p:txBody>
      </p:sp>
      <p:pic>
        <p:nvPicPr>
          <p:cNvPr id="4" name="Picture 3" descr="A picture containing graphical user interface&#10;&#10;Description automatically generated">
            <a:extLst>
              <a:ext uri="{FF2B5EF4-FFF2-40B4-BE49-F238E27FC236}">
                <a16:creationId xmlns:a16="http://schemas.microsoft.com/office/drawing/2014/main" id="{A5AF60A5-4B43-402D-CE50-E7411A2C4B63}"/>
              </a:ext>
            </a:extLst>
          </p:cNvPr>
          <p:cNvPicPr>
            <a:picLocks noChangeAspect="1"/>
          </p:cNvPicPr>
          <p:nvPr/>
        </p:nvPicPr>
        <p:blipFill rotWithShape="1">
          <a:blip r:embed="rId3">
            <a:extLst>
              <a:ext uri="{28A0092B-C50C-407E-A947-70E740481C1C}">
                <a14:useLocalDpi xmlns:a14="http://schemas.microsoft.com/office/drawing/2010/main" val="0"/>
              </a:ext>
            </a:extLst>
          </a:blip>
          <a:srcRect t="12051"/>
          <a:stretch/>
        </p:blipFill>
        <p:spPr>
          <a:xfrm>
            <a:off x="1347717" y="3045204"/>
            <a:ext cx="7880298" cy="3179502"/>
          </a:xfrm>
          <a:prstGeom prst="rect">
            <a:avLst/>
          </a:prstGeom>
        </p:spPr>
      </p:pic>
    </p:spTree>
    <p:extLst>
      <p:ext uri="{BB962C8B-B14F-4D97-AF65-F5344CB8AC3E}">
        <p14:creationId xmlns:p14="http://schemas.microsoft.com/office/powerpoint/2010/main" val="23983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BB22-ADEC-FFB0-FEBC-E67B108494B8}"/>
              </a:ext>
            </a:extLst>
          </p:cNvPr>
          <p:cNvSpPr txBox="1">
            <a:spLocks/>
          </p:cNvSpPr>
          <p:nvPr/>
        </p:nvSpPr>
        <p:spPr>
          <a:xfrm>
            <a:off x="1300293" y="1911847"/>
            <a:ext cx="5880683" cy="707886"/>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improved response</a:t>
            </a:r>
            <a:br>
              <a:rPr lang="en-US" sz="1600" dirty="0">
                <a:solidFill>
                  <a:srgbClr val="000000"/>
                </a:solidFill>
                <a:latin typeface="SST-Heavy"/>
              </a:rPr>
            </a:br>
            <a:endParaRPr lang="en-US" sz="2000" dirty="0">
              <a:solidFill>
                <a:srgbClr val="7E00CC"/>
              </a:solidFill>
              <a:ea typeface="+mn-ea"/>
              <a:cs typeface="+mn-cs"/>
            </a:endParaRPr>
          </a:p>
        </p:txBody>
      </p:sp>
      <p:sp>
        <p:nvSpPr>
          <p:cNvPr id="3" name="TextBox 2">
            <a:extLst>
              <a:ext uri="{FF2B5EF4-FFF2-40B4-BE49-F238E27FC236}">
                <a16:creationId xmlns:a16="http://schemas.microsoft.com/office/drawing/2014/main" id="{C3FA7361-B5E9-763B-3CF6-3B4F056FAA3B}"/>
              </a:ext>
            </a:extLst>
          </p:cNvPr>
          <p:cNvSpPr txBox="1"/>
          <p:nvPr/>
        </p:nvSpPr>
        <p:spPr>
          <a:xfrm>
            <a:off x="2405282" y="2667635"/>
            <a:ext cx="4151159" cy="461665"/>
          </a:xfrm>
          <a:prstGeom prst="rect">
            <a:avLst/>
          </a:prstGeom>
          <a:noFill/>
        </p:spPr>
        <p:txBody>
          <a:bodyPr wrap="square">
            <a:spAutoFit/>
          </a:bodyPr>
          <a:lstStyle/>
          <a:p>
            <a:r>
              <a:rPr lang="en-US" sz="1200" b="1" dirty="0">
                <a:latin typeface="Arial Nova Cond" panose="020B0506020202020204" pitchFamily="34" charset="0"/>
              </a:rPr>
              <a:t>Index lesion response rate at 3 months using EASL in the MITT population with TheraSphere Y-90 Glass Microspheres</a:t>
            </a:r>
          </a:p>
        </p:txBody>
      </p:sp>
      <p:grpSp>
        <p:nvGrpSpPr>
          <p:cNvPr id="7" name="Group 6">
            <a:extLst>
              <a:ext uri="{FF2B5EF4-FFF2-40B4-BE49-F238E27FC236}">
                <a16:creationId xmlns:a16="http://schemas.microsoft.com/office/drawing/2014/main" id="{18F87762-2216-302E-5281-3FC7F3418FFB}"/>
              </a:ext>
            </a:extLst>
          </p:cNvPr>
          <p:cNvGrpSpPr/>
          <p:nvPr/>
        </p:nvGrpSpPr>
        <p:grpSpPr>
          <a:xfrm>
            <a:off x="1300293" y="2667635"/>
            <a:ext cx="9929566" cy="3355564"/>
            <a:chOff x="1140902" y="2619733"/>
            <a:chExt cx="9929566" cy="3355564"/>
          </a:xfrm>
        </p:grpSpPr>
        <p:pic>
          <p:nvPicPr>
            <p:cNvPr id="6" name="Picture 5" descr="A screenshot of a computer&#10;&#10;Description automatically generated with medium confidence">
              <a:extLst>
                <a:ext uri="{FF2B5EF4-FFF2-40B4-BE49-F238E27FC236}">
                  <a16:creationId xmlns:a16="http://schemas.microsoft.com/office/drawing/2014/main" id="{5493C38A-2C42-DF56-78D3-21291C9E594A}"/>
                </a:ext>
              </a:extLst>
            </p:cNvPr>
            <p:cNvPicPr>
              <a:picLocks noChangeAspect="1"/>
            </p:cNvPicPr>
            <p:nvPr/>
          </p:nvPicPr>
          <p:blipFill rotWithShape="1">
            <a:blip r:embed="rId2">
              <a:extLst>
                <a:ext uri="{28A0092B-C50C-407E-A947-70E740481C1C}">
                  <a14:useLocalDpi xmlns:a14="http://schemas.microsoft.com/office/drawing/2010/main" val="0"/>
                </a:ext>
              </a:extLst>
            </a:blip>
            <a:srcRect t="13689" r="31381" b="2"/>
            <a:stretch/>
          </p:blipFill>
          <p:spPr>
            <a:xfrm>
              <a:off x="1140902" y="3171217"/>
              <a:ext cx="6835779" cy="2804080"/>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3C94F85B-E1E5-1681-6EF1-1775758B2B5F}"/>
                </a:ext>
              </a:extLst>
            </p:cNvPr>
            <p:cNvPicPr>
              <a:picLocks noChangeAspect="1"/>
            </p:cNvPicPr>
            <p:nvPr/>
          </p:nvPicPr>
          <p:blipFill rotWithShape="1">
            <a:blip r:embed="rId2">
              <a:extLst>
                <a:ext uri="{28A0092B-C50C-407E-A947-70E740481C1C}">
                  <a14:useLocalDpi xmlns:a14="http://schemas.microsoft.com/office/drawing/2010/main" val="0"/>
                </a:ext>
              </a:extLst>
            </a:blip>
            <a:srcRect l="68944" t="-287" b="2"/>
            <a:stretch/>
          </p:blipFill>
          <p:spPr>
            <a:xfrm>
              <a:off x="7976681" y="2619733"/>
              <a:ext cx="3093787" cy="3258152"/>
            </a:xfrm>
            <a:prstGeom prst="rect">
              <a:avLst/>
            </a:prstGeom>
          </p:spPr>
        </p:pic>
      </p:grpSp>
    </p:spTree>
    <p:extLst>
      <p:ext uri="{BB962C8B-B14F-4D97-AF65-F5344CB8AC3E}">
        <p14:creationId xmlns:p14="http://schemas.microsoft.com/office/powerpoint/2010/main" val="25762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1051133" y="1944294"/>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downstaged more patients to surgery</a:t>
            </a:r>
          </a:p>
        </p:txBody>
      </p:sp>
      <p:pic>
        <p:nvPicPr>
          <p:cNvPr id="5" name="Picture 4" descr="A screenshot of a computer&#10;&#10;Description automatically generated with medium confidence">
            <a:extLst>
              <a:ext uri="{FF2B5EF4-FFF2-40B4-BE49-F238E27FC236}">
                <a16:creationId xmlns:a16="http://schemas.microsoft.com/office/drawing/2014/main" id="{CB9223DA-5D45-C7B2-BA6F-D9C6113F36C7}"/>
              </a:ext>
            </a:extLst>
          </p:cNvPr>
          <p:cNvPicPr>
            <a:picLocks noChangeAspect="1"/>
          </p:cNvPicPr>
          <p:nvPr/>
        </p:nvPicPr>
        <p:blipFill rotWithShape="1">
          <a:blip r:embed="rId2">
            <a:extLst>
              <a:ext uri="{28A0092B-C50C-407E-A947-70E740481C1C}">
                <a14:useLocalDpi xmlns:a14="http://schemas.microsoft.com/office/drawing/2010/main" val="0"/>
              </a:ext>
            </a:extLst>
          </a:blip>
          <a:srcRect t="9377"/>
          <a:stretch/>
        </p:blipFill>
        <p:spPr>
          <a:xfrm>
            <a:off x="1361813" y="3095538"/>
            <a:ext cx="8824014" cy="3323974"/>
          </a:xfrm>
          <a:prstGeom prst="rect">
            <a:avLst/>
          </a:prstGeom>
        </p:spPr>
      </p:pic>
      <p:sp>
        <p:nvSpPr>
          <p:cNvPr id="6" name="TextBox 5">
            <a:extLst>
              <a:ext uri="{FF2B5EF4-FFF2-40B4-BE49-F238E27FC236}">
                <a16:creationId xmlns:a16="http://schemas.microsoft.com/office/drawing/2014/main" id="{91932848-D2B5-F7CE-9142-9B3DFBC558CD}"/>
              </a:ext>
            </a:extLst>
          </p:cNvPr>
          <p:cNvSpPr txBox="1"/>
          <p:nvPr/>
        </p:nvSpPr>
        <p:spPr>
          <a:xfrm>
            <a:off x="2650342" y="2818539"/>
            <a:ext cx="6246955" cy="276999"/>
          </a:xfrm>
          <a:prstGeom prst="rect">
            <a:avLst/>
          </a:prstGeom>
          <a:noFill/>
        </p:spPr>
        <p:txBody>
          <a:bodyPr wrap="square">
            <a:spAutoFit/>
          </a:bodyPr>
          <a:lstStyle/>
          <a:p>
            <a:r>
              <a:rPr lang="en-US" sz="1200" b="1" dirty="0">
                <a:latin typeface="Arial Nova Cond" panose="020B0506020202020204" pitchFamily="34" charset="0"/>
              </a:rPr>
              <a:t>Patients successfully downstaged to surgery with TheraSphere Y-90 Glass Microspheres</a:t>
            </a:r>
          </a:p>
        </p:txBody>
      </p:sp>
    </p:spTree>
    <p:extLst>
      <p:ext uri="{BB962C8B-B14F-4D97-AF65-F5344CB8AC3E}">
        <p14:creationId xmlns:p14="http://schemas.microsoft.com/office/powerpoint/2010/main" val="36145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545aa13-a119-4802-99f1-04f37d8dcf95">
      <UserInfo>
        <DisplayName>Hileman, Julia</DisplayName>
        <AccountId>7</AccountId>
        <AccountType/>
      </UserInfo>
      <UserInfo>
        <DisplayName>Camell, Stephanie</DisplayName>
        <AccountId>13</AccountId>
        <AccountType/>
      </UserInfo>
    </SharedWithUsers>
    <PreventLoop xmlns="7b9e7ac0-60e2-41e5-a955-f78f0059eb2f">true</PreventLoop>
    <Shareable xmlns="7b9e7ac0-60e2-41e5-a955-f78f0059eb2f">true</Shareable>
    <Tags xmlns="7b9e7ac0-60e2-41e5-a955-f78f0059eb2f">Interventional Oncology Library; TheraSphere; Brand Activation; 2. DOSISPHERE Data; PI-1523007-AA PPT template; </Tags>
    <TaxCatchAll xmlns="e09f3f66-7606-464c-8bb7-106d86afdd1f" xsi:nil="true"/>
    <DocumentPath xmlns="7b9e7ac0-60e2-41e5-a955-f78f0059eb2f">Interventional Oncology Library/TheraSphere/Brand Activation/2. DOSISPHERE Data/PI-1523007-AA PPT template/</DocumentPath>
    <lcf76f155ced4ddcb4097134ff3c332f xmlns="7b9e7ac0-60e2-41e5-a955-f78f0059eb2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E0E9E81D50143BA6BA8D25F9D8500" ma:contentTypeVersion="28" ma:contentTypeDescription="Create a new document." ma:contentTypeScope="" ma:versionID="4a530544f9fe3439c77677e494b8e618">
  <xsd:schema xmlns:xsd="http://www.w3.org/2001/XMLSchema" xmlns:xs="http://www.w3.org/2001/XMLSchema" xmlns:p="http://schemas.microsoft.com/office/2006/metadata/properties" xmlns:ns2="e09f3f66-7606-464c-8bb7-106d86afdd1f" xmlns:ns3="7b9e7ac0-60e2-41e5-a955-f78f0059eb2f" xmlns:ns4="b545aa13-a119-4802-99f1-04f37d8dcf95" targetNamespace="http://schemas.microsoft.com/office/2006/metadata/properties" ma:root="true" ma:fieldsID="51250303046f375db82b1de5e49f5f94" ns2:_="" ns3:_="" ns4:_="">
    <xsd:import namespace="e09f3f66-7606-464c-8bb7-106d86afdd1f"/>
    <xsd:import namespace="7b9e7ac0-60e2-41e5-a955-f78f0059eb2f"/>
    <xsd:import namespace="b545aa13-a119-4802-99f1-04f37d8dcf95"/>
    <xsd:element name="properties">
      <xsd:complexType>
        <xsd:sequence>
          <xsd:element name="documentManagement">
            <xsd:complexType>
              <xsd:all>
                <xsd:element ref="ns2:TaxCatchAll" minOccurs="0"/>
                <xsd:element ref="ns3:DocumentPath" minOccurs="0"/>
                <xsd:element ref="ns3:Tags" minOccurs="0"/>
                <xsd:element ref="ns3:Shareable" minOccurs="0"/>
                <xsd:element ref="ns3:PreventLoop"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f3f66-7606-464c-8bb7-106d86afdd1f"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c76eb63-1e7c-4242-9860-95149aafe5c0}" ma:internalName="TaxCatchAll" ma:showField="CatchAllData" ma:web="b545aa13-a119-4802-99f1-04f37d8dcf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9e7ac0-60e2-41e5-a955-f78f0059eb2f" elementFormDefault="qualified">
    <xsd:import namespace="http://schemas.microsoft.com/office/2006/documentManagement/types"/>
    <xsd:import namespace="http://schemas.microsoft.com/office/infopath/2007/PartnerControls"/>
    <xsd:element name="DocumentPath" ma:index="9" nillable="true" ma:displayName="Document Path" ma:format="Dropdown" ma:internalName="DocumentPath">
      <xsd:simpleType>
        <xsd:restriction base="dms:Text">
          <xsd:maxLength value="255"/>
        </xsd:restriction>
      </xsd:simpleType>
    </xsd:element>
    <xsd:element name="Tags" ma:index="10" nillable="true" ma:displayName="Tags" ma:format="Dropdown" ma:internalName="Tags">
      <xsd:simpleType>
        <xsd:restriction base="dms:Text">
          <xsd:maxLength value="255"/>
        </xsd:restriction>
      </xsd:simpleType>
    </xsd:element>
    <xsd:element name="Shareable" ma:index="11" nillable="true" ma:displayName="Shareable" ma:default="1" ma:format="Dropdown" ma:internalName="Shareable">
      <xsd:simpleType>
        <xsd:restriction base="dms:Boolean"/>
      </xsd:simpleType>
    </xsd:element>
    <xsd:element name="PreventLoop" ma:index="12" nillable="true" ma:displayName="Prevent Loop" ma:default="0" ma:format="Dropdown" ma:internalName="PreventLoop">
      <xsd:simpleType>
        <xsd:restriction base="dms:Boolea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5c25cbba-0c74-4f28-92d4-a3c6495c4b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45aa13-a119-4802-99f1-04f37d8dcf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1B9E3-3DBE-4AB6-A8AE-6301D539A5C2}">
  <ds:schemaRefs>
    <ds:schemaRef ds:uri="http://purl.org/dc/terms/"/>
    <ds:schemaRef ds:uri="http://schemas.openxmlformats.org/package/2006/metadata/core-properties"/>
    <ds:schemaRef ds:uri="2bad0b80-1172-49a2-98f3-c131ed413540"/>
    <ds:schemaRef ds:uri="http://purl.org/dc/dcmitype/"/>
    <ds:schemaRef ds:uri="http://schemas.microsoft.com/office/infopath/2007/PartnerControls"/>
    <ds:schemaRef ds:uri="http://schemas.microsoft.com/office/2006/documentManagement/types"/>
    <ds:schemaRef ds:uri="http://schemas.microsoft.com/office/2006/metadata/properties"/>
    <ds:schemaRef ds:uri="48ccc330-ccd6-42f3-992c-3d5a75748cb3"/>
    <ds:schemaRef ds:uri="http://www.w3.org/XML/1998/namespace"/>
    <ds:schemaRef ds:uri="http://purl.org/dc/elements/1.1/"/>
    <ds:schemaRef ds:uri="b545aa13-a119-4802-99f1-04f37d8dcf95"/>
    <ds:schemaRef ds:uri="7b9e7ac0-60e2-41e5-a955-f78f0059eb2f"/>
    <ds:schemaRef ds:uri="e09f3f66-7606-464c-8bb7-106d86afdd1f"/>
  </ds:schemaRefs>
</ds:datastoreItem>
</file>

<file path=customXml/itemProps2.xml><?xml version="1.0" encoding="utf-8"?>
<ds:datastoreItem xmlns:ds="http://schemas.openxmlformats.org/officeDocument/2006/customXml" ds:itemID="{F9528BAA-23F0-4503-9DB1-10F235E6EC05}">
  <ds:schemaRefs>
    <ds:schemaRef ds:uri="http://schemas.microsoft.com/sharepoint/v3/contenttype/forms"/>
  </ds:schemaRefs>
</ds:datastoreItem>
</file>

<file path=customXml/itemProps3.xml><?xml version="1.0" encoding="utf-8"?>
<ds:datastoreItem xmlns:ds="http://schemas.openxmlformats.org/officeDocument/2006/customXml" ds:itemID="{F5E0A718-6535-4E35-8020-F3AAACCF4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f3f66-7606-464c-8bb7-106d86afdd1f"/>
    <ds:schemaRef ds:uri="7b9e7ac0-60e2-41e5-a955-f78f0059eb2f"/>
    <ds:schemaRef ds:uri="b545aa13-a119-4802-99f1-04f37d8dc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8605</TotalTime>
  <Words>2161</Words>
  <Application>Microsoft Office PowerPoint</Application>
  <PresentationFormat>Widescreen</PresentationFormat>
  <Paragraphs>40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BostonScientific_PPT2_Template_10-2-12</vt:lpstr>
      <vt:lpstr>PowerPoint Presentation</vt:lpstr>
      <vt:lpstr>DOSISPHERE-01 primary trial objective </vt:lpstr>
      <vt:lpstr>DOSISPHERE-01 trial design</vt:lpstr>
      <vt:lpstr>Patient demographics</vt:lpstr>
      <vt:lpstr>Treatment characteristics and dosimetry</vt:lpstr>
      <vt:lpstr>Liver adverse events</vt:lpstr>
      <vt:lpstr>Personalized dosimetry improved survival</vt:lpstr>
      <vt:lpstr>PowerPoint Presentation</vt:lpstr>
      <vt:lpstr>PowerPoint Presentation</vt:lpstr>
      <vt:lpstr>PowerPoint Presentation</vt:lpstr>
      <vt:lpstr>PowerPoint Presentation</vt:lpstr>
      <vt:lpstr>Important Information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Morris, Amy</cp:lastModifiedBy>
  <cp:revision>170</cp:revision>
  <cp:lastPrinted>2019-07-15T18:28:14Z</cp:lastPrinted>
  <dcterms:created xsi:type="dcterms:W3CDTF">2012-12-05T20:33:11Z</dcterms:created>
  <dcterms:modified xsi:type="dcterms:W3CDTF">2023-02-27T22:37:45Z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0x01010023EE0E9E81D50143BA6BA8D25F9D8500</vt:lpwstr>
  </property>
  <property fmtid="{D5CDD505-2E9C-101B-9397-08002B2CF9AE}" pid="3" name="MediaServiceImageTags">
    <vt:lpwstr/>
  </property>
</Properties>
</file>