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9" r:id="rId4"/>
    <p:sldId id="258" r:id="rId5"/>
    <p:sldId id="284" r:id="rId6"/>
    <p:sldId id="278" r:id="rId7"/>
    <p:sldId id="292" r:id="rId8"/>
    <p:sldId id="260" r:id="rId9"/>
    <p:sldId id="290" r:id="rId10"/>
    <p:sldId id="263" r:id="rId11"/>
    <p:sldId id="286" r:id="rId12"/>
    <p:sldId id="265" r:id="rId13"/>
    <p:sldId id="264" r:id="rId14"/>
    <p:sldId id="287" r:id="rId15"/>
    <p:sldId id="272" r:id="rId16"/>
    <p:sldId id="275" r:id="rId17"/>
    <p:sldId id="285" r:id="rId18"/>
    <p:sldId id="281" r:id="rId19"/>
    <p:sldId id="28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5C904-1650-F9B3-F421-FA35BD9F4174}" name="Simon Skeet | Gosling Creative Ltd" initials="SS|GCL" userId="S::simon.s@goslingdesign.com::1b23bd4d-867c-4511-b5e9-7361056bb7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B33FF"/>
    <a:srgbClr val="003C68"/>
    <a:srgbClr val="02EEFF"/>
    <a:srgbClr val="02BECC"/>
    <a:srgbClr val="FF00FF"/>
    <a:srgbClr val="BA33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9"/>
    <p:restoredTop sz="92925"/>
  </p:normalViewPr>
  <p:slideViewPr>
    <p:cSldViewPr snapToGrid="0">
      <p:cViewPr varScale="1">
        <p:scale>
          <a:sx n="80" d="100"/>
          <a:sy n="80" d="100"/>
        </p:scale>
        <p:origin x="16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ACF17-1C11-1643-8F12-E51463F5EB1C}" type="datetimeFigureOut">
              <a:rPr lang="en-US" smtClean="0"/>
              <a:t>7/20/2023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DEAC6-A362-7A4A-A10E-5C22C6ECF71E}" type="slidenum">
              <a:rPr lang="en-US" smtClean="0"/>
              <a:t>‹#›</a:t>
            </a:fld>
            <a:endParaRPr lang="en-US"/>
          </a:p>
        </p:txBody>
      </p:sp>
    </p:spTree>
    <p:extLst>
      <p:ext uri="{BB962C8B-B14F-4D97-AF65-F5344CB8AC3E}">
        <p14:creationId xmlns:p14="http://schemas.microsoft.com/office/powerpoint/2010/main" val="370010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1DEAC6-A362-7A4A-A10E-5C22C6ECF71E}" type="slidenum">
              <a:rPr lang="en-US" smtClean="0"/>
              <a:t>1</a:t>
            </a:fld>
            <a:endParaRPr lang="en-US"/>
          </a:p>
        </p:txBody>
      </p:sp>
    </p:spTree>
    <p:extLst>
      <p:ext uri="{BB962C8B-B14F-4D97-AF65-F5344CB8AC3E}">
        <p14:creationId xmlns:p14="http://schemas.microsoft.com/office/powerpoint/2010/main" val="37585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11</a:t>
            </a:fld>
            <a:endParaRPr lang="en-US"/>
          </a:p>
        </p:txBody>
      </p:sp>
    </p:spTree>
    <p:extLst>
      <p:ext uri="{BB962C8B-B14F-4D97-AF65-F5344CB8AC3E}">
        <p14:creationId xmlns:p14="http://schemas.microsoft.com/office/powerpoint/2010/main" val="69656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12</a:t>
            </a:fld>
            <a:endParaRPr lang="en-US"/>
          </a:p>
        </p:txBody>
      </p:sp>
    </p:spTree>
    <p:extLst>
      <p:ext uri="{BB962C8B-B14F-4D97-AF65-F5344CB8AC3E}">
        <p14:creationId xmlns:p14="http://schemas.microsoft.com/office/powerpoint/2010/main" val="75839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13</a:t>
            </a:fld>
            <a:endParaRPr lang="en-US"/>
          </a:p>
        </p:txBody>
      </p:sp>
    </p:spTree>
    <p:extLst>
      <p:ext uri="{BB962C8B-B14F-4D97-AF65-F5344CB8AC3E}">
        <p14:creationId xmlns:p14="http://schemas.microsoft.com/office/powerpoint/2010/main" val="1389519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14</a:t>
            </a:fld>
            <a:endParaRPr lang="en-US"/>
          </a:p>
        </p:txBody>
      </p:sp>
    </p:spTree>
    <p:extLst>
      <p:ext uri="{BB962C8B-B14F-4D97-AF65-F5344CB8AC3E}">
        <p14:creationId xmlns:p14="http://schemas.microsoft.com/office/powerpoint/2010/main" val="11330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16</a:t>
            </a:fld>
            <a:endParaRPr lang="en-US"/>
          </a:p>
        </p:txBody>
      </p:sp>
    </p:spTree>
    <p:extLst>
      <p:ext uri="{BB962C8B-B14F-4D97-AF65-F5344CB8AC3E}">
        <p14:creationId xmlns:p14="http://schemas.microsoft.com/office/powerpoint/2010/main" val="388810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17</a:t>
            </a:fld>
            <a:endParaRPr lang="en-US"/>
          </a:p>
        </p:txBody>
      </p:sp>
    </p:spTree>
    <p:extLst>
      <p:ext uri="{BB962C8B-B14F-4D97-AF65-F5344CB8AC3E}">
        <p14:creationId xmlns:p14="http://schemas.microsoft.com/office/powerpoint/2010/main" val="212965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18</a:t>
            </a:fld>
            <a:endParaRPr lang="en-US"/>
          </a:p>
        </p:txBody>
      </p:sp>
    </p:spTree>
    <p:extLst>
      <p:ext uri="{BB962C8B-B14F-4D97-AF65-F5344CB8AC3E}">
        <p14:creationId xmlns:p14="http://schemas.microsoft.com/office/powerpoint/2010/main" val="389079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1DEAC6-A362-7A4A-A10E-5C22C6ECF71E}" type="slidenum">
              <a:rPr lang="en-US" smtClean="0"/>
              <a:t>19</a:t>
            </a:fld>
            <a:endParaRPr lang="en-US"/>
          </a:p>
        </p:txBody>
      </p:sp>
    </p:spTree>
    <p:extLst>
      <p:ext uri="{BB962C8B-B14F-4D97-AF65-F5344CB8AC3E}">
        <p14:creationId xmlns:p14="http://schemas.microsoft.com/office/powerpoint/2010/main" val="418662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3</a:t>
            </a:fld>
            <a:endParaRPr lang="en-US"/>
          </a:p>
        </p:txBody>
      </p:sp>
    </p:spTree>
    <p:extLst>
      <p:ext uri="{BB962C8B-B14F-4D97-AF65-F5344CB8AC3E}">
        <p14:creationId xmlns:p14="http://schemas.microsoft.com/office/powerpoint/2010/main" val="341540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4</a:t>
            </a:fld>
            <a:endParaRPr lang="en-US"/>
          </a:p>
        </p:txBody>
      </p:sp>
    </p:spTree>
    <p:extLst>
      <p:ext uri="{BB962C8B-B14F-4D97-AF65-F5344CB8AC3E}">
        <p14:creationId xmlns:p14="http://schemas.microsoft.com/office/powerpoint/2010/main" val="349171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5</a:t>
            </a:fld>
            <a:endParaRPr lang="en-US"/>
          </a:p>
        </p:txBody>
      </p:sp>
    </p:spTree>
    <p:extLst>
      <p:ext uri="{BB962C8B-B14F-4D97-AF65-F5344CB8AC3E}">
        <p14:creationId xmlns:p14="http://schemas.microsoft.com/office/powerpoint/2010/main" val="168804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1DEAC6-A362-7A4A-A10E-5C22C6ECF71E}" type="slidenum">
              <a:rPr lang="en-US" smtClean="0"/>
              <a:t>6</a:t>
            </a:fld>
            <a:endParaRPr lang="en-US"/>
          </a:p>
        </p:txBody>
      </p:sp>
    </p:spTree>
    <p:extLst>
      <p:ext uri="{BB962C8B-B14F-4D97-AF65-F5344CB8AC3E}">
        <p14:creationId xmlns:p14="http://schemas.microsoft.com/office/powerpoint/2010/main" val="365601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1DEAC6-A362-7A4A-A10E-5C22C6ECF71E}" type="slidenum">
              <a:rPr lang="en-US" smtClean="0"/>
              <a:t>7</a:t>
            </a:fld>
            <a:endParaRPr lang="en-US"/>
          </a:p>
        </p:txBody>
      </p:sp>
    </p:spTree>
    <p:extLst>
      <p:ext uri="{BB962C8B-B14F-4D97-AF65-F5344CB8AC3E}">
        <p14:creationId xmlns:p14="http://schemas.microsoft.com/office/powerpoint/2010/main" val="19042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8</a:t>
            </a:fld>
            <a:endParaRPr lang="en-US"/>
          </a:p>
        </p:txBody>
      </p:sp>
    </p:spTree>
    <p:extLst>
      <p:ext uri="{BB962C8B-B14F-4D97-AF65-F5344CB8AC3E}">
        <p14:creationId xmlns:p14="http://schemas.microsoft.com/office/powerpoint/2010/main" val="1102563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9</a:t>
            </a:fld>
            <a:endParaRPr lang="en-US"/>
          </a:p>
        </p:txBody>
      </p:sp>
    </p:spTree>
    <p:extLst>
      <p:ext uri="{BB962C8B-B14F-4D97-AF65-F5344CB8AC3E}">
        <p14:creationId xmlns:p14="http://schemas.microsoft.com/office/powerpoint/2010/main" val="357337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EAC6-A362-7A4A-A10E-5C22C6ECF71E}" type="slidenum">
              <a:rPr lang="en-US" smtClean="0"/>
              <a:t>10</a:t>
            </a:fld>
            <a:endParaRPr lang="en-US"/>
          </a:p>
        </p:txBody>
      </p:sp>
    </p:spTree>
    <p:extLst>
      <p:ext uri="{BB962C8B-B14F-4D97-AF65-F5344CB8AC3E}">
        <p14:creationId xmlns:p14="http://schemas.microsoft.com/office/powerpoint/2010/main" val="417761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2BD7332-EACD-594F-9AA4-37D3F88ED16E}"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404157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BD7332-EACD-594F-9AA4-37D3F88ED16E}"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53301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BD7332-EACD-594F-9AA4-37D3F88ED16E}"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404807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BD7332-EACD-594F-9AA4-37D3F88ED16E}"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279874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2BD7332-EACD-594F-9AA4-37D3F88ED16E}"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71385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2BD7332-EACD-594F-9AA4-37D3F88ED16E}"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229067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2BD7332-EACD-594F-9AA4-37D3F88ED16E}"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50151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2BD7332-EACD-594F-9AA4-37D3F88ED16E}"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62359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D7332-EACD-594F-9AA4-37D3F88ED16E}"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140728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2BD7332-EACD-594F-9AA4-37D3F88ED16E}"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182494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2BD7332-EACD-594F-9AA4-37D3F88ED16E}"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C960-B3C6-3549-8BA7-C6CABA2EDBA8}" type="slidenum">
              <a:rPr lang="en-US" smtClean="0"/>
              <a:t>‹#›</a:t>
            </a:fld>
            <a:endParaRPr lang="en-US"/>
          </a:p>
        </p:txBody>
      </p:sp>
    </p:spTree>
    <p:extLst>
      <p:ext uri="{BB962C8B-B14F-4D97-AF65-F5344CB8AC3E}">
        <p14:creationId xmlns:p14="http://schemas.microsoft.com/office/powerpoint/2010/main" val="16672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D7332-EACD-594F-9AA4-37D3F88ED16E}" type="datetimeFigureOut">
              <a:rPr lang="en-US" smtClean="0"/>
              <a:t>7/20/2023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3C960-B3C6-3549-8BA7-C6CABA2EDBA8}" type="slidenum">
              <a:rPr lang="en-US" smtClean="0"/>
              <a:t>‹#›</a:t>
            </a:fld>
            <a:endParaRPr lang="en-US"/>
          </a:p>
        </p:txBody>
      </p:sp>
    </p:spTree>
    <p:extLst>
      <p:ext uri="{BB962C8B-B14F-4D97-AF65-F5344CB8AC3E}">
        <p14:creationId xmlns:p14="http://schemas.microsoft.com/office/powerpoint/2010/main" val="2276444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png"/><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6.svg"/><Relationship Id="rId10" Type="http://schemas.openxmlformats.org/officeDocument/2006/relationships/image" Target="../media/image22.emf"/><Relationship Id="rId4" Type="http://schemas.openxmlformats.org/officeDocument/2006/relationships/image" Target="../media/image5.png"/><Relationship Id="rId9"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www.ifu-bsci.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esge.com/esge-esgena-ps-on-reducing-the-environmental-footprint-of-gi-endoscopy/"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2.emf"/><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4F9BB-2132-4E31-3A31-6A1BBCC66841}"/>
              </a:ext>
            </a:extLst>
          </p:cNvPr>
          <p:cNvSpPr txBox="1"/>
          <p:nvPr/>
        </p:nvSpPr>
        <p:spPr>
          <a:xfrm>
            <a:off x="3844035" y="2935275"/>
            <a:ext cx="4588115" cy="987450"/>
          </a:xfrm>
          <a:prstGeom prst="rect">
            <a:avLst/>
          </a:prstGeom>
          <a:noFill/>
        </p:spPr>
        <p:txBody>
          <a:bodyPr wrap="none" rtlCol="0">
            <a:spAutoFit/>
          </a:bodyPr>
          <a:lstStyle/>
          <a:p>
            <a:pPr>
              <a:spcAft>
                <a:spcPts val="500"/>
              </a:spcAft>
            </a:pPr>
            <a:r>
              <a:rPr lang="en-US" sz="3000" b="1" dirty="0">
                <a:solidFill>
                  <a:schemeClr val="tx2"/>
                </a:solidFill>
                <a:latin typeface="Century Gothic" panose="020B0502020202020204" pitchFamily="34" charset="0"/>
              </a:rPr>
              <a:t>Sustainability Storybook</a:t>
            </a:r>
          </a:p>
          <a:p>
            <a:pPr>
              <a:spcAft>
                <a:spcPts val="500"/>
              </a:spcAft>
            </a:pPr>
            <a:r>
              <a:rPr lang="en-US" sz="2400" dirty="0">
                <a:solidFill>
                  <a:schemeClr val="tx2"/>
                </a:solidFill>
                <a:latin typeface="Century Gothic" panose="020B0502020202020204" pitchFamily="34" charset="0"/>
              </a:rPr>
              <a:t>GI Endoscopy</a:t>
            </a:r>
          </a:p>
        </p:txBody>
      </p:sp>
      <p:cxnSp>
        <p:nvCxnSpPr>
          <p:cNvPr id="2" name="Straight Connector 1">
            <a:extLst>
              <a:ext uri="{FF2B5EF4-FFF2-40B4-BE49-F238E27FC236}">
                <a16:creationId xmlns:a16="http://schemas.microsoft.com/office/drawing/2014/main" id="{CDFE53A8-8B6D-C0B5-A3E2-C54410CDC6A6}"/>
              </a:ext>
            </a:extLst>
          </p:cNvPr>
          <p:cNvCxnSpPr>
            <a:cxnSpLocks/>
          </p:cNvCxnSpPr>
          <p:nvPr/>
        </p:nvCxnSpPr>
        <p:spPr>
          <a:xfrm>
            <a:off x="3705897" y="3046685"/>
            <a:ext cx="0" cy="809289"/>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129810-C60E-3BFB-824D-71F303F13255}"/>
              </a:ext>
            </a:extLst>
          </p:cNvPr>
          <p:cNvPicPr>
            <a:picLocks noChangeAspect="1"/>
          </p:cNvPicPr>
          <p:nvPr/>
        </p:nvPicPr>
        <p:blipFill>
          <a:blip r:embed="rId3"/>
          <a:stretch>
            <a:fillRect/>
          </a:stretch>
        </p:blipFill>
        <p:spPr>
          <a:xfrm>
            <a:off x="7049116" y="390886"/>
            <a:ext cx="1710522" cy="746798"/>
          </a:xfrm>
          <a:prstGeom prst="rect">
            <a:avLst/>
          </a:prstGeom>
        </p:spPr>
      </p:pic>
      <p:sp>
        <p:nvSpPr>
          <p:cNvPr id="17" name="Rectangle 16">
            <a:extLst>
              <a:ext uri="{FF2B5EF4-FFF2-40B4-BE49-F238E27FC236}">
                <a16:creationId xmlns:a16="http://schemas.microsoft.com/office/drawing/2014/main" id="{D2DF9A39-1769-8DE7-2314-01F7738337DF}"/>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Graphic 2">
            <a:extLst>
              <a:ext uri="{FF2B5EF4-FFF2-40B4-BE49-F238E27FC236}">
                <a16:creationId xmlns:a16="http://schemas.microsoft.com/office/drawing/2014/main" id="{C7B2D42C-2FFE-9A58-7285-F7A3ED4C29FB}"/>
              </a:ext>
            </a:extLst>
          </p:cNvPr>
          <p:cNvSpPr/>
          <p:nvPr/>
        </p:nvSpPr>
        <p:spPr>
          <a:xfrm>
            <a:off x="274357" y="2148253"/>
            <a:ext cx="2164845" cy="3016652"/>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003C68"/>
            </a:solid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37043764-20D6-A2B7-04EB-59B83865D7B1}"/>
              </a:ext>
            </a:extLst>
          </p:cNvPr>
          <p:cNvSpPr/>
          <p:nvPr/>
        </p:nvSpPr>
        <p:spPr>
          <a:xfrm>
            <a:off x="1234221" y="1068289"/>
            <a:ext cx="1854541" cy="2584252"/>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BB33FF"/>
            </a:solid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0329BEC8-613F-14D2-FBC7-DD6DCD43D720}"/>
              </a:ext>
            </a:extLst>
          </p:cNvPr>
          <p:cNvSpPr/>
          <p:nvPr/>
        </p:nvSpPr>
        <p:spPr>
          <a:xfrm>
            <a:off x="1809128" y="3700585"/>
            <a:ext cx="1160089" cy="1616551"/>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02EEFF"/>
            </a:solidFill>
            <a:prstDash val="solid"/>
            <a:miter/>
          </a:ln>
        </p:spPr>
        <p:txBody>
          <a:bodyPr rtlCol="0" anchor="ctr"/>
          <a:lstStyle/>
          <a:p>
            <a:endParaRPr lang="en-US"/>
          </a:p>
        </p:txBody>
      </p:sp>
      <p:pic>
        <p:nvPicPr>
          <p:cNvPr id="25" name="Graphic 24">
            <a:extLst>
              <a:ext uri="{FF2B5EF4-FFF2-40B4-BE49-F238E27FC236}">
                <a16:creationId xmlns:a16="http://schemas.microsoft.com/office/drawing/2014/main" id="{2ACEF647-0F65-F630-8265-E8CA6EF6637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97332" y="3162031"/>
            <a:ext cx="782861" cy="587145"/>
          </a:xfrm>
          <a:prstGeom prst="rect">
            <a:avLst/>
          </a:prstGeom>
          <a:effectLst/>
        </p:spPr>
      </p:pic>
    </p:spTree>
    <p:extLst>
      <p:ext uri="{BB962C8B-B14F-4D97-AF65-F5344CB8AC3E}">
        <p14:creationId xmlns:p14="http://schemas.microsoft.com/office/powerpoint/2010/main" val="2335217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1" name="TextBox 10">
            <a:extLst>
              <a:ext uri="{FF2B5EF4-FFF2-40B4-BE49-F238E27FC236}">
                <a16:creationId xmlns:a16="http://schemas.microsoft.com/office/drawing/2014/main" id="{01445874-0AD9-6947-E275-DBEC0FF802B6}"/>
              </a:ext>
            </a:extLst>
          </p:cNvPr>
          <p:cNvSpPr txBox="1"/>
          <p:nvPr/>
        </p:nvSpPr>
        <p:spPr>
          <a:xfrm>
            <a:off x="2848760" y="2454026"/>
            <a:ext cx="1955686" cy="758156"/>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lang="en-GB" sz="4000" b="1" dirty="0">
                <a:solidFill>
                  <a:schemeClr val="accent5"/>
                </a:solidFill>
                <a:latin typeface="Century Gothic" panose="020B0502020202020204" pitchFamily="34" charset="0"/>
              </a:rPr>
              <a:t>76%</a:t>
            </a:r>
            <a:endParaRPr lang="en-US" sz="4000" b="1" baseline="30000" dirty="0">
              <a:solidFill>
                <a:schemeClr val="accent5"/>
              </a:solidFill>
              <a:latin typeface="Century Gothic" panose="020B0502020202020204" pitchFamily="34" charset="0"/>
            </a:endParaRPr>
          </a:p>
        </p:txBody>
      </p:sp>
      <p:sp>
        <p:nvSpPr>
          <p:cNvPr id="12" name="TextBox 11">
            <a:extLst>
              <a:ext uri="{FF2B5EF4-FFF2-40B4-BE49-F238E27FC236}">
                <a16:creationId xmlns:a16="http://schemas.microsoft.com/office/drawing/2014/main" id="{2B92E2B2-F4CA-62E1-EFCA-656ADAE3E20E}"/>
              </a:ext>
            </a:extLst>
          </p:cNvPr>
          <p:cNvSpPr txBox="1"/>
          <p:nvPr/>
        </p:nvSpPr>
        <p:spPr>
          <a:xfrm>
            <a:off x="4274704" y="2550368"/>
            <a:ext cx="4290291"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of electricity consumed is generated from renewable sources.</a:t>
            </a:r>
            <a:endParaRPr lang="en-US" sz="1600" baseline="30000"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752A14F5-7F83-2551-ECE4-E8C5D0A2B068}"/>
              </a:ext>
            </a:extLst>
          </p:cNvPr>
          <p:cNvSpPr txBox="1"/>
          <p:nvPr/>
        </p:nvSpPr>
        <p:spPr>
          <a:xfrm>
            <a:off x="1459906" y="911826"/>
            <a:ext cx="5215213" cy="425245"/>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lang="en-GB" sz="2000" b="1" dirty="0">
                <a:solidFill>
                  <a:schemeClr val="bg1"/>
                </a:solidFill>
                <a:latin typeface="Century Gothic" panose="020B0502020202020204" pitchFamily="34" charset="0"/>
              </a:rPr>
              <a:t>Converting to renewable energy</a:t>
            </a:r>
            <a:r>
              <a:rPr lang="en-US" sz="2000" baseline="30000" dirty="0">
                <a:solidFill>
                  <a:schemeClr val="bg1"/>
                </a:solidFill>
                <a:latin typeface="Century Gothic" panose="020B0502020202020204" pitchFamily="34" charset="0"/>
              </a:rPr>
              <a:t>1</a:t>
            </a:r>
            <a:endParaRPr lang="en-US" sz="2000" b="1" dirty="0">
              <a:solidFill>
                <a:schemeClr val="bg1"/>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572EEE8A-BE6D-C309-8985-E58F9858104E}"/>
              </a:ext>
            </a:extLst>
          </p:cNvPr>
          <p:cNvCxnSpPr>
            <a:cxnSpLocks/>
          </p:cNvCxnSpPr>
          <p:nvPr/>
        </p:nvCxnSpPr>
        <p:spPr>
          <a:xfrm>
            <a:off x="1315202" y="848166"/>
            <a:ext cx="0" cy="614874"/>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C31615C-F2E4-FBBD-3F4E-86CA92E6FF04}"/>
              </a:ext>
            </a:extLst>
          </p:cNvPr>
          <p:cNvPicPr>
            <a:picLocks noChangeAspect="1"/>
          </p:cNvPicPr>
          <p:nvPr/>
        </p:nvPicPr>
        <p:blipFill>
          <a:blip r:embed="rId6"/>
          <a:stretch>
            <a:fillRect/>
          </a:stretch>
        </p:blipFill>
        <p:spPr>
          <a:xfrm>
            <a:off x="521231" y="911826"/>
            <a:ext cx="610352" cy="462794"/>
          </a:xfrm>
          <a:prstGeom prst="rect">
            <a:avLst/>
          </a:prstGeom>
        </p:spPr>
      </p:pic>
      <p:sp>
        <p:nvSpPr>
          <p:cNvPr id="17" name="TextBox 16">
            <a:extLst>
              <a:ext uri="{FF2B5EF4-FFF2-40B4-BE49-F238E27FC236}">
                <a16:creationId xmlns:a16="http://schemas.microsoft.com/office/drawing/2014/main" id="{AE3435A7-593D-7966-A9AC-672176EE6CF8}"/>
              </a:ext>
            </a:extLst>
          </p:cNvPr>
          <p:cNvSpPr txBox="1"/>
          <p:nvPr/>
        </p:nvSpPr>
        <p:spPr>
          <a:xfrm>
            <a:off x="213360" y="6501981"/>
            <a:ext cx="8696960" cy="225896"/>
          </a:xfrm>
          <a:prstGeom prst="rect">
            <a:avLst/>
          </a:prstGeom>
          <a:noFill/>
        </p:spPr>
        <p:txBody>
          <a:bodyPr wrap="square" anchor="b">
            <a:spAutoFit/>
          </a:bodyPr>
          <a:lstStyle/>
          <a:p>
            <a:pPr>
              <a:lnSpc>
                <a:spcPct val="120000"/>
              </a:lnSpc>
            </a:pPr>
            <a:r>
              <a:rPr lang="en-US" sz="800" dirty="0">
                <a:solidFill>
                  <a:schemeClr val="bg1"/>
                </a:solidFill>
                <a:latin typeface="Century Gothic" panose="020B0502020202020204" pitchFamily="34" charset="0"/>
              </a:rPr>
              <a:t>1. Purchased electricity matched with electricity from renewable sources, inclusive of all manufacturing and key distribution sites only.</a:t>
            </a:r>
          </a:p>
        </p:txBody>
      </p:sp>
      <p:pic>
        <p:nvPicPr>
          <p:cNvPr id="18" name="Picture 17" descr="A picture containing symbol, graphics, circle, logo&#10;&#10;Description automatically generated">
            <a:extLst>
              <a:ext uri="{FF2B5EF4-FFF2-40B4-BE49-F238E27FC236}">
                <a16:creationId xmlns:a16="http://schemas.microsoft.com/office/drawing/2014/main" id="{A2548303-473A-5C80-7028-772F5B9E1B87}"/>
              </a:ext>
            </a:extLst>
          </p:cNvPr>
          <p:cNvPicPr>
            <a:picLocks noChangeAspect="1"/>
          </p:cNvPicPr>
          <p:nvPr/>
        </p:nvPicPr>
        <p:blipFill>
          <a:blip r:embed="rId7"/>
          <a:stretch>
            <a:fillRect/>
          </a:stretch>
        </p:blipFill>
        <p:spPr>
          <a:xfrm>
            <a:off x="8233801" y="5774827"/>
            <a:ext cx="545140" cy="501961"/>
          </a:xfrm>
          <a:prstGeom prst="rect">
            <a:avLst/>
          </a:prstGeom>
        </p:spPr>
      </p:pic>
      <p:sp>
        <p:nvSpPr>
          <p:cNvPr id="9" name="Oval 8">
            <a:extLst>
              <a:ext uri="{FF2B5EF4-FFF2-40B4-BE49-F238E27FC236}">
                <a16:creationId xmlns:a16="http://schemas.microsoft.com/office/drawing/2014/main" id="{9309C376-2F94-B563-A2E8-AC1748BF74C6}"/>
              </a:ext>
            </a:extLst>
          </p:cNvPr>
          <p:cNvSpPr/>
          <p:nvPr/>
        </p:nvSpPr>
        <p:spPr>
          <a:xfrm>
            <a:off x="967564" y="2119439"/>
            <a:ext cx="1531083" cy="1531083"/>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AAB34A9-5ABC-29E5-EEE0-7B7276098F56}"/>
              </a:ext>
            </a:extLst>
          </p:cNvPr>
          <p:cNvPicPr>
            <a:picLocks noChangeAspect="1"/>
          </p:cNvPicPr>
          <p:nvPr/>
        </p:nvPicPr>
        <p:blipFill>
          <a:blip r:embed="rId8"/>
          <a:stretch>
            <a:fillRect/>
          </a:stretch>
        </p:blipFill>
        <p:spPr>
          <a:xfrm>
            <a:off x="1442564" y="2377941"/>
            <a:ext cx="623613" cy="1065668"/>
          </a:xfrm>
          <a:prstGeom prst="rect">
            <a:avLst/>
          </a:prstGeom>
        </p:spPr>
      </p:pic>
      <p:sp>
        <p:nvSpPr>
          <p:cNvPr id="25" name="Rectangle 24">
            <a:extLst>
              <a:ext uri="{FF2B5EF4-FFF2-40B4-BE49-F238E27FC236}">
                <a16:creationId xmlns:a16="http://schemas.microsoft.com/office/drawing/2014/main" id="{AE70DC70-4EF9-F29B-DE29-2AD76A1DF135}"/>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06C342-A57F-B82D-B79D-BD77F662DA5A}"/>
              </a:ext>
            </a:extLst>
          </p:cNvPr>
          <p:cNvSpPr txBox="1"/>
          <p:nvPr/>
        </p:nvSpPr>
        <p:spPr>
          <a:xfrm>
            <a:off x="996449" y="4194931"/>
            <a:ext cx="7001657" cy="523220"/>
          </a:xfrm>
          <a:prstGeom prst="rect">
            <a:avLst/>
          </a:prstGeom>
          <a:noFill/>
        </p:spPr>
        <p:txBody>
          <a:bodyPr wrap="square">
            <a:spAutoFit/>
          </a:bodyPr>
          <a:lstStyle/>
          <a:p>
            <a:r>
              <a:rPr lang="en-GB" sz="1400" dirty="0">
                <a:solidFill>
                  <a:schemeClr val="bg1"/>
                </a:solidFill>
                <a:effectLst/>
                <a:latin typeface="Century Gothic" panose="020B0502020202020204" pitchFamily="34" charset="0"/>
                <a:ea typeface="Calibri" panose="020F0502020204030204" pitchFamily="34" charset="0"/>
              </a:rPr>
              <a:t>Medical devices are dispatched to hospitals in EMEA and around the world from our key distribution centre at Kerkrade, the Netherlands. </a:t>
            </a:r>
            <a:endParaRPr lang="it-IT" sz="140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7E285017-7D57-B722-4D68-A6560B3D236B}"/>
              </a:ext>
            </a:extLst>
          </p:cNvPr>
          <p:cNvSpPr txBox="1"/>
          <p:nvPr/>
        </p:nvSpPr>
        <p:spPr>
          <a:xfrm>
            <a:off x="996449" y="4840356"/>
            <a:ext cx="7001657" cy="523220"/>
          </a:xfrm>
          <a:prstGeom prst="rect">
            <a:avLst/>
          </a:prstGeom>
          <a:noFill/>
        </p:spPr>
        <p:txBody>
          <a:bodyPr wrap="square">
            <a:spAutoFit/>
          </a:bodyPr>
          <a:lstStyle/>
          <a:p>
            <a:r>
              <a:rPr lang="en-US" sz="1400" dirty="0">
                <a:solidFill>
                  <a:schemeClr val="bg1"/>
                </a:solidFill>
                <a:latin typeface="Century Gothic" panose="020B0502020202020204" pitchFamily="34" charset="0"/>
              </a:rPr>
              <a:t>All electrical power is sourced from wind farms and new on-site solar and we are transitioning from fossil fuel to electricity generated heat using heat pumps.</a:t>
            </a:r>
            <a:endParaRPr lang="it-IT" sz="140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9DCFF62B-61FE-42D7-8CDC-C06250E99176}"/>
              </a:ext>
            </a:extLst>
          </p:cNvPr>
          <p:cNvSpPr txBox="1"/>
          <p:nvPr/>
        </p:nvSpPr>
        <p:spPr>
          <a:xfrm>
            <a:off x="997168" y="5481902"/>
            <a:ext cx="6866672" cy="523220"/>
          </a:xfrm>
          <a:prstGeom prst="rect">
            <a:avLst/>
          </a:prstGeom>
          <a:noFill/>
        </p:spPr>
        <p:txBody>
          <a:bodyPr wrap="square">
            <a:spAutoFit/>
          </a:bodyPr>
          <a:lstStyle/>
          <a:p>
            <a:r>
              <a:rPr lang="en-GB" sz="1400" dirty="0">
                <a:solidFill>
                  <a:schemeClr val="bg1"/>
                </a:solidFill>
                <a:effectLst/>
                <a:latin typeface="Century Gothic" panose="020B0502020202020204" pitchFamily="34" charset="0"/>
                <a:ea typeface="Calibri" panose="020F0502020204030204" pitchFamily="34" charset="0"/>
              </a:rPr>
              <a:t>We are proud to be recognised as leaders in sustainable logistics since 2018 by Lean &amp; Green, one of Europe’s leading programmes in this area. </a:t>
            </a:r>
            <a:endParaRPr lang="it-IT" sz="1400" dirty="0">
              <a:solidFill>
                <a:schemeClr val="bg1"/>
              </a:solidFill>
              <a:latin typeface="Century Gothic" panose="020B0502020202020204" pitchFamily="34" charset="0"/>
            </a:endParaRPr>
          </a:p>
        </p:txBody>
      </p:sp>
      <p:pic>
        <p:nvPicPr>
          <p:cNvPr id="5" name="Picture 4" descr="A purple and black arrow&#10;&#10;Description automatically generated with low confidence">
            <a:extLst>
              <a:ext uri="{FF2B5EF4-FFF2-40B4-BE49-F238E27FC236}">
                <a16:creationId xmlns:a16="http://schemas.microsoft.com/office/drawing/2014/main" id="{D9B6BC46-F01A-5C57-4E0A-99970A6E1218}"/>
              </a:ext>
            </a:extLst>
          </p:cNvPr>
          <p:cNvPicPr>
            <a:picLocks noChangeAspect="1"/>
          </p:cNvPicPr>
          <p:nvPr/>
        </p:nvPicPr>
        <p:blipFill>
          <a:blip r:embed="rId9"/>
          <a:stretch>
            <a:fillRect/>
          </a:stretch>
        </p:blipFill>
        <p:spPr>
          <a:xfrm>
            <a:off x="709748" y="4215122"/>
            <a:ext cx="193457" cy="308538"/>
          </a:xfrm>
          <a:prstGeom prst="rect">
            <a:avLst/>
          </a:prstGeom>
        </p:spPr>
      </p:pic>
      <p:pic>
        <p:nvPicPr>
          <p:cNvPr id="6" name="Picture 5" descr="A purple and black arrow&#10;&#10;Description automatically generated with low confidence">
            <a:extLst>
              <a:ext uri="{FF2B5EF4-FFF2-40B4-BE49-F238E27FC236}">
                <a16:creationId xmlns:a16="http://schemas.microsoft.com/office/drawing/2014/main" id="{372B1939-4CE3-42D0-2749-257D30F8B3DF}"/>
              </a:ext>
            </a:extLst>
          </p:cNvPr>
          <p:cNvPicPr>
            <a:picLocks noChangeAspect="1"/>
          </p:cNvPicPr>
          <p:nvPr/>
        </p:nvPicPr>
        <p:blipFill>
          <a:blip r:embed="rId9"/>
          <a:stretch>
            <a:fillRect/>
          </a:stretch>
        </p:blipFill>
        <p:spPr>
          <a:xfrm>
            <a:off x="709748" y="4847267"/>
            <a:ext cx="193457" cy="308538"/>
          </a:xfrm>
          <a:prstGeom prst="rect">
            <a:avLst/>
          </a:prstGeom>
        </p:spPr>
      </p:pic>
      <p:pic>
        <p:nvPicPr>
          <p:cNvPr id="8" name="Picture 7" descr="A purple and black arrow&#10;&#10;Description automatically generated with low confidence">
            <a:extLst>
              <a:ext uri="{FF2B5EF4-FFF2-40B4-BE49-F238E27FC236}">
                <a16:creationId xmlns:a16="http://schemas.microsoft.com/office/drawing/2014/main" id="{C08D8B80-BED5-3BCD-1CF3-62D7C9E0301E}"/>
              </a:ext>
            </a:extLst>
          </p:cNvPr>
          <p:cNvPicPr>
            <a:picLocks noChangeAspect="1"/>
          </p:cNvPicPr>
          <p:nvPr/>
        </p:nvPicPr>
        <p:blipFill>
          <a:blip r:embed="rId9"/>
          <a:stretch>
            <a:fillRect/>
          </a:stretch>
        </p:blipFill>
        <p:spPr>
          <a:xfrm>
            <a:off x="709748" y="5488106"/>
            <a:ext cx="193457" cy="308538"/>
          </a:xfrm>
          <a:prstGeom prst="rect">
            <a:avLst/>
          </a:prstGeom>
        </p:spPr>
      </p:pic>
    </p:spTree>
    <p:extLst>
      <p:ext uri="{BB962C8B-B14F-4D97-AF65-F5344CB8AC3E}">
        <p14:creationId xmlns:p14="http://schemas.microsoft.com/office/powerpoint/2010/main" val="128746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4" name="TextBox 13">
            <a:extLst>
              <a:ext uri="{FF2B5EF4-FFF2-40B4-BE49-F238E27FC236}">
                <a16:creationId xmlns:a16="http://schemas.microsoft.com/office/drawing/2014/main" id="{4ECD668E-90EE-D6EF-CD1F-D56E67D32346}"/>
              </a:ext>
            </a:extLst>
          </p:cNvPr>
          <p:cNvSpPr txBox="1"/>
          <p:nvPr/>
        </p:nvSpPr>
        <p:spPr>
          <a:xfrm>
            <a:off x="1459905" y="2297777"/>
            <a:ext cx="5471313" cy="1569660"/>
          </a:xfrm>
          <a:prstGeom prst="rect">
            <a:avLst/>
          </a:prstGeom>
          <a:noFill/>
        </p:spPr>
        <p:txBody>
          <a:bodyPr wrap="square" rtlCol="0">
            <a:spAutoFit/>
          </a:bodyPr>
          <a:lstStyle/>
          <a:p>
            <a:r>
              <a:rPr lang="en-GB" sz="2400" b="1" dirty="0">
                <a:solidFill>
                  <a:schemeClr val="bg1"/>
                </a:solidFill>
                <a:effectLst/>
                <a:latin typeface="Century Gothic" panose="020B0502020202020204" pitchFamily="34" charset="0"/>
                <a:ea typeface="Calibri" panose="020F0502020204030204" pitchFamily="34" charset="0"/>
              </a:rPr>
              <a:t>The following are a few specific examples of how </a:t>
            </a:r>
            <a:r>
              <a:rPr lang="en-GB" sz="2400" b="1" dirty="0">
                <a:solidFill>
                  <a:schemeClr val="bg1"/>
                </a:solidFill>
                <a:latin typeface="Century Gothic" panose="020B0502020202020204" pitchFamily="34" charset="0"/>
                <a:ea typeface="Calibri" panose="020F0502020204030204" pitchFamily="34" charset="0"/>
              </a:rPr>
              <a:t>B</a:t>
            </a:r>
            <a:r>
              <a:rPr lang="en-GB" sz="2400" b="1" dirty="0">
                <a:solidFill>
                  <a:schemeClr val="bg1"/>
                </a:solidFill>
                <a:effectLst/>
                <a:latin typeface="Century Gothic" panose="020B0502020202020204" pitchFamily="34" charset="0"/>
                <a:ea typeface="Calibri" panose="020F0502020204030204" pitchFamily="34" charset="0"/>
              </a:rPr>
              <a:t>oston Scientific is supporting the sector’s ambition to tackle climate change</a:t>
            </a:r>
            <a:endParaRPr lang="en-US" sz="3200" b="1" baseline="30000" dirty="0">
              <a:solidFill>
                <a:schemeClr val="bg1"/>
              </a:solidFill>
              <a:latin typeface="Century Gothic" panose="020B0502020202020204" pitchFamily="34" charset="0"/>
            </a:endParaRPr>
          </a:p>
        </p:txBody>
      </p:sp>
      <p:pic>
        <p:nvPicPr>
          <p:cNvPr id="16" name="Picture 15">
            <a:extLst>
              <a:ext uri="{FF2B5EF4-FFF2-40B4-BE49-F238E27FC236}">
                <a16:creationId xmlns:a16="http://schemas.microsoft.com/office/drawing/2014/main" id="{94C2EB8A-6359-D285-5CFE-F8DF765DCA20}"/>
              </a:ext>
            </a:extLst>
          </p:cNvPr>
          <p:cNvPicPr>
            <a:picLocks noChangeAspect="1"/>
          </p:cNvPicPr>
          <p:nvPr/>
        </p:nvPicPr>
        <p:blipFill>
          <a:blip r:embed="rId6"/>
          <a:stretch>
            <a:fillRect/>
          </a:stretch>
        </p:blipFill>
        <p:spPr>
          <a:xfrm>
            <a:off x="521231" y="2869339"/>
            <a:ext cx="610352" cy="462794"/>
          </a:xfrm>
          <a:prstGeom prst="rect">
            <a:avLst/>
          </a:prstGeom>
        </p:spPr>
      </p:pic>
      <p:cxnSp>
        <p:nvCxnSpPr>
          <p:cNvPr id="17" name="Straight Connector 16">
            <a:extLst>
              <a:ext uri="{FF2B5EF4-FFF2-40B4-BE49-F238E27FC236}">
                <a16:creationId xmlns:a16="http://schemas.microsoft.com/office/drawing/2014/main" id="{0F117300-1E7E-F968-250E-E12A31F12A88}"/>
              </a:ext>
            </a:extLst>
          </p:cNvPr>
          <p:cNvCxnSpPr>
            <a:cxnSpLocks/>
          </p:cNvCxnSpPr>
          <p:nvPr/>
        </p:nvCxnSpPr>
        <p:spPr>
          <a:xfrm>
            <a:off x="1315202" y="2397569"/>
            <a:ext cx="0" cy="1406335"/>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40BFF1D-4459-585A-3702-17711388EB27}"/>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665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25" name="TextBox 24">
            <a:extLst>
              <a:ext uri="{FF2B5EF4-FFF2-40B4-BE49-F238E27FC236}">
                <a16:creationId xmlns:a16="http://schemas.microsoft.com/office/drawing/2014/main" id="{16B96D77-01CA-5C86-C43B-F031712BB2BE}"/>
              </a:ext>
            </a:extLst>
          </p:cNvPr>
          <p:cNvSpPr txBox="1"/>
          <p:nvPr/>
        </p:nvSpPr>
        <p:spPr>
          <a:xfrm>
            <a:off x="1459905" y="772758"/>
            <a:ext cx="4778846" cy="1323439"/>
          </a:xfrm>
          <a:prstGeom prst="rect">
            <a:avLst/>
          </a:prstGeom>
          <a:noFill/>
        </p:spPr>
        <p:txBody>
          <a:bodyPr wrap="square" rtlCol="0">
            <a:spAutoFit/>
          </a:bodyPr>
          <a:lstStyle/>
          <a:p>
            <a:r>
              <a:rPr lang="en-US" sz="2000" b="1" u="none" strike="noStrike" dirty="0">
                <a:solidFill>
                  <a:schemeClr val="bg1"/>
                </a:solidFill>
                <a:effectLst/>
                <a:latin typeface="Century Gothic" panose="020B0502020202020204" pitchFamily="34" charset="0"/>
              </a:rPr>
              <a:t>Cholangiography as an outpatient procedure can help reduce the environmental impact associated with overnight hospital stays</a:t>
            </a:r>
            <a:endParaRPr lang="en-GB" sz="2000" b="1" dirty="0">
              <a:solidFill>
                <a:schemeClr val="bg1"/>
              </a:solidFill>
              <a:latin typeface="Century Gothic" panose="020B0502020202020204" pitchFamily="34" charset="0"/>
              <a:cs typeface="Times New Roman"/>
            </a:endParaRPr>
          </a:p>
        </p:txBody>
      </p:sp>
      <p:sp>
        <p:nvSpPr>
          <p:cNvPr id="29" name="TextBox 28">
            <a:extLst>
              <a:ext uri="{FF2B5EF4-FFF2-40B4-BE49-F238E27FC236}">
                <a16:creationId xmlns:a16="http://schemas.microsoft.com/office/drawing/2014/main" id="{F72CC79A-27BD-56E7-602E-9A0D2430FF8B}"/>
              </a:ext>
            </a:extLst>
          </p:cNvPr>
          <p:cNvSpPr txBox="1"/>
          <p:nvPr/>
        </p:nvSpPr>
        <p:spPr>
          <a:xfrm>
            <a:off x="1626866" y="3376505"/>
            <a:ext cx="5582668" cy="359266"/>
          </a:xfrm>
          <a:prstGeom prst="rect">
            <a:avLst/>
          </a:prstGeom>
          <a:noFill/>
        </p:spPr>
        <p:txBody>
          <a:bodyPr wrap="square">
            <a:spAutoFit/>
          </a:bodyPr>
          <a:lstStyle/>
          <a:p>
            <a:pPr>
              <a:lnSpc>
                <a:spcPct val="120000"/>
              </a:lnSpc>
            </a:pPr>
            <a:r>
              <a:rPr lang="en-GB" sz="1600" dirty="0">
                <a:solidFill>
                  <a:schemeClr val="bg1"/>
                </a:solidFill>
                <a:latin typeface="Century Gothic" panose="020B0502020202020204" pitchFamily="34" charset="0"/>
                <a:cs typeface="Times New Roman"/>
              </a:rPr>
              <a:t>ERCPs represent </a:t>
            </a:r>
            <a:r>
              <a:rPr lang="en-GB" sz="1600" b="1" dirty="0">
                <a:solidFill>
                  <a:srgbClr val="02EEFF"/>
                </a:solidFill>
                <a:latin typeface="Century Gothic" panose="020B0502020202020204" pitchFamily="34" charset="0"/>
                <a:cs typeface="Times New Roman"/>
              </a:rPr>
              <a:t>2.6% </a:t>
            </a:r>
            <a:r>
              <a:rPr lang="en-GB" sz="1600" dirty="0">
                <a:solidFill>
                  <a:schemeClr val="bg1"/>
                </a:solidFill>
                <a:latin typeface="Century Gothic" panose="020B0502020202020204" pitchFamily="34" charset="0"/>
                <a:cs typeface="Times New Roman"/>
              </a:rPr>
              <a:t>of the GI Endoscopy workload</a:t>
            </a:r>
            <a:r>
              <a:rPr lang="en-GB" sz="1600" baseline="30000" dirty="0">
                <a:solidFill>
                  <a:schemeClr val="bg1"/>
                </a:solidFill>
                <a:latin typeface="Century Gothic" panose="020B0502020202020204" pitchFamily="34" charset="0"/>
                <a:cs typeface="Times New Roman"/>
              </a:rPr>
              <a:t>1</a:t>
            </a:r>
            <a:r>
              <a:rPr lang="en-GB" sz="1600" dirty="0">
                <a:solidFill>
                  <a:schemeClr val="bg1"/>
                </a:solidFill>
                <a:latin typeface="Century Gothic" panose="020B0502020202020204" pitchFamily="34" charset="0"/>
                <a:cs typeface="Times New Roman"/>
              </a:rPr>
              <a:t>.</a:t>
            </a:r>
          </a:p>
        </p:txBody>
      </p:sp>
      <p:sp>
        <p:nvSpPr>
          <p:cNvPr id="6" name="TextBox 5">
            <a:extLst>
              <a:ext uri="{FF2B5EF4-FFF2-40B4-BE49-F238E27FC236}">
                <a16:creationId xmlns:a16="http://schemas.microsoft.com/office/drawing/2014/main" id="{B87777A7-EAFE-C525-4E31-DEAC18331988}"/>
              </a:ext>
            </a:extLst>
          </p:cNvPr>
          <p:cNvSpPr txBox="1"/>
          <p:nvPr/>
        </p:nvSpPr>
        <p:spPr>
          <a:xfrm>
            <a:off x="1626866" y="2467371"/>
            <a:ext cx="5582668" cy="654859"/>
          </a:xfrm>
          <a:prstGeom prst="rect">
            <a:avLst/>
          </a:prstGeom>
          <a:noFill/>
        </p:spPr>
        <p:txBody>
          <a:bodyPr wrap="square">
            <a:spAutoFit/>
          </a:bodyPr>
          <a:lstStyle/>
          <a:p>
            <a:pPr>
              <a:lnSpc>
                <a:spcPct val="120000"/>
              </a:lnSpc>
            </a:pPr>
            <a:r>
              <a:rPr lang="en-GB" sz="1600" dirty="0">
                <a:solidFill>
                  <a:schemeClr val="bg1"/>
                </a:solidFill>
                <a:latin typeface="Century Gothic" panose="020B0502020202020204" pitchFamily="34" charset="0"/>
                <a:cs typeface="Times New Roman"/>
              </a:rPr>
              <a:t>Approximately </a:t>
            </a:r>
            <a:r>
              <a:rPr lang="en-GB" sz="1600" b="1" dirty="0">
                <a:solidFill>
                  <a:srgbClr val="02EEFF"/>
                </a:solidFill>
                <a:latin typeface="Century Gothic" panose="020B0502020202020204" pitchFamily="34" charset="0"/>
                <a:cs typeface="Times New Roman"/>
              </a:rPr>
              <a:t>20%</a:t>
            </a:r>
            <a:r>
              <a:rPr lang="en-GB" sz="1600" b="1" dirty="0">
                <a:solidFill>
                  <a:srgbClr val="02BECC"/>
                </a:solidFill>
                <a:latin typeface="Century Gothic" panose="020B0502020202020204" pitchFamily="34" charset="0"/>
                <a:cs typeface="Times New Roman"/>
              </a:rPr>
              <a:t> </a:t>
            </a:r>
            <a:r>
              <a:rPr lang="en-GB" sz="1600" dirty="0">
                <a:solidFill>
                  <a:schemeClr val="bg1"/>
                </a:solidFill>
                <a:latin typeface="Century Gothic" panose="020B0502020202020204" pitchFamily="34" charset="0"/>
                <a:cs typeface="Times New Roman"/>
              </a:rPr>
              <a:t>of ERCP procedures are repeated within 1 year</a:t>
            </a:r>
            <a:r>
              <a:rPr lang="en-GB" sz="1600" baseline="30000" dirty="0">
                <a:solidFill>
                  <a:schemeClr val="bg1"/>
                </a:solidFill>
                <a:latin typeface="Century Gothic" panose="020B0502020202020204" pitchFamily="34" charset="0"/>
                <a:cs typeface="Times New Roman"/>
              </a:rPr>
              <a:t>1</a:t>
            </a:r>
            <a:r>
              <a:rPr lang="en-GB" sz="1600" dirty="0">
                <a:solidFill>
                  <a:schemeClr val="bg1"/>
                </a:solidFill>
                <a:latin typeface="Century Gothic" panose="020B0502020202020204" pitchFamily="34" charset="0"/>
                <a:cs typeface="Times New Roman"/>
              </a:rPr>
              <a:t>.</a:t>
            </a:r>
          </a:p>
        </p:txBody>
      </p:sp>
      <p:sp>
        <p:nvSpPr>
          <p:cNvPr id="11" name="TextBox 10">
            <a:extLst>
              <a:ext uri="{FF2B5EF4-FFF2-40B4-BE49-F238E27FC236}">
                <a16:creationId xmlns:a16="http://schemas.microsoft.com/office/drawing/2014/main" id="{2191BCB3-6C09-664F-F1FE-129B4A79FEB8}"/>
              </a:ext>
            </a:extLst>
          </p:cNvPr>
          <p:cNvSpPr txBox="1"/>
          <p:nvPr/>
        </p:nvSpPr>
        <p:spPr>
          <a:xfrm>
            <a:off x="213360" y="6389323"/>
            <a:ext cx="8696960" cy="33855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a:t>
            </a:r>
            <a:r>
              <a:rPr lang="en-GB" sz="800" b="0" i="0" u="none" strike="noStrike" baseline="0" dirty="0">
                <a:solidFill>
                  <a:schemeClr val="bg1"/>
                </a:solidFill>
                <a:latin typeface="Century Gothic" panose="020B0502020202020204" pitchFamily="34" charset="0"/>
              </a:rPr>
              <a:t>NHS Digital (2022), Hospital Episode Statistics (HES): Admitted patient care - provider level analysis. Available at https://</a:t>
            </a:r>
            <a:r>
              <a:rPr lang="en-GB" sz="800" b="0" i="0" u="none" strike="noStrike" baseline="0" dirty="0" err="1">
                <a:solidFill>
                  <a:schemeClr val="bg1"/>
                </a:solidFill>
                <a:latin typeface="Century Gothic" panose="020B0502020202020204" pitchFamily="34" charset="0"/>
              </a:rPr>
              <a:t>digital.nhs.uk</a:t>
            </a:r>
            <a:r>
              <a:rPr lang="en-GB" sz="800" b="0" i="0" u="none" strike="noStrike" baseline="0" dirty="0">
                <a:solidFill>
                  <a:schemeClr val="bg1"/>
                </a:solidFill>
                <a:latin typeface="Century Gothic" panose="020B0502020202020204" pitchFamily="34" charset="0"/>
              </a:rPr>
              <a:t>/data-and-information/data-tools-and-services/data-services/hospital-episode-statistics Date accessed: June 2022.</a:t>
            </a:r>
            <a:endParaRPr lang="en-US" sz="800"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33F24E8E-2FAA-F264-D325-4930C7581166}"/>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20" name="Picture 19" descr="A purple and black arrow&#10;&#10;Description automatically generated with low confidence">
            <a:extLst>
              <a:ext uri="{FF2B5EF4-FFF2-40B4-BE49-F238E27FC236}">
                <a16:creationId xmlns:a16="http://schemas.microsoft.com/office/drawing/2014/main" id="{661A66F2-71C0-7D50-3C60-9D91A30A4E95}"/>
              </a:ext>
            </a:extLst>
          </p:cNvPr>
          <p:cNvPicPr>
            <a:picLocks noChangeAspect="1"/>
          </p:cNvPicPr>
          <p:nvPr/>
        </p:nvPicPr>
        <p:blipFill>
          <a:blip r:embed="rId6"/>
          <a:stretch>
            <a:fillRect/>
          </a:stretch>
        </p:blipFill>
        <p:spPr>
          <a:xfrm>
            <a:off x="1308326" y="2514672"/>
            <a:ext cx="193457" cy="308538"/>
          </a:xfrm>
          <a:prstGeom prst="rect">
            <a:avLst/>
          </a:prstGeom>
        </p:spPr>
      </p:pic>
      <p:pic>
        <p:nvPicPr>
          <p:cNvPr id="22" name="Picture 21" descr="A purple and black arrow&#10;&#10;Description automatically generated with low confidence">
            <a:extLst>
              <a:ext uri="{FF2B5EF4-FFF2-40B4-BE49-F238E27FC236}">
                <a16:creationId xmlns:a16="http://schemas.microsoft.com/office/drawing/2014/main" id="{F6DEBF51-23AB-46D7-C520-9B0DB12AC73F}"/>
              </a:ext>
            </a:extLst>
          </p:cNvPr>
          <p:cNvPicPr>
            <a:picLocks noChangeAspect="1"/>
          </p:cNvPicPr>
          <p:nvPr/>
        </p:nvPicPr>
        <p:blipFill>
          <a:blip r:embed="rId6"/>
          <a:stretch>
            <a:fillRect/>
          </a:stretch>
        </p:blipFill>
        <p:spPr>
          <a:xfrm>
            <a:off x="1308326" y="3418912"/>
            <a:ext cx="193457" cy="308538"/>
          </a:xfrm>
          <a:prstGeom prst="rect">
            <a:avLst/>
          </a:prstGeom>
        </p:spPr>
      </p:pic>
      <p:pic>
        <p:nvPicPr>
          <p:cNvPr id="23" name="Picture 22">
            <a:extLst>
              <a:ext uri="{FF2B5EF4-FFF2-40B4-BE49-F238E27FC236}">
                <a16:creationId xmlns:a16="http://schemas.microsoft.com/office/drawing/2014/main" id="{93989916-30BA-710B-25CC-E9ED6E3663A0}"/>
              </a:ext>
            </a:extLst>
          </p:cNvPr>
          <p:cNvPicPr>
            <a:picLocks noChangeAspect="1"/>
          </p:cNvPicPr>
          <p:nvPr/>
        </p:nvPicPr>
        <p:blipFill>
          <a:blip r:embed="rId7"/>
          <a:stretch>
            <a:fillRect/>
          </a:stretch>
        </p:blipFill>
        <p:spPr>
          <a:xfrm>
            <a:off x="521231" y="1192430"/>
            <a:ext cx="610352" cy="462794"/>
          </a:xfrm>
          <a:prstGeom prst="rect">
            <a:avLst/>
          </a:prstGeom>
        </p:spPr>
      </p:pic>
      <p:cxnSp>
        <p:nvCxnSpPr>
          <p:cNvPr id="28" name="Straight Connector 27">
            <a:extLst>
              <a:ext uri="{FF2B5EF4-FFF2-40B4-BE49-F238E27FC236}">
                <a16:creationId xmlns:a16="http://schemas.microsoft.com/office/drawing/2014/main" id="{521C7EEB-2201-C8F2-5C0B-99FD028B5AEA}"/>
              </a:ext>
            </a:extLst>
          </p:cNvPr>
          <p:cNvCxnSpPr>
            <a:cxnSpLocks/>
          </p:cNvCxnSpPr>
          <p:nvPr/>
        </p:nvCxnSpPr>
        <p:spPr>
          <a:xfrm>
            <a:off x="1315202" y="848166"/>
            <a:ext cx="0" cy="115132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64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6" name="TextBox 5">
            <a:extLst>
              <a:ext uri="{FF2B5EF4-FFF2-40B4-BE49-F238E27FC236}">
                <a16:creationId xmlns:a16="http://schemas.microsoft.com/office/drawing/2014/main" id="{9C6D7B9C-CB12-C5FE-9EA4-12D5746E4B9D}"/>
              </a:ext>
            </a:extLst>
          </p:cNvPr>
          <p:cNvSpPr txBox="1"/>
          <p:nvPr/>
        </p:nvSpPr>
        <p:spPr>
          <a:xfrm>
            <a:off x="451285" y="2561566"/>
            <a:ext cx="2234040"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Without </a:t>
            </a:r>
            <a:r>
              <a:rPr lang="en-US" sz="1600" b="1" dirty="0" err="1">
                <a:solidFill>
                  <a:schemeClr val="bg1"/>
                </a:solidFill>
                <a:latin typeface="Century Gothic" panose="020B0502020202020204" pitchFamily="34" charset="0"/>
              </a:rPr>
              <a:t>SpyGlass</a:t>
            </a:r>
            <a:r>
              <a:rPr lang="en-US" sz="1600" b="1" dirty="0">
                <a:solidFill>
                  <a:schemeClr val="bg1"/>
                </a:solidFill>
                <a:latin typeface="Century Gothic" panose="020B0502020202020204" pitchFamily="34" charset="0"/>
              </a:rPr>
              <a:t> DS:</a:t>
            </a:r>
            <a:endParaRPr lang="en-US" sz="1600" b="1" baseline="3000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213FD5E5-827A-1614-2CE4-69F546AB5DA7}"/>
              </a:ext>
            </a:extLst>
          </p:cNvPr>
          <p:cNvSpPr txBox="1"/>
          <p:nvPr/>
        </p:nvSpPr>
        <p:spPr>
          <a:xfrm>
            <a:off x="3284231" y="2561566"/>
            <a:ext cx="1959100"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With </a:t>
            </a:r>
            <a:r>
              <a:rPr lang="en-US" sz="1600" b="1" dirty="0" err="1">
                <a:solidFill>
                  <a:schemeClr val="bg1"/>
                </a:solidFill>
                <a:latin typeface="Century Gothic" panose="020B0502020202020204" pitchFamily="34" charset="0"/>
              </a:rPr>
              <a:t>SpyGlass</a:t>
            </a:r>
            <a:r>
              <a:rPr lang="en-US" sz="1600" b="1" dirty="0">
                <a:solidFill>
                  <a:schemeClr val="bg1"/>
                </a:solidFill>
                <a:latin typeface="Century Gothic" panose="020B0502020202020204" pitchFamily="34" charset="0"/>
              </a:rPr>
              <a:t> DS:</a:t>
            </a:r>
            <a:endParaRPr lang="en-US" sz="1600" b="1" baseline="30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55506E9A-32B9-B859-76DC-B31FA8511335}"/>
              </a:ext>
            </a:extLst>
          </p:cNvPr>
          <p:cNvSpPr txBox="1"/>
          <p:nvPr/>
        </p:nvSpPr>
        <p:spPr>
          <a:xfrm>
            <a:off x="5581698" y="2561566"/>
            <a:ext cx="3153522"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This equates to a reduction of:</a:t>
            </a:r>
            <a:endParaRPr lang="en-US" sz="1600" b="1" baseline="30000"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28EF13B8-E309-BE0B-8879-BD85D52A8693}"/>
              </a:ext>
            </a:extLst>
          </p:cNvPr>
          <p:cNvSpPr txBox="1"/>
          <p:nvPr/>
        </p:nvSpPr>
        <p:spPr>
          <a:xfrm>
            <a:off x="1459906" y="772758"/>
            <a:ext cx="5215213" cy="707886"/>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The </a:t>
            </a:r>
            <a:r>
              <a:rPr lang="en-US" sz="2000" b="1" dirty="0" err="1">
                <a:solidFill>
                  <a:schemeClr val="bg1"/>
                </a:solidFill>
                <a:latin typeface="Century Gothic" panose="020B0502020202020204" pitchFamily="34" charset="0"/>
              </a:rPr>
              <a:t>SpyGlass</a:t>
            </a:r>
            <a:r>
              <a:rPr lang="en-US" sz="2000" b="1" baseline="30000" dirty="0">
                <a:solidFill>
                  <a:schemeClr val="bg1"/>
                </a:solidFill>
                <a:latin typeface="Century Gothic" panose="020B0502020202020204" pitchFamily="34" charset="0"/>
              </a:rPr>
              <a:t>™</a:t>
            </a:r>
            <a:r>
              <a:rPr lang="en-US" sz="2000" b="1" dirty="0">
                <a:solidFill>
                  <a:schemeClr val="bg1"/>
                </a:solidFill>
                <a:latin typeface="Century Gothic" panose="020B0502020202020204" pitchFamily="34" charset="0"/>
              </a:rPr>
              <a:t> DS </a:t>
            </a:r>
            <a:r>
              <a:rPr lang="en-US" sz="2000" b="1" dirty="0" err="1">
                <a:solidFill>
                  <a:schemeClr val="bg1"/>
                </a:solidFill>
                <a:latin typeface="Century Gothic" panose="020B0502020202020204" pitchFamily="34" charset="0"/>
              </a:rPr>
              <a:t>Cholangioscope</a:t>
            </a:r>
            <a:r>
              <a:rPr lang="en-US" sz="2000" b="1" dirty="0">
                <a:solidFill>
                  <a:schemeClr val="bg1"/>
                </a:solidFill>
                <a:latin typeface="Century Gothic" panose="020B0502020202020204" pitchFamily="34" charset="0"/>
              </a:rPr>
              <a:t> impact on greenhouse gas (GHG)</a:t>
            </a:r>
          </a:p>
        </p:txBody>
      </p:sp>
      <p:cxnSp>
        <p:nvCxnSpPr>
          <p:cNvPr id="12" name="Straight Connector 11">
            <a:extLst>
              <a:ext uri="{FF2B5EF4-FFF2-40B4-BE49-F238E27FC236}">
                <a16:creationId xmlns:a16="http://schemas.microsoft.com/office/drawing/2014/main" id="{125200B5-C679-CF3C-8EF6-43623936E33E}"/>
              </a:ext>
            </a:extLst>
          </p:cNvPr>
          <p:cNvCxnSpPr>
            <a:cxnSpLocks/>
          </p:cNvCxnSpPr>
          <p:nvPr/>
        </p:nvCxnSpPr>
        <p:spPr>
          <a:xfrm>
            <a:off x="1315202" y="848166"/>
            <a:ext cx="0" cy="982987"/>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CDF6616-EF44-2F77-C2FE-181FA18EE0F6}"/>
              </a:ext>
            </a:extLst>
          </p:cNvPr>
          <p:cNvPicPr>
            <a:picLocks noChangeAspect="1"/>
          </p:cNvPicPr>
          <p:nvPr/>
        </p:nvPicPr>
        <p:blipFill>
          <a:blip r:embed="rId6"/>
          <a:stretch>
            <a:fillRect/>
          </a:stretch>
        </p:blipFill>
        <p:spPr>
          <a:xfrm>
            <a:off x="521231" y="1108262"/>
            <a:ext cx="610352" cy="462794"/>
          </a:xfrm>
          <a:prstGeom prst="rect">
            <a:avLst/>
          </a:prstGeom>
        </p:spPr>
      </p:pic>
      <p:sp>
        <p:nvSpPr>
          <p:cNvPr id="16" name="TextBox 15">
            <a:extLst>
              <a:ext uri="{FF2B5EF4-FFF2-40B4-BE49-F238E27FC236}">
                <a16:creationId xmlns:a16="http://schemas.microsoft.com/office/drawing/2014/main" id="{6DE5DA6C-4615-00D2-85B2-E8C45532B1FD}"/>
              </a:ext>
            </a:extLst>
          </p:cNvPr>
          <p:cNvSpPr txBox="1"/>
          <p:nvPr/>
        </p:nvSpPr>
        <p:spPr>
          <a:xfrm>
            <a:off x="1459906" y="1492599"/>
            <a:ext cx="4823460" cy="338554"/>
          </a:xfrm>
          <a:prstGeom prst="rect">
            <a:avLst/>
          </a:prstGeom>
          <a:noFill/>
        </p:spPr>
        <p:txBody>
          <a:bodyPr wrap="square">
            <a:spAutoFit/>
          </a:bodyPr>
          <a:lstStyle/>
          <a:p>
            <a:r>
              <a:rPr lang="en-US" sz="1600" dirty="0">
                <a:solidFill>
                  <a:schemeClr val="bg1"/>
                </a:solidFill>
                <a:latin typeface="Century Gothic" panose="020B0502020202020204" pitchFamily="34" charset="0"/>
              </a:rPr>
              <a:t>As a result of reduced hospital readmissions</a:t>
            </a:r>
            <a:endParaRPr lang="en-US" sz="1600" strike="sngStrike"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6B5F72FD-4CAF-35BF-D91C-931EAFB23152}"/>
              </a:ext>
            </a:extLst>
          </p:cNvPr>
          <p:cNvSpPr txBox="1"/>
          <p:nvPr/>
        </p:nvSpPr>
        <p:spPr>
          <a:xfrm>
            <a:off x="217574" y="5520319"/>
            <a:ext cx="8696960" cy="1538883"/>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Boston Scientific. Data on File. </a:t>
            </a:r>
            <a:r>
              <a:rPr lang="en-US" sz="800" dirty="0" err="1">
                <a:solidFill>
                  <a:schemeClr val="bg1"/>
                </a:solidFill>
                <a:latin typeface="Century Gothic" panose="020B0502020202020204" pitchFamily="34" charset="0"/>
              </a:rPr>
              <a:t>SpyGlass</a:t>
            </a:r>
            <a:r>
              <a:rPr lang="en-US" sz="800" dirty="0">
                <a:solidFill>
                  <a:schemeClr val="bg1"/>
                </a:solidFill>
                <a:latin typeface="Century Gothic" panose="020B0502020202020204" pitchFamily="34" charset="0"/>
              </a:rPr>
              <a:t> DS sustainable journey. June 2022. </a:t>
            </a:r>
          </a:p>
          <a:p>
            <a:r>
              <a:rPr lang="en-US" sz="800" dirty="0">
                <a:solidFill>
                  <a:schemeClr val="bg1"/>
                </a:solidFill>
                <a:latin typeface="Century Gothic" panose="020B0502020202020204" pitchFamily="34" charset="0"/>
              </a:rPr>
              <a:t>2. Sustainable Care Pathways Guidance: Inpatient bed day module published 2015, Surgical Procedure Module Published 2015 Sustainable Care Pathways Guidance – Sustainable Healthcare Coalition: (https://</a:t>
            </a:r>
            <a:r>
              <a:rPr lang="en-US" sz="800" dirty="0" err="1">
                <a:solidFill>
                  <a:schemeClr val="bg1"/>
                </a:solidFill>
                <a:latin typeface="Century Gothic" panose="020B0502020202020204" pitchFamily="34" charset="0"/>
              </a:rPr>
              <a:t>shcoalition.org</a:t>
            </a:r>
            <a:r>
              <a:rPr lang="en-US" sz="800" dirty="0">
                <a:solidFill>
                  <a:schemeClr val="bg1"/>
                </a:solidFill>
                <a:latin typeface="Century Gothic" panose="020B0502020202020204" pitchFamily="34" charset="0"/>
              </a:rPr>
              <a:t>/sustainable-care-pathways-guidance/). </a:t>
            </a:r>
          </a:p>
          <a:p>
            <a:r>
              <a:rPr lang="en-US" sz="800" dirty="0">
                <a:solidFill>
                  <a:schemeClr val="bg1"/>
                </a:solidFill>
                <a:latin typeface="Century Gothic" panose="020B0502020202020204" pitchFamily="34" charset="0"/>
              </a:rPr>
              <a:t>3. Sustainable Care Pathways Guidance: Patient travel module published 2015, Surgical Procedure Module Published 2015 Sustainable Care Pathways Guidance – Sustainable Healthcare Coalition: (https://shcoalition.org/sustainable-care-pathways-guidance/). </a:t>
            </a:r>
          </a:p>
          <a:p>
            <a:pPr marL="0" marR="0">
              <a:spcBef>
                <a:spcPts val="0"/>
              </a:spcBef>
              <a:spcAft>
                <a:spcPts val="0"/>
              </a:spcAft>
            </a:pPr>
            <a:endParaRPr lang="en-US" sz="800" dirty="0">
              <a:solidFill>
                <a:schemeClr val="bg1"/>
              </a:solidFill>
              <a:latin typeface="Century Gothic" panose="020B0502020202020204" pitchFamily="34" charset="0"/>
            </a:endParaRPr>
          </a:p>
          <a:p>
            <a:pPr marL="0" marR="0">
              <a:spcBef>
                <a:spcPts val="0"/>
              </a:spcBef>
              <a:spcAft>
                <a:spcPts val="0"/>
              </a:spcAft>
            </a:pPr>
            <a:r>
              <a:rPr lang="en-US" sz="800" dirty="0">
                <a:solidFill>
                  <a:schemeClr val="bg1"/>
                </a:solidFill>
                <a:latin typeface="Century Gothic" panose="020B0502020202020204" pitchFamily="34" charset="0"/>
              </a:rPr>
              <a:t>Disclaimer: </a:t>
            </a:r>
            <a:r>
              <a:rPr lang="en-US" sz="1000" dirty="0">
                <a:solidFill>
                  <a:schemeClr val="bg1"/>
                </a:solidFill>
                <a:latin typeface="Calibri" panose="020F0502020204030204" pitchFamily="34" charset="0"/>
              </a:rPr>
              <a:t>R</a:t>
            </a:r>
            <a:r>
              <a:rPr lang="en-US" sz="1000" dirty="0">
                <a:solidFill>
                  <a:schemeClr val="bg1"/>
                </a:solidFill>
                <a:effectLst/>
                <a:latin typeface="Calibri" panose="020F0502020204030204" pitchFamily="34" charset="0"/>
                <a:ea typeface="Calibri" panose="020F0502020204030204" pitchFamily="34" charset="0"/>
              </a:rPr>
              <a:t>esults could vary based on hospital usage, since the model assumed a 200 patient throughput and every hospital won’t have the same stone clearance rate.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sz="800" dirty="0">
              <a:solidFill>
                <a:srgbClr val="FF0000"/>
              </a:solidFill>
              <a:latin typeface="Century Gothic" panose="020B0502020202020204" pitchFamily="34" charset="0"/>
            </a:endParaRPr>
          </a:p>
        </p:txBody>
      </p:sp>
      <p:pic>
        <p:nvPicPr>
          <p:cNvPr id="15" name="Picture 14" descr="A picture containing font, graphics, screenshot, design&#10;&#10;Description automatically generated">
            <a:extLst>
              <a:ext uri="{FF2B5EF4-FFF2-40B4-BE49-F238E27FC236}">
                <a16:creationId xmlns:a16="http://schemas.microsoft.com/office/drawing/2014/main" id="{4C734A63-AAB8-226C-9B35-6BFCC3AE17CE}"/>
              </a:ext>
            </a:extLst>
          </p:cNvPr>
          <p:cNvPicPr>
            <a:picLocks noChangeAspect="1"/>
          </p:cNvPicPr>
          <p:nvPr/>
        </p:nvPicPr>
        <p:blipFill>
          <a:blip r:embed="rId7"/>
          <a:stretch>
            <a:fillRect/>
          </a:stretch>
        </p:blipFill>
        <p:spPr>
          <a:xfrm>
            <a:off x="685800" y="3139712"/>
            <a:ext cx="7772400" cy="1437273"/>
          </a:xfrm>
          <a:prstGeom prst="rect">
            <a:avLst/>
          </a:prstGeom>
        </p:spPr>
      </p:pic>
      <p:sp>
        <p:nvSpPr>
          <p:cNvPr id="22" name="Rectangle 21">
            <a:extLst>
              <a:ext uri="{FF2B5EF4-FFF2-40B4-BE49-F238E27FC236}">
                <a16:creationId xmlns:a16="http://schemas.microsoft.com/office/drawing/2014/main" id="{20B8EB73-6E0A-6B7B-BB5B-0514AAF250F0}"/>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3AD31525-BCCB-3450-E141-9BEA0FBB7A34}"/>
              </a:ext>
            </a:extLst>
          </p:cNvPr>
          <p:cNvSpPr/>
          <p:nvPr/>
        </p:nvSpPr>
        <p:spPr>
          <a:xfrm>
            <a:off x="6675119" y="3608299"/>
            <a:ext cx="1021081" cy="470310"/>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92C8A710-B59C-A1EF-274E-70F659652D51}"/>
              </a:ext>
            </a:extLst>
          </p:cNvPr>
          <p:cNvSpPr txBox="1"/>
          <p:nvPr/>
        </p:nvSpPr>
        <p:spPr>
          <a:xfrm>
            <a:off x="6527917" y="3394940"/>
            <a:ext cx="1955686" cy="758156"/>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lang="en-GB" sz="4000" b="1" dirty="0">
                <a:solidFill>
                  <a:schemeClr val="tx2"/>
                </a:solidFill>
                <a:latin typeface="Century Gothic" panose="020B0502020202020204" pitchFamily="34" charset="0"/>
              </a:rPr>
              <a:t>65%</a:t>
            </a:r>
            <a:endParaRPr lang="en-US" sz="4000" b="1" baseline="300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24025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pic>
        <p:nvPicPr>
          <p:cNvPr id="12" name="Picture 11">
            <a:extLst>
              <a:ext uri="{FF2B5EF4-FFF2-40B4-BE49-F238E27FC236}">
                <a16:creationId xmlns:a16="http://schemas.microsoft.com/office/drawing/2014/main" id="{D563296F-A22C-1163-79E2-A7943E9187B3}"/>
              </a:ext>
            </a:extLst>
          </p:cNvPr>
          <p:cNvPicPr>
            <a:picLocks noChangeAspect="1"/>
          </p:cNvPicPr>
          <p:nvPr/>
        </p:nvPicPr>
        <p:blipFill>
          <a:blip r:embed="rId6"/>
          <a:stretch>
            <a:fillRect/>
          </a:stretch>
        </p:blipFill>
        <p:spPr>
          <a:xfrm>
            <a:off x="652664" y="2613828"/>
            <a:ext cx="566796" cy="361606"/>
          </a:xfrm>
          <a:prstGeom prst="rect">
            <a:avLst/>
          </a:prstGeom>
        </p:spPr>
      </p:pic>
      <p:pic>
        <p:nvPicPr>
          <p:cNvPr id="13" name="Picture 12">
            <a:extLst>
              <a:ext uri="{FF2B5EF4-FFF2-40B4-BE49-F238E27FC236}">
                <a16:creationId xmlns:a16="http://schemas.microsoft.com/office/drawing/2014/main" id="{BB296C0B-F8A4-219B-7B8E-AAEA55B67048}"/>
              </a:ext>
            </a:extLst>
          </p:cNvPr>
          <p:cNvPicPr>
            <a:picLocks noChangeAspect="1"/>
          </p:cNvPicPr>
          <p:nvPr/>
        </p:nvPicPr>
        <p:blipFill>
          <a:blip r:embed="rId7"/>
          <a:stretch>
            <a:fillRect/>
          </a:stretch>
        </p:blipFill>
        <p:spPr>
          <a:xfrm>
            <a:off x="611474" y="4611700"/>
            <a:ext cx="665588" cy="161244"/>
          </a:xfrm>
          <a:prstGeom prst="rect">
            <a:avLst/>
          </a:prstGeom>
        </p:spPr>
      </p:pic>
      <p:pic>
        <p:nvPicPr>
          <p:cNvPr id="15" name="Picture 14">
            <a:extLst>
              <a:ext uri="{FF2B5EF4-FFF2-40B4-BE49-F238E27FC236}">
                <a16:creationId xmlns:a16="http://schemas.microsoft.com/office/drawing/2014/main" id="{8411F154-0B23-0208-12CF-6DBDFF659361}"/>
              </a:ext>
            </a:extLst>
          </p:cNvPr>
          <p:cNvPicPr>
            <a:picLocks noChangeAspect="1"/>
          </p:cNvPicPr>
          <p:nvPr/>
        </p:nvPicPr>
        <p:blipFill>
          <a:blip r:embed="rId8"/>
          <a:stretch>
            <a:fillRect/>
          </a:stretch>
        </p:blipFill>
        <p:spPr>
          <a:xfrm>
            <a:off x="5318434" y="4385431"/>
            <a:ext cx="379490" cy="525340"/>
          </a:xfrm>
          <a:prstGeom prst="rect">
            <a:avLst/>
          </a:prstGeom>
        </p:spPr>
      </p:pic>
      <p:sp>
        <p:nvSpPr>
          <p:cNvPr id="17" name="TextBox 16">
            <a:extLst>
              <a:ext uri="{FF2B5EF4-FFF2-40B4-BE49-F238E27FC236}">
                <a16:creationId xmlns:a16="http://schemas.microsoft.com/office/drawing/2014/main" id="{A11E0E98-43C4-250A-FC12-42E32462EB18}"/>
              </a:ext>
            </a:extLst>
          </p:cNvPr>
          <p:cNvSpPr txBox="1"/>
          <p:nvPr/>
        </p:nvSpPr>
        <p:spPr>
          <a:xfrm>
            <a:off x="1433562" y="2457187"/>
            <a:ext cx="2730944" cy="646331"/>
          </a:xfrm>
          <a:prstGeom prst="rect">
            <a:avLst/>
          </a:prstGeom>
          <a:noFill/>
        </p:spPr>
        <p:txBody>
          <a:bodyPr wrap="square">
            <a:spAutoFit/>
          </a:bodyPr>
          <a:lstStyle/>
          <a:p>
            <a:r>
              <a:rPr lang="en-GB" b="1" dirty="0">
                <a:solidFill>
                  <a:schemeClr val="bg1"/>
                </a:solidFill>
                <a:latin typeface="Century Gothic" panose="020B0502020202020204" pitchFamily="34" charset="0"/>
                <a:cs typeface="Segoe UI"/>
              </a:rPr>
              <a:t>Personal Development Programs (PDPs):</a:t>
            </a:r>
            <a:endParaRPr lang="en-US" sz="2800" b="1" baseline="3000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9D88733F-8319-272D-9E08-228D4F0B52E4}"/>
              </a:ext>
            </a:extLst>
          </p:cNvPr>
          <p:cNvSpPr txBox="1"/>
          <p:nvPr/>
        </p:nvSpPr>
        <p:spPr>
          <a:xfrm>
            <a:off x="1433562" y="4490722"/>
            <a:ext cx="1924337" cy="369332"/>
          </a:xfrm>
          <a:prstGeom prst="rect">
            <a:avLst/>
          </a:prstGeom>
          <a:noFill/>
        </p:spPr>
        <p:txBody>
          <a:bodyPr wrap="square">
            <a:spAutoFit/>
          </a:bodyPr>
          <a:lstStyle/>
          <a:p>
            <a:r>
              <a:rPr lang="en-GB" b="1" dirty="0">
                <a:solidFill>
                  <a:schemeClr val="bg1"/>
                </a:solidFill>
                <a:latin typeface="Century Gothic" panose="020B0502020202020204" pitchFamily="34" charset="0"/>
                <a:cs typeface="Segoe UI"/>
              </a:rPr>
              <a:t>Smart</a:t>
            </a:r>
            <a:r>
              <a:rPr lang="en-US" b="1" dirty="0">
                <a:solidFill>
                  <a:schemeClr val="bg1"/>
                </a:solidFill>
                <a:latin typeface="Century Gothic" panose="020B0502020202020204" pitchFamily="34" charset="0"/>
                <a:cs typeface="Segoe UI"/>
              </a:rPr>
              <a:t> Glasses</a:t>
            </a:r>
            <a:endParaRPr lang="en-GB" b="1" dirty="0">
              <a:solidFill>
                <a:schemeClr val="bg1"/>
              </a:solidFill>
              <a:latin typeface="Century Gothic" panose="020B0502020202020204" pitchFamily="34" charset="0"/>
              <a:cs typeface="Segoe UI"/>
            </a:endParaRPr>
          </a:p>
        </p:txBody>
      </p:sp>
      <p:sp>
        <p:nvSpPr>
          <p:cNvPr id="21" name="TextBox 20">
            <a:extLst>
              <a:ext uri="{FF2B5EF4-FFF2-40B4-BE49-F238E27FC236}">
                <a16:creationId xmlns:a16="http://schemas.microsoft.com/office/drawing/2014/main" id="{57274BD5-060B-36EF-789B-23E3AF07C4EA}"/>
              </a:ext>
            </a:extLst>
          </p:cNvPr>
          <p:cNvSpPr txBox="1"/>
          <p:nvPr/>
        </p:nvSpPr>
        <p:spPr>
          <a:xfrm>
            <a:off x="5982020" y="2591119"/>
            <a:ext cx="1924337" cy="369332"/>
          </a:xfrm>
          <a:prstGeom prst="rect">
            <a:avLst/>
          </a:prstGeom>
          <a:noFill/>
        </p:spPr>
        <p:txBody>
          <a:bodyPr wrap="square">
            <a:spAutoFit/>
          </a:bodyPr>
          <a:lstStyle/>
          <a:p>
            <a:r>
              <a:rPr lang="en-GB" b="1" dirty="0" err="1">
                <a:solidFill>
                  <a:schemeClr val="bg1"/>
                </a:solidFill>
                <a:latin typeface="Century Gothic" panose="020B0502020202020204" pitchFamily="34" charset="0"/>
                <a:cs typeface="Segoe UI"/>
              </a:rPr>
              <a:t>ePreceptor</a:t>
            </a:r>
            <a:endParaRPr lang="en-US" sz="2800" b="1" baseline="30000"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B3605D1D-4D57-C593-214F-64CC2208017D}"/>
              </a:ext>
            </a:extLst>
          </p:cNvPr>
          <p:cNvSpPr txBox="1"/>
          <p:nvPr/>
        </p:nvSpPr>
        <p:spPr>
          <a:xfrm>
            <a:off x="5989088" y="4495985"/>
            <a:ext cx="1602474" cy="369332"/>
          </a:xfrm>
          <a:prstGeom prst="rect">
            <a:avLst/>
          </a:prstGeom>
          <a:noFill/>
        </p:spPr>
        <p:txBody>
          <a:bodyPr wrap="square">
            <a:spAutoFit/>
          </a:bodyPr>
          <a:lstStyle/>
          <a:p>
            <a:r>
              <a:rPr lang="en-GB" b="1" dirty="0">
                <a:solidFill>
                  <a:schemeClr val="bg1"/>
                </a:solidFill>
                <a:latin typeface="Century Gothic" panose="020B0502020202020204" pitchFamily="34" charset="0"/>
                <a:cs typeface="Segoe UI"/>
              </a:rPr>
              <a:t>EDUCARE</a:t>
            </a:r>
            <a:endParaRPr lang="en-US" sz="2800" b="1" baseline="30000"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DEF8183E-2267-3C7F-CF49-2AA2C88C33F0}"/>
              </a:ext>
            </a:extLst>
          </p:cNvPr>
          <p:cNvSpPr txBox="1"/>
          <p:nvPr/>
        </p:nvSpPr>
        <p:spPr>
          <a:xfrm>
            <a:off x="524310" y="3270864"/>
            <a:ext cx="3982830" cy="738664"/>
          </a:xfrm>
          <a:prstGeom prst="rect">
            <a:avLst/>
          </a:prstGeom>
          <a:noFill/>
        </p:spPr>
        <p:txBody>
          <a:bodyPr wrap="square" rtlCol="0">
            <a:spAutoFit/>
          </a:bodyPr>
          <a:lstStyle/>
          <a:p>
            <a:r>
              <a:rPr lang="en-GB" sz="1400" dirty="0">
                <a:solidFill>
                  <a:schemeClr val="bg1"/>
                </a:solidFill>
                <a:latin typeface="Century Gothic" panose="020B0502020202020204" pitchFamily="34" charset="0"/>
                <a:cs typeface="Segoe UI"/>
              </a:rPr>
              <a:t>Nurse focused interactive training sessions delivered online covering anatomy, disease states, procedure and product knowledge.</a:t>
            </a:r>
            <a:endParaRPr lang="en-GB" sz="1400" dirty="0">
              <a:solidFill>
                <a:schemeClr val="bg1"/>
              </a:solidFill>
              <a:latin typeface="Century Gothic" panose="020B0502020202020204" pitchFamily="34" charset="0"/>
            </a:endParaRPr>
          </a:p>
        </p:txBody>
      </p:sp>
      <p:sp>
        <p:nvSpPr>
          <p:cNvPr id="24" name="TextBox 23">
            <a:extLst>
              <a:ext uri="{FF2B5EF4-FFF2-40B4-BE49-F238E27FC236}">
                <a16:creationId xmlns:a16="http://schemas.microsoft.com/office/drawing/2014/main" id="{EFCF26BF-08B6-5E3F-4E76-52572ECE8A64}"/>
              </a:ext>
            </a:extLst>
          </p:cNvPr>
          <p:cNvSpPr txBox="1"/>
          <p:nvPr/>
        </p:nvSpPr>
        <p:spPr>
          <a:xfrm>
            <a:off x="521231" y="5126723"/>
            <a:ext cx="3800714" cy="954107"/>
          </a:xfrm>
          <a:prstGeom prst="rect">
            <a:avLst/>
          </a:prstGeom>
          <a:noFill/>
        </p:spPr>
        <p:txBody>
          <a:bodyPr wrap="square" rtlCol="0">
            <a:spAutoFit/>
          </a:bodyPr>
          <a:lstStyle/>
          <a:p>
            <a:pPr marR="0" lvl="0" defTabSz="914400" rtl="0" eaLnBrk="1" fontAlgn="auto" latinLnBrk="0" hangingPunct="1">
              <a:spcBef>
                <a:spcPts val="0"/>
              </a:spcBef>
              <a:spcAft>
                <a:spcPts val="0"/>
              </a:spcAft>
              <a:buClrTx/>
              <a:buSzTx/>
              <a:tabLst/>
              <a:defRPr/>
            </a:pPr>
            <a:r>
              <a:rPr lang="en-GB" sz="1400" dirty="0">
                <a:solidFill>
                  <a:schemeClr val="bg1"/>
                </a:solidFill>
                <a:latin typeface="Century Gothic" panose="020B0502020202020204" pitchFamily="34" charset="0"/>
                <a:cs typeface="Segoe UI"/>
              </a:rPr>
              <a:t>Remote visual connections between a physician performing a procedure and another at a separate location, allowing on-demand training and support.</a:t>
            </a:r>
            <a:endParaRPr lang="en-GB" sz="1400"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79B689EC-0731-29C3-1D57-D08C50993C70}"/>
              </a:ext>
            </a:extLst>
          </p:cNvPr>
          <p:cNvSpPr txBox="1"/>
          <p:nvPr/>
        </p:nvSpPr>
        <p:spPr>
          <a:xfrm>
            <a:off x="5064068" y="3265050"/>
            <a:ext cx="3694302" cy="738664"/>
          </a:xfrm>
          <a:prstGeom prst="rect">
            <a:avLst/>
          </a:prstGeom>
          <a:noFill/>
        </p:spPr>
        <p:txBody>
          <a:bodyPr wrap="square" rtlCol="0">
            <a:spAutoFit/>
          </a:bodyPr>
          <a:lstStyle/>
          <a:p>
            <a:pPr marR="0" lvl="0" defTabSz="914400" rtl="0" eaLnBrk="1" fontAlgn="auto" latinLnBrk="0" hangingPunct="1">
              <a:spcBef>
                <a:spcPts val="0"/>
              </a:spcBef>
              <a:spcAft>
                <a:spcPts val="0"/>
              </a:spcAft>
              <a:buClrTx/>
              <a:buSzTx/>
              <a:tabLst/>
              <a:defRPr/>
            </a:pPr>
            <a:r>
              <a:rPr lang="en-GB" sz="1400" dirty="0">
                <a:solidFill>
                  <a:schemeClr val="bg1"/>
                </a:solidFill>
                <a:latin typeface="Century Gothic" panose="020B0502020202020204" pitchFamily="34" charset="0"/>
                <a:cs typeface="Segoe UI"/>
              </a:rPr>
              <a:t>Hospitals across EMEA have technology to broadcast live endoscopy cases to viewers worldwide.</a:t>
            </a:r>
            <a:endParaRPr lang="en-GB" sz="1400"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539000C5-243B-381E-6C13-52A237BAE052}"/>
              </a:ext>
            </a:extLst>
          </p:cNvPr>
          <p:cNvSpPr txBox="1"/>
          <p:nvPr/>
        </p:nvSpPr>
        <p:spPr>
          <a:xfrm>
            <a:off x="5064066" y="5126723"/>
            <a:ext cx="3356559" cy="738664"/>
          </a:xfrm>
          <a:prstGeom prst="rect">
            <a:avLst/>
          </a:prstGeom>
          <a:noFill/>
        </p:spPr>
        <p:txBody>
          <a:bodyPr wrap="square" rtlCol="0">
            <a:spAutoFit/>
          </a:bodyPr>
          <a:lstStyle/>
          <a:p>
            <a:pPr marR="0" lvl="0" defTabSz="914400" rtl="0" eaLnBrk="1" fontAlgn="auto" latinLnBrk="0" hangingPunct="1">
              <a:spcBef>
                <a:spcPts val="0"/>
              </a:spcBef>
              <a:spcAft>
                <a:spcPts val="0"/>
              </a:spcAft>
              <a:buClrTx/>
              <a:buSzTx/>
              <a:tabLst/>
              <a:defRPr/>
            </a:pPr>
            <a:r>
              <a:rPr lang="en-GB" sz="1400" dirty="0">
                <a:solidFill>
                  <a:schemeClr val="bg1"/>
                </a:solidFill>
                <a:latin typeface="Century Gothic" panose="020B0502020202020204" pitchFamily="34" charset="0"/>
                <a:cs typeface="Segoe UI"/>
              </a:rPr>
              <a:t>Our platform for on-demand learning modules, clinical overviews and case studies.</a:t>
            </a:r>
            <a:endParaRPr lang="en-GB" sz="1400"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03611B2C-2DA7-7646-2923-2B71121B4120}"/>
              </a:ext>
            </a:extLst>
          </p:cNvPr>
          <p:cNvPicPr>
            <a:picLocks noChangeAspect="1"/>
          </p:cNvPicPr>
          <p:nvPr/>
        </p:nvPicPr>
        <p:blipFill>
          <a:blip r:embed="rId9"/>
          <a:stretch>
            <a:fillRect/>
          </a:stretch>
        </p:blipFill>
        <p:spPr>
          <a:xfrm>
            <a:off x="521231" y="1192430"/>
            <a:ext cx="610352" cy="462794"/>
          </a:xfrm>
          <a:prstGeom prst="rect">
            <a:avLst/>
          </a:prstGeom>
        </p:spPr>
      </p:pic>
      <p:sp>
        <p:nvSpPr>
          <p:cNvPr id="10" name="TextBox 9">
            <a:extLst>
              <a:ext uri="{FF2B5EF4-FFF2-40B4-BE49-F238E27FC236}">
                <a16:creationId xmlns:a16="http://schemas.microsoft.com/office/drawing/2014/main" id="{AE1ECF9E-3FA3-346D-440E-64C5D0E18D84}"/>
              </a:ext>
            </a:extLst>
          </p:cNvPr>
          <p:cNvSpPr txBox="1"/>
          <p:nvPr/>
        </p:nvSpPr>
        <p:spPr>
          <a:xfrm>
            <a:off x="1459906" y="772758"/>
            <a:ext cx="5337132" cy="1323439"/>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2000" b="1" dirty="0">
                <a:solidFill>
                  <a:schemeClr val="bg1"/>
                </a:solidFill>
                <a:latin typeface="Century Gothic" panose="020B0502020202020204" pitchFamily="34" charset="0"/>
                <a:ea typeface="+mn-lt"/>
                <a:cs typeface="+mn-lt"/>
              </a:rPr>
              <a:t>Virtual training and online educational modalities can reduce the environmental impact of GI Endoscopy, as a result of less people travelling</a:t>
            </a:r>
          </a:p>
        </p:txBody>
      </p:sp>
      <p:cxnSp>
        <p:nvCxnSpPr>
          <p:cNvPr id="30" name="Straight Connector 29">
            <a:extLst>
              <a:ext uri="{FF2B5EF4-FFF2-40B4-BE49-F238E27FC236}">
                <a16:creationId xmlns:a16="http://schemas.microsoft.com/office/drawing/2014/main" id="{5C3031AD-DD28-32B3-FD25-CAE1068D48E0}"/>
              </a:ext>
            </a:extLst>
          </p:cNvPr>
          <p:cNvCxnSpPr>
            <a:cxnSpLocks/>
          </p:cNvCxnSpPr>
          <p:nvPr/>
        </p:nvCxnSpPr>
        <p:spPr>
          <a:xfrm>
            <a:off x="1315202" y="848166"/>
            <a:ext cx="0" cy="115132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DC27AF9-8E91-6685-A6A4-7D926505F71F}"/>
              </a:ext>
            </a:extLst>
          </p:cNvPr>
          <p:cNvSpPr/>
          <p:nvPr/>
        </p:nvSpPr>
        <p:spPr>
          <a:xfrm>
            <a:off x="573496" y="2437048"/>
            <a:ext cx="741706" cy="74170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5DF6BC6-C265-7485-0A12-0ED19F598332}"/>
              </a:ext>
            </a:extLst>
          </p:cNvPr>
          <p:cNvSpPr/>
          <p:nvPr/>
        </p:nvSpPr>
        <p:spPr>
          <a:xfrm>
            <a:off x="573496" y="4307038"/>
            <a:ext cx="741706" cy="74170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60BD16C-6A81-1F6A-5A97-E51BF000ED22}"/>
              </a:ext>
            </a:extLst>
          </p:cNvPr>
          <p:cNvSpPr/>
          <p:nvPr/>
        </p:nvSpPr>
        <p:spPr>
          <a:xfrm>
            <a:off x="5135423" y="4282324"/>
            <a:ext cx="741706" cy="74170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8FFA27A-8F9A-588B-7D54-FFAD20C48C1A}"/>
              </a:ext>
            </a:extLst>
          </p:cNvPr>
          <p:cNvPicPr>
            <a:picLocks noChangeAspect="1"/>
          </p:cNvPicPr>
          <p:nvPr/>
        </p:nvPicPr>
        <p:blipFill>
          <a:blip r:embed="rId10"/>
          <a:stretch>
            <a:fillRect/>
          </a:stretch>
        </p:blipFill>
        <p:spPr>
          <a:xfrm>
            <a:off x="5247027" y="2625843"/>
            <a:ext cx="520875" cy="376487"/>
          </a:xfrm>
          <a:prstGeom prst="rect">
            <a:avLst/>
          </a:prstGeom>
        </p:spPr>
      </p:pic>
      <p:sp>
        <p:nvSpPr>
          <p:cNvPr id="20" name="Oval 19">
            <a:extLst>
              <a:ext uri="{FF2B5EF4-FFF2-40B4-BE49-F238E27FC236}">
                <a16:creationId xmlns:a16="http://schemas.microsoft.com/office/drawing/2014/main" id="{69DE83FF-F1C9-2BBF-FF67-47E6B97F61DD}"/>
              </a:ext>
            </a:extLst>
          </p:cNvPr>
          <p:cNvSpPr/>
          <p:nvPr/>
        </p:nvSpPr>
        <p:spPr>
          <a:xfrm>
            <a:off x="5135423" y="2437048"/>
            <a:ext cx="741706" cy="74170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22C6F4D-E909-4106-6849-450AF28FEBA9}"/>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10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05760" y="369925"/>
            <a:ext cx="1252610" cy="426549"/>
          </a:xfrm>
          <a:prstGeom prst="rect">
            <a:avLst/>
          </a:prstGeom>
        </p:spPr>
      </p:pic>
      <p:cxnSp>
        <p:nvCxnSpPr>
          <p:cNvPr id="13" name="Straight Connector 12">
            <a:extLst>
              <a:ext uri="{FF2B5EF4-FFF2-40B4-BE49-F238E27FC236}">
                <a16:creationId xmlns:a16="http://schemas.microsoft.com/office/drawing/2014/main" id="{4B5CA7DF-C7C8-AE96-08BC-8C017D5F4FF9}"/>
              </a:ext>
            </a:extLst>
          </p:cNvPr>
          <p:cNvCxnSpPr>
            <a:cxnSpLocks/>
          </p:cNvCxnSpPr>
          <p:nvPr/>
        </p:nvCxnSpPr>
        <p:spPr>
          <a:xfrm>
            <a:off x="1315202" y="848166"/>
            <a:ext cx="0" cy="115132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18B63F9-1692-285E-44AD-CF9C25531DAE}"/>
              </a:ext>
            </a:extLst>
          </p:cNvPr>
          <p:cNvPicPr>
            <a:picLocks noChangeAspect="1"/>
          </p:cNvPicPr>
          <p:nvPr/>
        </p:nvPicPr>
        <p:blipFill>
          <a:blip r:embed="rId5"/>
          <a:stretch>
            <a:fillRect/>
          </a:stretch>
        </p:blipFill>
        <p:spPr>
          <a:xfrm>
            <a:off x="521231" y="1192430"/>
            <a:ext cx="610352" cy="462794"/>
          </a:xfrm>
          <a:prstGeom prst="rect">
            <a:avLst/>
          </a:prstGeom>
        </p:spPr>
      </p:pic>
      <p:sp>
        <p:nvSpPr>
          <p:cNvPr id="15" name="TextBox 14">
            <a:extLst>
              <a:ext uri="{FF2B5EF4-FFF2-40B4-BE49-F238E27FC236}">
                <a16:creationId xmlns:a16="http://schemas.microsoft.com/office/drawing/2014/main" id="{A18E6A17-3571-C0FB-50CB-8FE3DEE9CDD7}"/>
              </a:ext>
            </a:extLst>
          </p:cNvPr>
          <p:cNvSpPr txBox="1"/>
          <p:nvPr/>
        </p:nvSpPr>
        <p:spPr>
          <a:xfrm>
            <a:off x="1459905" y="772758"/>
            <a:ext cx="5580965" cy="1323439"/>
          </a:xfrm>
          <a:prstGeom prst="rect">
            <a:avLst/>
          </a:prstGeom>
          <a:noFill/>
        </p:spPr>
        <p:txBody>
          <a:bodyPr wrap="square" rtlCol="0">
            <a:spAutoFit/>
          </a:bodyPr>
          <a:lstStyle/>
          <a:p>
            <a:r>
              <a:rPr lang="en-GB" sz="2000" b="1" dirty="0">
                <a:solidFill>
                  <a:schemeClr val="bg1"/>
                </a:solidFill>
                <a:latin typeface="Century Gothic" panose="020B0502020202020204" pitchFamily="34" charset="0"/>
                <a:cs typeface="Times New Roman" panose="02020603050405020304" pitchFamily="18" charset="0"/>
              </a:rPr>
              <a:t>According to the ESGE and ESGENA position statement</a:t>
            </a:r>
            <a:r>
              <a:rPr lang="en-US" sz="2000" baseline="30000" dirty="0">
                <a:solidFill>
                  <a:schemeClr val="bg1"/>
                </a:solidFill>
                <a:latin typeface="Century Gothic"/>
              </a:rPr>
              <a:t>1</a:t>
            </a:r>
            <a:r>
              <a:rPr lang="en-GB" sz="2000" b="1" dirty="0">
                <a:solidFill>
                  <a:schemeClr val="bg1"/>
                </a:solidFill>
                <a:latin typeface="Century Gothic" panose="020B0502020202020204" pitchFamily="34" charset="0"/>
                <a:cs typeface="Times New Roman" panose="02020603050405020304" pitchFamily="18" charset="0"/>
              </a:rPr>
              <a:t>, single use endoscopes should be reserved for highly selected patients, considered on a case-by-case basis</a:t>
            </a:r>
          </a:p>
        </p:txBody>
      </p:sp>
      <p:sp>
        <p:nvSpPr>
          <p:cNvPr id="17" name="TextBox 16">
            <a:extLst>
              <a:ext uri="{FF2B5EF4-FFF2-40B4-BE49-F238E27FC236}">
                <a16:creationId xmlns:a16="http://schemas.microsoft.com/office/drawing/2014/main" id="{7B99AA43-9457-7E37-7863-C91E18B17F7D}"/>
              </a:ext>
            </a:extLst>
          </p:cNvPr>
          <p:cNvSpPr txBox="1"/>
          <p:nvPr/>
        </p:nvSpPr>
        <p:spPr>
          <a:xfrm>
            <a:off x="213360" y="6389323"/>
            <a:ext cx="8085685" cy="33855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De Santiago, E. R. et al. (2022) Reducing the environmental footprint of gastrointestinal endoscopy: European Society of Gastrointestinal Endoscopy (ESGE) and European Society of Gastroenterology and Endoscopy Nurses and Associates (ESGENA) Position Statement. Endoscopy, 54(08), 797–826. </a:t>
            </a:r>
          </a:p>
        </p:txBody>
      </p:sp>
      <p:sp>
        <p:nvSpPr>
          <p:cNvPr id="18" name="TextBox 17">
            <a:extLst>
              <a:ext uri="{FF2B5EF4-FFF2-40B4-BE49-F238E27FC236}">
                <a16:creationId xmlns:a16="http://schemas.microsoft.com/office/drawing/2014/main" id="{0B223EEB-1428-6D80-A29E-37D3D47A2667}"/>
              </a:ext>
            </a:extLst>
          </p:cNvPr>
          <p:cNvSpPr txBox="1"/>
          <p:nvPr/>
        </p:nvSpPr>
        <p:spPr>
          <a:xfrm>
            <a:off x="1626867" y="2505373"/>
            <a:ext cx="5213772" cy="1077218"/>
          </a:xfrm>
          <a:prstGeom prst="rect">
            <a:avLst/>
          </a:prstGeom>
          <a:noFill/>
        </p:spPr>
        <p:txBody>
          <a:bodyPr wrap="square">
            <a:spAutoFit/>
          </a:bodyPr>
          <a:lstStyle/>
          <a:p>
            <a:r>
              <a:rPr lang="en-GB" sz="1600" dirty="0">
                <a:solidFill>
                  <a:schemeClr val="bg1"/>
                </a:solidFill>
                <a:latin typeface="Century Gothic" panose="020B0502020202020204" pitchFamily="34" charset="0"/>
                <a:cs typeface="Times New Roman" panose="02020603050405020304" pitchFamily="18" charset="0"/>
              </a:rPr>
              <a:t>Segmenting ERCP patients by infection risk allows endoscopists to make more informed decisions about the risk benefit ratio of single-use duodenoscope technology.</a:t>
            </a:r>
          </a:p>
        </p:txBody>
      </p:sp>
      <p:sp>
        <p:nvSpPr>
          <p:cNvPr id="20" name="TextBox 19">
            <a:extLst>
              <a:ext uri="{FF2B5EF4-FFF2-40B4-BE49-F238E27FC236}">
                <a16:creationId xmlns:a16="http://schemas.microsoft.com/office/drawing/2014/main" id="{20D8D32E-9687-4E15-62E6-38E93D067976}"/>
              </a:ext>
            </a:extLst>
          </p:cNvPr>
          <p:cNvSpPr txBox="1"/>
          <p:nvPr/>
        </p:nvSpPr>
        <p:spPr>
          <a:xfrm>
            <a:off x="1626866" y="3846753"/>
            <a:ext cx="4391969"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We’re reducing the risk of infection for the most vulnerable patients with the EXALT</a:t>
            </a:r>
            <a:r>
              <a:rPr lang="en-US" sz="1600" baseline="30000" dirty="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Model D Single-use Duodenoscope.</a:t>
            </a:r>
          </a:p>
        </p:txBody>
      </p:sp>
      <p:sp>
        <p:nvSpPr>
          <p:cNvPr id="10" name="Rectangle 9">
            <a:extLst>
              <a:ext uri="{FF2B5EF4-FFF2-40B4-BE49-F238E27FC236}">
                <a16:creationId xmlns:a16="http://schemas.microsoft.com/office/drawing/2014/main" id="{11E7B593-20D7-8CEE-F366-261FF3FB221A}"/>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1" name="Picture 10" descr="A purple and black arrow&#10;&#10;Description automatically generated with low confidence">
            <a:extLst>
              <a:ext uri="{FF2B5EF4-FFF2-40B4-BE49-F238E27FC236}">
                <a16:creationId xmlns:a16="http://schemas.microsoft.com/office/drawing/2014/main" id="{EE942CF5-614E-95EF-1B4B-CF806B856BA4}"/>
              </a:ext>
            </a:extLst>
          </p:cNvPr>
          <p:cNvPicPr>
            <a:picLocks noChangeAspect="1"/>
          </p:cNvPicPr>
          <p:nvPr/>
        </p:nvPicPr>
        <p:blipFill>
          <a:blip r:embed="rId6"/>
          <a:stretch>
            <a:fillRect/>
          </a:stretch>
        </p:blipFill>
        <p:spPr>
          <a:xfrm>
            <a:off x="1308326" y="2514672"/>
            <a:ext cx="193457" cy="308538"/>
          </a:xfrm>
          <a:prstGeom prst="rect">
            <a:avLst/>
          </a:prstGeom>
        </p:spPr>
      </p:pic>
      <p:pic>
        <p:nvPicPr>
          <p:cNvPr id="12" name="Picture 11" descr="A purple and black arrow&#10;&#10;Description automatically generated with low confidence">
            <a:extLst>
              <a:ext uri="{FF2B5EF4-FFF2-40B4-BE49-F238E27FC236}">
                <a16:creationId xmlns:a16="http://schemas.microsoft.com/office/drawing/2014/main" id="{78E8B06B-BC5E-7DF1-4ECB-CCA757660E4E}"/>
              </a:ext>
            </a:extLst>
          </p:cNvPr>
          <p:cNvPicPr>
            <a:picLocks noChangeAspect="1"/>
          </p:cNvPicPr>
          <p:nvPr/>
        </p:nvPicPr>
        <p:blipFill>
          <a:blip r:embed="rId6"/>
          <a:stretch>
            <a:fillRect/>
          </a:stretch>
        </p:blipFill>
        <p:spPr>
          <a:xfrm>
            <a:off x="1308326" y="3881980"/>
            <a:ext cx="193457" cy="308538"/>
          </a:xfrm>
          <a:prstGeom prst="rect">
            <a:avLst/>
          </a:prstGeom>
        </p:spPr>
      </p:pic>
      <p:pic>
        <p:nvPicPr>
          <p:cNvPr id="2" name="Picture 1">
            <a:extLst>
              <a:ext uri="{FF2B5EF4-FFF2-40B4-BE49-F238E27FC236}">
                <a16:creationId xmlns:a16="http://schemas.microsoft.com/office/drawing/2014/main" id="{0CE2E164-D709-722B-12B7-4C4F7D992E9D}"/>
              </a:ext>
            </a:extLst>
          </p:cNvPr>
          <p:cNvPicPr>
            <a:picLocks noChangeAspect="1"/>
          </p:cNvPicPr>
          <p:nvPr/>
        </p:nvPicPr>
        <p:blipFill rotWithShape="1">
          <a:blip r:embed="rId7"/>
          <a:srcRect l="30439" t="5048" r="22269" b="2752"/>
          <a:stretch/>
        </p:blipFill>
        <p:spPr>
          <a:xfrm>
            <a:off x="6200537" y="3297786"/>
            <a:ext cx="2101024" cy="2833334"/>
          </a:xfrm>
          <a:prstGeom prst="rect">
            <a:avLst/>
          </a:prstGeom>
        </p:spPr>
      </p:pic>
    </p:spTree>
    <p:extLst>
      <p:ext uri="{BB962C8B-B14F-4D97-AF65-F5344CB8AC3E}">
        <p14:creationId xmlns:p14="http://schemas.microsoft.com/office/powerpoint/2010/main" val="342126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30" name="TextBox 29">
            <a:extLst>
              <a:ext uri="{FF2B5EF4-FFF2-40B4-BE49-F238E27FC236}">
                <a16:creationId xmlns:a16="http://schemas.microsoft.com/office/drawing/2014/main" id="{E6B30BFC-74A1-1778-C859-9C2FE6F38EC0}"/>
              </a:ext>
            </a:extLst>
          </p:cNvPr>
          <p:cNvSpPr txBox="1"/>
          <p:nvPr/>
        </p:nvSpPr>
        <p:spPr>
          <a:xfrm>
            <a:off x="1459906" y="1872521"/>
            <a:ext cx="5616238" cy="1423595"/>
          </a:xfrm>
          <a:prstGeom prst="rect">
            <a:avLst/>
          </a:prstGeom>
          <a:noFill/>
        </p:spPr>
        <p:txBody>
          <a:bodyPr wrap="square" rtlCol="0">
            <a:spAutoFit/>
          </a:bodyPr>
          <a:lstStyle/>
          <a:p>
            <a:pPr>
              <a:lnSpc>
                <a:spcPct val="110000"/>
              </a:lnSpc>
            </a:pPr>
            <a:r>
              <a:rPr lang="en-US" sz="1600" dirty="0">
                <a:solidFill>
                  <a:schemeClr val="bg1"/>
                </a:solidFill>
                <a:latin typeface="Century Gothic" panose="020B0502020202020204" pitchFamily="34" charset="0"/>
              </a:rPr>
              <a:t>We are proud to collaborate with experts</a:t>
            </a:r>
            <a:r>
              <a:rPr lang="en-US" sz="1600" baseline="30000" dirty="0">
                <a:solidFill>
                  <a:schemeClr val="bg1"/>
                </a:solidFill>
                <a:latin typeface="Century Gothic" panose="020B0502020202020204" pitchFamily="34" charset="0"/>
              </a:rPr>
              <a:t>*</a:t>
            </a:r>
            <a:r>
              <a:rPr lang="en-US" sz="1600" dirty="0">
                <a:solidFill>
                  <a:schemeClr val="bg1"/>
                </a:solidFill>
                <a:latin typeface="Century Gothic" panose="020B0502020202020204" pitchFamily="34" charset="0"/>
              </a:rPr>
              <a:t> and industry leaders in supporting </a:t>
            </a:r>
            <a:r>
              <a:rPr lang="en-US" sz="1600" dirty="0">
                <a:solidFill>
                  <a:schemeClr val="bg1"/>
                </a:solidFill>
                <a:latin typeface="Century Gothic" panose="020B0502020202020204" pitchFamily="34" charset="0"/>
                <a:ea typeface="Century Gothic"/>
                <a:cs typeface="Century Gothic"/>
              </a:rPr>
              <a:t>a UK study which will </a:t>
            </a:r>
            <a:r>
              <a:rPr lang="en-US" sz="1600" dirty="0">
                <a:solidFill>
                  <a:schemeClr val="bg1"/>
                </a:solidFill>
                <a:latin typeface="Century Gothic" panose="020B0502020202020204" pitchFamily="34" charset="0"/>
                <a:ea typeface="Century Gothic"/>
                <a:cs typeface="Times New Roman"/>
              </a:rPr>
              <a:t>pr</a:t>
            </a:r>
            <a:r>
              <a:rPr lang="en-US" sz="1600" dirty="0">
                <a:solidFill>
                  <a:schemeClr val="bg1"/>
                </a:solidFill>
                <a:latin typeface="Century Gothic" panose="020B0502020202020204" pitchFamily="34" charset="0"/>
                <a:ea typeface="Century Gothic"/>
                <a:cs typeface="Century Gothic"/>
              </a:rPr>
              <a:t>ovide an accurate quantification of the environmental impact of endoscopy </a:t>
            </a:r>
            <a:r>
              <a:rPr lang="en-US" sz="1600" dirty="0">
                <a:solidFill>
                  <a:schemeClr val="bg1"/>
                </a:solidFill>
                <a:latin typeface="Century Gothic" panose="020B0502020202020204" pitchFamily="34" charset="0"/>
                <a:ea typeface="Century Gothic"/>
                <a:cs typeface="Arial"/>
              </a:rPr>
              <a:t>and h</a:t>
            </a:r>
            <a:r>
              <a:rPr lang="en-US" sz="1600" dirty="0">
                <a:solidFill>
                  <a:schemeClr val="bg1"/>
                </a:solidFill>
                <a:latin typeface="Century Gothic" panose="020B0502020202020204" pitchFamily="34" charset="0"/>
                <a:ea typeface="Century Gothic"/>
                <a:cs typeface="Century Gothic"/>
              </a:rPr>
              <a:t>ighlight parts of the process which </a:t>
            </a:r>
            <a:br>
              <a:rPr lang="en-US" sz="1600" dirty="0">
                <a:solidFill>
                  <a:schemeClr val="bg1"/>
                </a:solidFill>
                <a:latin typeface="Century Gothic" panose="020B0502020202020204" pitchFamily="34" charset="0"/>
                <a:ea typeface="Century Gothic"/>
                <a:cs typeface="Century Gothic"/>
              </a:rPr>
            </a:br>
            <a:r>
              <a:rPr lang="en-US" sz="1600" dirty="0">
                <a:solidFill>
                  <a:schemeClr val="bg1"/>
                </a:solidFill>
                <a:latin typeface="Century Gothic" panose="020B0502020202020204" pitchFamily="34" charset="0"/>
                <a:ea typeface="Century Gothic"/>
                <a:cs typeface="Century Gothic"/>
              </a:rPr>
              <a:t>contribute most to the negative impacts.</a:t>
            </a:r>
            <a:endParaRPr lang="en-US" sz="1600"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BFF7CA38-5382-252E-0821-B161FA3771AD}"/>
              </a:ext>
            </a:extLst>
          </p:cNvPr>
          <p:cNvPicPr>
            <a:picLocks noChangeAspect="1"/>
          </p:cNvPicPr>
          <p:nvPr/>
        </p:nvPicPr>
        <p:blipFill>
          <a:blip r:embed="rId6"/>
          <a:srcRect/>
          <a:stretch/>
        </p:blipFill>
        <p:spPr>
          <a:xfrm>
            <a:off x="6170235" y="3345771"/>
            <a:ext cx="2101025" cy="2761347"/>
          </a:xfrm>
          <a:prstGeom prst="rect">
            <a:avLst/>
          </a:prstGeom>
        </p:spPr>
      </p:pic>
      <p:pic>
        <p:nvPicPr>
          <p:cNvPr id="17" name="Picture 16">
            <a:extLst>
              <a:ext uri="{FF2B5EF4-FFF2-40B4-BE49-F238E27FC236}">
                <a16:creationId xmlns:a16="http://schemas.microsoft.com/office/drawing/2014/main" id="{79DC97DA-9581-F896-C8FD-300B579502D5}"/>
              </a:ext>
            </a:extLst>
          </p:cNvPr>
          <p:cNvPicPr>
            <a:picLocks noChangeAspect="1"/>
          </p:cNvPicPr>
          <p:nvPr/>
        </p:nvPicPr>
        <p:blipFill>
          <a:blip r:embed="rId7"/>
          <a:stretch>
            <a:fillRect/>
          </a:stretch>
        </p:blipFill>
        <p:spPr>
          <a:xfrm>
            <a:off x="521231" y="911826"/>
            <a:ext cx="610352" cy="462794"/>
          </a:xfrm>
          <a:prstGeom prst="rect">
            <a:avLst/>
          </a:prstGeom>
        </p:spPr>
      </p:pic>
      <p:sp>
        <p:nvSpPr>
          <p:cNvPr id="18" name="TextBox 17">
            <a:extLst>
              <a:ext uri="{FF2B5EF4-FFF2-40B4-BE49-F238E27FC236}">
                <a16:creationId xmlns:a16="http://schemas.microsoft.com/office/drawing/2014/main" id="{178D328F-D0E9-D2A3-B2EC-AC303EFEB663}"/>
              </a:ext>
            </a:extLst>
          </p:cNvPr>
          <p:cNvSpPr txBox="1"/>
          <p:nvPr/>
        </p:nvSpPr>
        <p:spPr>
          <a:xfrm>
            <a:off x="1459906" y="772758"/>
            <a:ext cx="4836722" cy="707886"/>
          </a:xfrm>
          <a:prstGeom prst="rect">
            <a:avLst/>
          </a:prstGeom>
          <a:noFill/>
        </p:spPr>
        <p:txBody>
          <a:bodyPr wrap="square" rtlCol="0">
            <a:spAutoFit/>
          </a:bodyPr>
          <a:lstStyle/>
          <a:p>
            <a:r>
              <a:rPr lang="en-GB" sz="2000" b="1" dirty="0">
                <a:solidFill>
                  <a:schemeClr val="bg1"/>
                </a:solidFill>
                <a:effectLst/>
                <a:latin typeface="Century Gothic" panose="020B0502020202020204" pitchFamily="34" charset="0"/>
              </a:rPr>
              <a:t>We continue to fund research into green and sustainable GI Endoscopy</a:t>
            </a:r>
          </a:p>
        </p:txBody>
      </p:sp>
      <p:cxnSp>
        <p:nvCxnSpPr>
          <p:cNvPr id="21" name="Straight Connector 20">
            <a:extLst>
              <a:ext uri="{FF2B5EF4-FFF2-40B4-BE49-F238E27FC236}">
                <a16:creationId xmlns:a16="http://schemas.microsoft.com/office/drawing/2014/main" id="{3E26A56E-D351-2965-14CC-FCD6F72C52C9}"/>
              </a:ext>
            </a:extLst>
          </p:cNvPr>
          <p:cNvCxnSpPr>
            <a:cxnSpLocks/>
          </p:cNvCxnSpPr>
          <p:nvPr/>
        </p:nvCxnSpPr>
        <p:spPr>
          <a:xfrm>
            <a:off x="1315202" y="848166"/>
            <a:ext cx="0" cy="632478"/>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8D0DAA-4CDF-5AB2-DD59-9E1CE348CADC}"/>
              </a:ext>
            </a:extLst>
          </p:cNvPr>
          <p:cNvSpPr txBox="1"/>
          <p:nvPr/>
        </p:nvSpPr>
        <p:spPr>
          <a:xfrm>
            <a:off x="1459904" y="3359340"/>
            <a:ext cx="3713979" cy="261610"/>
          </a:xfrm>
          <a:prstGeom prst="rect">
            <a:avLst/>
          </a:prstGeom>
          <a:noFill/>
        </p:spPr>
        <p:txBody>
          <a:bodyPr wrap="square" anchor="b">
            <a:spAutoFit/>
          </a:bodyPr>
          <a:lstStyle/>
          <a:p>
            <a:r>
              <a:rPr lang="en-GB" sz="1100" dirty="0">
                <a:solidFill>
                  <a:srgbClr val="FFFFFF"/>
                </a:solidFill>
                <a:effectLst/>
                <a:latin typeface="Century Gothic" panose="020B0502020202020204" pitchFamily="34" charset="0"/>
              </a:rPr>
              <a:t>*</a:t>
            </a:r>
            <a:r>
              <a:rPr lang="en-GB" sz="1100" dirty="0" err="1">
                <a:solidFill>
                  <a:srgbClr val="FFFFFF"/>
                </a:solidFill>
                <a:effectLst/>
                <a:latin typeface="Century Gothic" panose="020B0502020202020204" pitchFamily="34" charset="0"/>
              </a:rPr>
              <a:t>Dr.</a:t>
            </a:r>
            <a:r>
              <a:rPr lang="en-GB" sz="1100" dirty="0">
                <a:solidFill>
                  <a:srgbClr val="FFFFFF"/>
                </a:solidFill>
                <a:effectLst/>
                <a:latin typeface="Century Gothic" panose="020B0502020202020204" pitchFamily="34" charset="0"/>
              </a:rPr>
              <a:t> Baddeley, Prof. </a:t>
            </a:r>
            <a:r>
              <a:rPr lang="en-GB" sz="1100" dirty="0" err="1">
                <a:solidFill>
                  <a:srgbClr val="FFFFFF"/>
                </a:solidFill>
                <a:effectLst/>
                <a:latin typeface="Century Gothic" panose="020B0502020202020204" pitchFamily="34" charset="0"/>
              </a:rPr>
              <a:t>Hayee</a:t>
            </a:r>
            <a:r>
              <a:rPr lang="en-GB" sz="1100" dirty="0">
                <a:solidFill>
                  <a:srgbClr val="FFFFFF"/>
                </a:solidFill>
                <a:effectLst/>
                <a:latin typeface="Century Gothic" panose="020B0502020202020204" pitchFamily="34" charset="0"/>
              </a:rPr>
              <a:t> and Prof. Thomas-Gibson</a:t>
            </a:r>
          </a:p>
        </p:txBody>
      </p:sp>
      <p:sp>
        <p:nvSpPr>
          <p:cNvPr id="11" name="Rectangle 10">
            <a:extLst>
              <a:ext uri="{FF2B5EF4-FFF2-40B4-BE49-F238E27FC236}">
                <a16:creationId xmlns:a16="http://schemas.microsoft.com/office/drawing/2014/main" id="{B3AE1DF9-F9CA-4ED5-E364-FC073AB68662}"/>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155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3" name="TextBox 2">
            <a:extLst>
              <a:ext uri="{FF2B5EF4-FFF2-40B4-BE49-F238E27FC236}">
                <a16:creationId xmlns:a16="http://schemas.microsoft.com/office/drawing/2014/main" id="{610C6820-4D9D-E7E8-A1FB-0C0241C946F9}"/>
              </a:ext>
            </a:extLst>
          </p:cNvPr>
          <p:cNvSpPr txBox="1"/>
          <p:nvPr/>
        </p:nvSpPr>
        <p:spPr>
          <a:xfrm>
            <a:off x="603853" y="1906887"/>
            <a:ext cx="2919636" cy="1938992"/>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In Europe, we initiated a market search for waste management partners to find single use scope recycling solutions for our customers in 2019. </a:t>
            </a:r>
          </a:p>
          <a:p>
            <a:endParaRPr lang="en-US" sz="1200" dirty="0">
              <a:solidFill>
                <a:schemeClr val="bg1"/>
              </a:solidFill>
              <a:latin typeface="Century Gothic" panose="020B0502020202020204" pitchFamily="34" charset="0"/>
            </a:endParaRPr>
          </a:p>
          <a:p>
            <a:r>
              <a:rPr lang="en-US" sz="1200" dirty="0">
                <a:solidFill>
                  <a:schemeClr val="bg1"/>
                </a:solidFill>
                <a:latin typeface="Century Gothic" panose="020B0502020202020204" pitchFamily="34" charset="0"/>
              </a:rPr>
              <a:t>As a result, we initiated a recycling pilot project in Germany to help reduce incineration and landfill volumes in Europe for our customers.</a:t>
            </a:r>
            <a:endParaRPr lang="it-IT" sz="12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532F6985-541D-F680-03C9-E7E673D7B385}"/>
              </a:ext>
            </a:extLst>
          </p:cNvPr>
          <p:cNvSpPr txBox="1"/>
          <p:nvPr/>
        </p:nvSpPr>
        <p:spPr>
          <a:xfrm>
            <a:off x="3848404" y="1906887"/>
            <a:ext cx="2678516" cy="1015663"/>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Globally, we removed 170+ metric tons of packaging from our waste stream and 1,000 metric tons of recycled content were used in packaging in 2022</a:t>
            </a:r>
            <a:r>
              <a:rPr lang="en-US" sz="1200" b="1" dirty="0">
                <a:solidFill>
                  <a:schemeClr val="bg1"/>
                </a:solidFill>
                <a:latin typeface="Century Gothic" panose="020B0502020202020204" pitchFamily="34" charset="0"/>
              </a:rPr>
              <a:t>.</a:t>
            </a:r>
            <a:endParaRPr lang="en-GB" sz="1200" dirty="0">
              <a:solidFill>
                <a:schemeClr val="bg1"/>
              </a:solidFill>
              <a:effectLst/>
              <a:latin typeface="Century Gothic" panose="020B0502020202020204" pitchFamily="34" charset="0"/>
            </a:endParaRPr>
          </a:p>
        </p:txBody>
      </p:sp>
      <p:cxnSp>
        <p:nvCxnSpPr>
          <p:cNvPr id="38" name="Straight Connector 37">
            <a:extLst>
              <a:ext uri="{FF2B5EF4-FFF2-40B4-BE49-F238E27FC236}">
                <a16:creationId xmlns:a16="http://schemas.microsoft.com/office/drawing/2014/main" id="{3C6CAA1D-BC3A-8DCB-7778-B999AB2725CD}"/>
              </a:ext>
            </a:extLst>
          </p:cNvPr>
          <p:cNvCxnSpPr>
            <a:cxnSpLocks/>
          </p:cNvCxnSpPr>
          <p:nvPr/>
        </p:nvCxnSpPr>
        <p:spPr>
          <a:xfrm flipV="1">
            <a:off x="525293" y="1995155"/>
            <a:ext cx="0" cy="1850724"/>
          </a:xfrm>
          <a:prstGeom prst="line">
            <a:avLst/>
          </a:prstGeom>
          <a:ln w="15875">
            <a:solidFill>
              <a:srgbClr val="BB33F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1E40B35-884D-53FE-AD40-01E431DE09EE}"/>
              </a:ext>
            </a:extLst>
          </p:cNvPr>
          <p:cNvSpPr txBox="1"/>
          <p:nvPr/>
        </p:nvSpPr>
        <p:spPr>
          <a:xfrm>
            <a:off x="6682621" y="1906887"/>
            <a:ext cx="1936085" cy="120032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Boston Scientific has </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a zero-waste goal of diverting a minimum of 90% of our own waste from landfills and incineration by 2030</a:t>
            </a:r>
            <a:r>
              <a:rPr lang="en-US" sz="1200" baseline="30000" dirty="0">
                <a:solidFill>
                  <a:schemeClr val="bg1"/>
                </a:solidFill>
                <a:latin typeface="Century Gothic"/>
              </a:rPr>
              <a:t>1</a:t>
            </a:r>
            <a:r>
              <a:rPr lang="en-US" sz="1200" dirty="0">
                <a:solidFill>
                  <a:schemeClr val="bg1"/>
                </a:solidFill>
                <a:latin typeface="Century Gothic" panose="020B0502020202020204" pitchFamily="34" charset="0"/>
              </a:rPr>
              <a:t>.</a:t>
            </a:r>
            <a:endParaRPr lang="it-IT" sz="1200" dirty="0">
              <a:solidFill>
                <a:schemeClr val="bg1"/>
              </a:solidFill>
              <a:latin typeface="Century Gothic" panose="020B0502020202020204" pitchFamily="34" charset="0"/>
            </a:endParaRPr>
          </a:p>
        </p:txBody>
      </p:sp>
      <p:sp>
        <p:nvSpPr>
          <p:cNvPr id="56" name="TextBox 55">
            <a:extLst>
              <a:ext uri="{FF2B5EF4-FFF2-40B4-BE49-F238E27FC236}">
                <a16:creationId xmlns:a16="http://schemas.microsoft.com/office/drawing/2014/main" id="{7B0DBBB3-EC83-8028-8216-4F9FA4E432FB}"/>
              </a:ext>
            </a:extLst>
          </p:cNvPr>
          <p:cNvSpPr txBox="1"/>
          <p:nvPr/>
        </p:nvSpPr>
        <p:spPr>
          <a:xfrm>
            <a:off x="996449" y="4194931"/>
            <a:ext cx="7001657" cy="523220"/>
          </a:xfrm>
          <a:prstGeom prst="rect">
            <a:avLst/>
          </a:prstGeom>
          <a:noFill/>
        </p:spPr>
        <p:txBody>
          <a:bodyPr wrap="square">
            <a:spAutoFit/>
          </a:bodyPr>
          <a:lstStyle/>
          <a:p>
            <a:r>
              <a:rPr lang="en-GB" sz="1400" dirty="0">
                <a:solidFill>
                  <a:schemeClr val="bg1"/>
                </a:solidFill>
                <a:effectLst/>
                <a:latin typeface="Century Gothic" panose="020B0502020202020204" pitchFamily="34" charset="0"/>
              </a:rPr>
              <a:t>We collaborate with industry peers in the Healthcare Plastics Recycling Council (HPRC) to reduce waste, limit emissions and maximise opportunities to recycle.</a:t>
            </a:r>
          </a:p>
        </p:txBody>
      </p:sp>
      <p:sp>
        <p:nvSpPr>
          <p:cNvPr id="58" name="TextBox 57">
            <a:extLst>
              <a:ext uri="{FF2B5EF4-FFF2-40B4-BE49-F238E27FC236}">
                <a16:creationId xmlns:a16="http://schemas.microsoft.com/office/drawing/2014/main" id="{80825084-324A-6FE4-EF56-3B91BEF7CD3F}"/>
              </a:ext>
            </a:extLst>
          </p:cNvPr>
          <p:cNvSpPr txBox="1"/>
          <p:nvPr/>
        </p:nvSpPr>
        <p:spPr>
          <a:xfrm>
            <a:off x="996449" y="4840356"/>
            <a:ext cx="7001657" cy="738664"/>
          </a:xfrm>
          <a:prstGeom prst="rect">
            <a:avLst/>
          </a:prstGeom>
          <a:noFill/>
        </p:spPr>
        <p:txBody>
          <a:bodyPr wrap="square">
            <a:spAutoFit/>
          </a:bodyPr>
          <a:lstStyle/>
          <a:p>
            <a:r>
              <a:rPr lang="en-GB" sz="1400" dirty="0">
                <a:solidFill>
                  <a:schemeClr val="bg1"/>
                </a:solidFill>
                <a:effectLst/>
                <a:latin typeface="Century Gothic" panose="020B0502020202020204" pitchFamily="34" charset="0"/>
              </a:rPr>
              <a:t>Our packaging and labelling practices include optimising design, reducing waste and limiting emissions from shipping. </a:t>
            </a:r>
            <a:r>
              <a:rPr lang="en-US" sz="1400" dirty="0">
                <a:solidFill>
                  <a:schemeClr val="bg1"/>
                </a:solidFill>
                <a:latin typeface="Century Gothic" panose="020B0502020202020204" pitchFamily="34" charset="0"/>
                <a:ea typeface="Calibri" panose="020F0502020204030204" pitchFamily="34" charset="0"/>
              </a:rPr>
              <a:t>O</a:t>
            </a:r>
            <a:r>
              <a:rPr lang="en-US" sz="1400" dirty="0">
                <a:solidFill>
                  <a:schemeClr val="bg1"/>
                </a:solidFill>
                <a:effectLst/>
                <a:latin typeface="Century Gothic" panose="020B0502020202020204" pitchFamily="34" charset="0"/>
                <a:ea typeface="Calibri" panose="020F0502020204030204" pitchFamily="34" charset="0"/>
              </a:rPr>
              <a:t>ur global teams implemented more than 50 packaging improvement projects in 2022.</a:t>
            </a:r>
            <a:endParaRPr lang="it-IT" sz="14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66BC70F8-BD13-A29B-7CAE-B3DEA8450141}"/>
              </a:ext>
            </a:extLst>
          </p:cNvPr>
          <p:cNvSpPr txBox="1"/>
          <p:nvPr/>
        </p:nvSpPr>
        <p:spPr>
          <a:xfrm>
            <a:off x="997168" y="5660231"/>
            <a:ext cx="7000938" cy="738664"/>
          </a:xfrm>
          <a:prstGeom prst="rect">
            <a:avLst/>
          </a:prstGeom>
          <a:noFill/>
        </p:spPr>
        <p:txBody>
          <a:bodyPr wrap="square">
            <a:spAutoFit/>
          </a:bodyPr>
          <a:lstStyle/>
          <a:p>
            <a:r>
              <a:rPr lang="en-US" sz="1400" dirty="0">
                <a:solidFill>
                  <a:schemeClr val="bg1"/>
                </a:solidFill>
                <a:effectLst/>
                <a:latin typeface="Century Gothic" panose="020B0502020202020204" pitchFamily="34" charset="0"/>
                <a:ea typeface="Calibri" panose="020F0502020204030204" pitchFamily="34" charset="0"/>
              </a:rPr>
              <a:t>Our teams in </a:t>
            </a:r>
            <a:r>
              <a:rPr lang="en-GB" sz="1400" dirty="0">
                <a:solidFill>
                  <a:schemeClr val="bg1"/>
                </a:solidFill>
                <a:effectLst/>
                <a:latin typeface="Century Gothic" panose="020B0502020202020204" pitchFamily="34" charset="0"/>
                <a:ea typeface="Calibri" panose="020F0502020204030204" pitchFamily="34" charset="0"/>
              </a:rPr>
              <a:t>the United States offer systems for recycling devices and converting product waste to energy. In 2022, participating customers recycled 97% of EXALT</a:t>
            </a:r>
            <a:r>
              <a:rPr lang="en-GB" sz="1400" baseline="30000" dirty="0">
                <a:solidFill>
                  <a:schemeClr val="bg1"/>
                </a:solidFill>
                <a:effectLst/>
                <a:latin typeface="Century Gothic" panose="020B0502020202020204" pitchFamily="34" charset="0"/>
                <a:ea typeface="Calibri" panose="020F0502020204030204" pitchFamily="34" charset="0"/>
              </a:rPr>
              <a:t>™</a:t>
            </a:r>
            <a:r>
              <a:rPr lang="en-GB" sz="1400" dirty="0">
                <a:solidFill>
                  <a:schemeClr val="bg1"/>
                </a:solidFill>
                <a:effectLst/>
                <a:latin typeface="Century Gothic" panose="020B0502020202020204" pitchFamily="34" charset="0"/>
                <a:ea typeface="Calibri" panose="020F0502020204030204" pitchFamily="34" charset="0"/>
              </a:rPr>
              <a:t> Model D devices.</a:t>
            </a:r>
            <a:endParaRPr lang="it-IT" sz="1400" dirty="0">
              <a:solidFill>
                <a:schemeClr val="bg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B697B07F-3967-550B-B1B5-8760028FE6A6}"/>
              </a:ext>
            </a:extLst>
          </p:cNvPr>
          <p:cNvCxnSpPr>
            <a:cxnSpLocks/>
          </p:cNvCxnSpPr>
          <p:nvPr/>
        </p:nvCxnSpPr>
        <p:spPr>
          <a:xfrm>
            <a:off x="1315202" y="848166"/>
            <a:ext cx="0" cy="632478"/>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EB2689-600E-9046-D635-DAA21F1D57F9}"/>
              </a:ext>
            </a:extLst>
          </p:cNvPr>
          <p:cNvPicPr>
            <a:picLocks noChangeAspect="1"/>
          </p:cNvPicPr>
          <p:nvPr/>
        </p:nvPicPr>
        <p:blipFill>
          <a:blip r:embed="rId6"/>
          <a:stretch>
            <a:fillRect/>
          </a:stretch>
        </p:blipFill>
        <p:spPr>
          <a:xfrm>
            <a:off x="521231" y="911826"/>
            <a:ext cx="610352" cy="462794"/>
          </a:xfrm>
          <a:prstGeom prst="rect">
            <a:avLst/>
          </a:prstGeom>
        </p:spPr>
      </p:pic>
      <p:sp>
        <p:nvSpPr>
          <p:cNvPr id="14" name="TextBox 13">
            <a:extLst>
              <a:ext uri="{FF2B5EF4-FFF2-40B4-BE49-F238E27FC236}">
                <a16:creationId xmlns:a16="http://schemas.microsoft.com/office/drawing/2014/main" id="{25B1A787-CE32-EEF3-A84A-B94535807739}"/>
              </a:ext>
            </a:extLst>
          </p:cNvPr>
          <p:cNvSpPr txBox="1"/>
          <p:nvPr/>
        </p:nvSpPr>
        <p:spPr>
          <a:xfrm>
            <a:off x="1459906" y="772758"/>
            <a:ext cx="4989808" cy="707886"/>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Addressing th</a:t>
            </a:r>
            <a:r>
              <a:rPr lang="en-GB" sz="2000" b="1" dirty="0">
                <a:solidFill>
                  <a:schemeClr val="bg1"/>
                </a:solidFill>
                <a:effectLst/>
                <a:latin typeface="Century Gothic" panose="020B0502020202020204" pitchFamily="34" charset="0"/>
              </a:rPr>
              <a:t>e environmental impact of single-use GI </a:t>
            </a:r>
            <a:r>
              <a:rPr lang="en-GB" sz="2000" b="1" dirty="0">
                <a:solidFill>
                  <a:schemeClr val="bg1"/>
                </a:solidFill>
                <a:latin typeface="Century Gothic" panose="020B0502020202020204" pitchFamily="34" charset="0"/>
              </a:rPr>
              <a:t>e</a:t>
            </a:r>
            <a:r>
              <a:rPr lang="en-GB" sz="2000" b="1" dirty="0">
                <a:solidFill>
                  <a:schemeClr val="bg1"/>
                </a:solidFill>
                <a:effectLst/>
                <a:latin typeface="Century Gothic" panose="020B0502020202020204" pitchFamily="34" charset="0"/>
              </a:rPr>
              <a:t>ndoscopic devices</a:t>
            </a:r>
          </a:p>
        </p:txBody>
      </p:sp>
      <p:cxnSp>
        <p:nvCxnSpPr>
          <p:cNvPr id="27" name="Straight Connector 26">
            <a:extLst>
              <a:ext uri="{FF2B5EF4-FFF2-40B4-BE49-F238E27FC236}">
                <a16:creationId xmlns:a16="http://schemas.microsoft.com/office/drawing/2014/main" id="{35BD98E5-C46C-A2BB-6DCA-DC71E65A1F9F}"/>
              </a:ext>
            </a:extLst>
          </p:cNvPr>
          <p:cNvCxnSpPr>
            <a:cxnSpLocks/>
          </p:cNvCxnSpPr>
          <p:nvPr/>
        </p:nvCxnSpPr>
        <p:spPr>
          <a:xfrm flipV="1">
            <a:off x="3764439" y="1995155"/>
            <a:ext cx="0" cy="1850724"/>
          </a:xfrm>
          <a:prstGeom prst="line">
            <a:avLst/>
          </a:prstGeom>
          <a:ln w="15875">
            <a:solidFill>
              <a:srgbClr val="BB33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374F2CF-353E-D9F3-65D2-AC8E009C417C}"/>
              </a:ext>
            </a:extLst>
          </p:cNvPr>
          <p:cNvCxnSpPr>
            <a:cxnSpLocks/>
          </p:cNvCxnSpPr>
          <p:nvPr/>
        </p:nvCxnSpPr>
        <p:spPr>
          <a:xfrm flipV="1">
            <a:off x="6592879" y="1995155"/>
            <a:ext cx="0" cy="1850724"/>
          </a:xfrm>
          <a:prstGeom prst="line">
            <a:avLst/>
          </a:prstGeom>
          <a:ln w="15875">
            <a:solidFill>
              <a:srgbClr val="BB33FF"/>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33A7A7E-9C76-835C-B75F-89A25C253242}"/>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35" name="Picture 34" descr="A purple and black arrow&#10;&#10;Description automatically generated with low confidence">
            <a:extLst>
              <a:ext uri="{FF2B5EF4-FFF2-40B4-BE49-F238E27FC236}">
                <a16:creationId xmlns:a16="http://schemas.microsoft.com/office/drawing/2014/main" id="{19200D74-A0DB-719B-147C-24AC291C40E6}"/>
              </a:ext>
            </a:extLst>
          </p:cNvPr>
          <p:cNvPicPr>
            <a:picLocks noChangeAspect="1"/>
          </p:cNvPicPr>
          <p:nvPr/>
        </p:nvPicPr>
        <p:blipFill>
          <a:blip r:embed="rId7"/>
          <a:stretch>
            <a:fillRect/>
          </a:stretch>
        </p:blipFill>
        <p:spPr>
          <a:xfrm>
            <a:off x="709748" y="4215122"/>
            <a:ext cx="193457" cy="308538"/>
          </a:xfrm>
          <a:prstGeom prst="rect">
            <a:avLst/>
          </a:prstGeom>
        </p:spPr>
      </p:pic>
      <p:pic>
        <p:nvPicPr>
          <p:cNvPr id="37" name="Picture 36" descr="A purple and black arrow&#10;&#10;Description automatically generated with low confidence">
            <a:extLst>
              <a:ext uri="{FF2B5EF4-FFF2-40B4-BE49-F238E27FC236}">
                <a16:creationId xmlns:a16="http://schemas.microsoft.com/office/drawing/2014/main" id="{0087DC2A-FBD0-A965-895A-BE8EE151C67B}"/>
              </a:ext>
            </a:extLst>
          </p:cNvPr>
          <p:cNvPicPr>
            <a:picLocks noChangeAspect="1"/>
          </p:cNvPicPr>
          <p:nvPr/>
        </p:nvPicPr>
        <p:blipFill>
          <a:blip r:embed="rId7"/>
          <a:stretch>
            <a:fillRect/>
          </a:stretch>
        </p:blipFill>
        <p:spPr>
          <a:xfrm>
            <a:off x="709748" y="4847267"/>
            <a:ext cx="193457" cy="308538"/>
          </a:xfrm>
          <a:prstGeom prst="rect">
            <a:avLst/>
          </a:prstGeom>
        </p:spPr>
      </p:pic>
      <p:pic>
        <p:nvPicPr>
          <p:cNvPr id="39" name="Picture 38" descr="A purple and black arrow&#10;&#10;Description automatically generated with low confidence">
            <a:extLst>
              <a:ext uri="{FF2B5EF4-FFF2-40B4-BE49-F238E27FC236}">
                <a16:creationId xmlns:a16="http://schemas.microsoft.com/office/drawing/2014/main" id="{2F840035-3E91-D565-2D2E-CC75AC383CBF}"/>
              </a:ext>
            </a:extLst>
          </p:cNvPr>
          <p:cNvPicPr>
            <a:picLocks noChangeAspect="1"/>
          </p:cNvPicPr>
          <p:nvPr/>
        </p:nvPicPr>
        <p:blipFill>
          <a:blip r:embed="rId7"/>
          <a:stretch>
            <a:fillRect/>
          </a:stretch>
        </p:blipFill>
        <p:spPr>
          <a:xfrm>
            <a:off x="709748" y="5666435"/>
            <a:ext cx="193457" cy="308538"/>
          </a:xfrm>
          <a:prstGeom prst="rect">
            <a:avLst/>
          </a:prstGeom>
        </p:spPr>
      </p:pic>
    </p:spTree>
    <p:extLst>
      <p:ext uri="{BB962C8B-B14F-4D97-AF65-F5344CB8AC3E}">
        <p14:creationId xmlns:p14="http://schemas.microsoft.com/office/powerpoint/2010/main" val="413904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3" name="TextBox 12">
            <a:extLst>
              <a:ext uri="{FF2B5EF4-FFF2-40B4-BE49-F238E27FC236}">
                <a16:creationId xmlns:a16="http://schemas.microsoft.com/office/drawing/2014/main" id="{9F427D1A-F324-B50F-F431-92717EDBBCA5}"/>
              </a:ext>
            </a:extLst>
          </p:cNvPr>
          <p:cNvSpPr txBox="1"/>
          <p:nvPr/>
        </p:nvSpPr>
        <p:spPr>
          <a:xfrm>
            <a:off x="1459905" y="4096575"/>
            <a:ext cx="6198979" cy="584775"/>
          </a:xfrm>
          <a:prstGeom prst="rect">
            <a:avLst/>
          </a:prstGeom>
          <a:noFill/>
        </p:spPr>
        <p:txBody>
          <a:bodyPr wrap="square" rtlCol="0">
            <a:spAutoFit/>
          </a:bodyPr>
          <a:lstStyle/>
          <a:p>
            <a:r>
              <a:rPr lang="en-GB" sz="1600" dirty="0">
                <a:solidFill>
                  <a:schemeClr val="bg1"/>
                </a:solidFill>
                <a:latin typeface="Century Gothic" panose="020B0502020202020204" pitchFamily="34" charset="0"/>
              </a:rPr>
              <a:t>Our commitment to improving patient health will continue to come with a responsibility to protect the planet we all share.</a:t>
            </a:r>
            <a:endParaRPr lang="en-US" sz="1600"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8E59A63A-619D-EAB6-3D51-A42C32FCBC40}"/>
              </a:ext>
            </a:extLst>
          </p:cNvPr>
          <p:cNvSpPr txBox="1"/>
          <p:nvPr/>
        </p:nvSpPr>
        <p:spPr>
          <a:xfrm>
            <a:off x="1459905" y="2297777"/>
            <a:ext cx="6467208" cy="1569660"/>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2400" b="1" dirty="0">
                <a:solidFill>
                  <a:schemeClr val="bg1"/>
                </a:solidFill>
                <a:effectLst/>
                <a:latin typeface="Century Gothic" panose="020B0502020202020204" pitchFamily="34" charset="0"/>
              </a:rPr>
              <a:t>In summary, a lot of work has already been done. However, there is still a lot more to do to minimise the environmental impact of GI Endoscopy</a:t>
            </a:r>
            <a:endParaRPr lang="en-GB" sz="2400" b="1" dirty="0">
              <a:solidFill>
                <a:schemeClr val="bg1"/>
              </a:solidFill>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C8860834-CF0D-0B29-2043-963B406AB2D0}"/>
              </a:ext>
            </a:extLst>
          </p:cNvPr>
          <p:cNvCxnSpPr>
            <a:cxnSpLocks/>
          </p:cNvCxnSpPr>
          <p:nvPr/>
        </p:nvCxnSpPr>
        <p:spPr>
          <a:xfrm>
            <a:off x="1315202" y="2373185"/>
            <a:ext cx="0" cy="149425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0C27A4B-F37A-B7E3-2BEE-E843001D94DD}"/>
              </a:ext>
            </a:extLst>
          </p:cNvPr>
          <p:cNvPicPr>
            <a:picLocks noChangeAspect="1"/>
          </p:cNvPicPr>
          <p:nvPr/>
        </p:nvPicPr>
        <p:blipFill>
          <a:blip r:embed="rId6"/>
          <a:stretch>
            <a:fillRect/>
          </a:stretch>
        </p:blipFill>
        <p:spPr>
          <a:xfrm>
            <a:off x="521231" y="2888914"/>
            <a:ext cx="610352" cy="462794"/>
          </a:xfrm>
          <a:prstGeom prst="rect">
            <a:avLst/>
          </a:prstGeom>
        </p:spPr>
      </p:pic>
      <p:sp>
        <p:nvSpPr>
          <p:cNvPr id="6" name="Rectangle 5">
            <a:extLst>
              <a:ext uri="{FF2B5EF4-FFF2-40B4-BE49-F238E27FC236}">
                <a16:creationId xmlns:a16="http://schemas.microsoft.com/office/drawing/2014/main" id="{3753CCFA-D574-0841-4EF7-97E84A1EB3AE}"/>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195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374B33-53B0-DC21-7843-B2AFCD035CC7}"/>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BC923796-EC44-206F-6B32-020907C65A5B}"/>
              </a:ext>
            </a:extLst>
          </p:cNvPr>
          <p:cNvPicPr>
            <a:picLocks noChangeAspect="1"/>
          </p:cNvPicPr>
          <p:nvPr/>
        </p:nvPicPr>
        <p:blipFill>
          <a:blip r:embed="rId3"/>
          <a:stretch>
            <a:fillRect/>
          </a:stretch>
        </p:blipFill>
        <p:spPr>
          <a:xfrm>
            <a:off x="7049116" y="390886"/>
            <a:ext cx="1710522" cy="746798"/>
          </a:xfrm>
          <a:prstGeom prst="rect">
            <a:avLst/>
          </a:prstGeom>
        </p:spPr>
      </p:pic>
      <p:sp>
        <p:nvSpPr>
          <p:cNvPr id="11" name="TextBox 10">
            <a:extLst>
              <a:ext uri="{FF2B5EF4-FFF2-40B4-BE49-F238E27FC236}">
                <a16:creationId xmlns:a16="http://schemas.microsoft.com/office/drawing/2014/main" id="{4B9A9C22-4C70-6442-0A8E-82FCC62ED927}"/>
              </a:ext>
            </a:extLst>
          </p:cNvPr>
          <p:cNvSpPr txBox="1"/>
          <p:nvPr/>
        </p:nvSpPr>
        <p:spPr>
          <a:xfrm>
            <a:off x="213360" y="6266212"/>
            <a:ext cx="8696960" cy="461665"/>
          </a:xfrm>
          <a:prstGeom prst="rect">
            <a:avLst/>
          </a:prstGeom>
          <a:noFill/>
        </p:spPr>
        <p:txBody>
          <a:bodyPr wrap="square" anchor="b">
            <a:spAutoFit/>
          </a:bodyPr>
          <a:lstStyle/>
          <a:p>
            <a:r>
              <a:rPr lang="en-GB" sz="800" u="none" strike="noStrike" dirty="0">
                <a:solidFill>
                  <a:schemeClr val="tx1">
                    <a:lumMod val="50000"/>
                    <a:lumOff val="50000"/>
                  </a:schemeClr>
                </a:solidFill>
                <a:effectLst/>
                <a:latin typeface="Century Gothic" panose="020B0502020202020204" pitchFamily="34" charset="0"/>
              </a:rPr>
              <a:t>CAUTION: The law restricts these devices to sale by or on the order of a physician. Indications, contraindications, warnings, and instructions for use can be found in the product labelling supplied with each device or at </a:t>
            </a:r>
            <a:r>
              <a:rPr lang="en-GB" sz="800" u="sng" strike="noStrike" dirty="0">
                <a:solidFill>
                  <a:schemeClr val="tx1">
                    <a:lumMod val="50000"/>
                    <a:lumOff val="50000"/>
                  </a:schemeClr>
                </a:solidFill>
                <a:effectLst/>
                <a:latin typeface="Century Gothic" panose="020B0502020202020204" pitchFamily="34" charset="0"/>
                <a:hlinkClick r:id="rId4" tooltip="https://www.ifu-bsci.com./">
                  <a:extLst>
                    <a:ext uri="{A12FA001-AC4F-418D-AE19-62706E023703}">
                      <ahyp:hlinkClr xmlns:ahyp="http://schemas.microsoft.com/office/drawing/2018/hyperlinkcolor" val="tx"/>
                    </a:ext>
                  </a:extLst>
                </a:hlinkClick>
              </a:rPr>
              <a:t>www.IFU-BSCI.com.</a:t>
            </a:r>
            <a:r>
              <a:rPr lang="en-GB" sz="800" u="none" strike="noStrike" dirty="0">
                <a:solidFill>
                  <a:schemeClr val="tx1">
                    <a:lumMod val="50000"/>
                    <a:lumOff val="50000"/>
                  </a:schemeClr>
                </a:solidFill>
                <a:effectLst/>
                <a:latin typeface="Century Gothic" panose="020B0502020202020204" pitchFamily="34" charset="0"/>
              </a:rPr>
              <a:t> Products shown for INFORMATION purposes only and may not be approved or for sale in certain countries. This material is not intended for use in France. 2023 Copyright © Boston Scientific Corporation or its affiliates. All rights reserved. </a:t>
            </a:r>
            <a:r>
              <a:rPr lang="en-GB" sz="800" u="none" strike="noStrike" dirty="0">
                <a:solidFill>
                  <a:srgbClr val="FF00FF"/>
                </a:solidFill>
                <a:effectLst/>
                <a:latin typeface="Century Gothic" panose="020B0502020202020204" pitchFamily="34" charset="0"/>
              </a:rPr>
              <a:t>XXX-XXXX-XXX</a:t>
            </a:r>
            <a:endParaRPr lang="en-US" sz="800" dirty="0">
              <a:solidFill>
                <a:srgbClr val="FF00FF"/>
              </a:solidFill>
              <a:latin typeface="Century Gothic" panose="020B0502020202020204" pitchFamily="34" charset="0"/>
            </a:endParaRPr>
          </a:p>
        </p:txBody>
      </p:sp>
      <p:sp>
        <p:nvSpPr>
          <p:cNvPr id="22" name="Graphic 2">
            <a:extLst>
              <a:ext uri="{FF2B5EF4-FFF2-40B4-BE49-F238E27FC236}">
                <a16:creationId xmlns:a16="http://schemas.microsoft.com/office/drawing/2014/main" id="{241C5D61-F355-3238-83E3-98903CC53923}"/>
              </a:ext>
            </a:extLst>
          </p:cNvPr>
          <p:cNvSpPr/>
          <p:nvPr/>
        </p:nvSpPr>
        <p:spPr>
          <a:xfrm>
            <a:off x="1355544" y="1400365"/>
            <a:ext cx="2944851" cy="4103569"/>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003C68"/>
            </a:solid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4630DFBB-D45C-CD8A-42EF-D272FAA9EDCD}"/>
              </a:ext>
            </a:extLst>
          </p:cNvPr>
          <p:cNvSpPr/>
          <p:nvPr/>
        </p:nvSpPr>
        <p:spPr>
          <a:xfrm>
            <a:off x="2943716" y="430883"/>
            <a:ext cx="2173738" cy="3029044"/>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BB33FF"/>
            </a:solid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059EF4B6-3169-3DB4-00A7-89DDE61CDCD0}"/>
              </a:ext>
            </a:extLst>
          </p:cNvPr>
          <p:cNvSpPr/>
          <p:nvPr/>
        </p:nvSpPr>
        <p:spPr>
          <a:xfrm>
            <a:off x="3525337" y="3480057"/>
            <a:ext cx="1387718" cy="1933746"/>
          </a:xfrm>
          <a:custGeom>
            <a:avLst/>
            <a:gdLst>
              <a:gd name="connsiteX0" fmla="*/ 1273493 w 2166937"/>
              <a:gd name="connsiteY0" fmla="*/ 799475 h 3019568"/>
              <a:gd name="connsiteX1" fmla="*/ 326708 w 2166937"/>
              <a:gd name="connsiteY1" fmla="*/ 44142 h 3019568"/>
              <a:gd name="connsiteX2" fmla="*/ 0 w 2166937"/>
              <a:gd name="connsiteY2" fmla="*/ 202257 h 3019568"/>
              <a:gd name="connsiteX3" fmla="*/ 0 w 2166937"/>
              <a:gd name="connsiteY3" fmla="*/ 495627 h 3019568"/>
              <a:gd name="connsiteX4" fmla="*/ 0 w 2166937"/>
              <a:gd name="connsiteY4" fmla="*/ 1208097 h 3019568"/>
              <a:gd name="connsiteX5" fmla="*/ 380048 w 2166937"/>
              <a:gd name="connsiteY5" fmla="*/ 1510992 h 3019568"/>
              <a:gd name="connsiteX6" fmla="*/ 5715 w 2166937"/>
              <a:gd name="connsiteY6" fmla="*/ 1811030 h 3019568"/>
              <a:gd name="connsiteX7" fmla="*/ 5715 w 2166937"/>
              <a:gd name="connsiteY7" fmla="*/ 2523500 h 3019568"/>
              <a:gd name="connsiteX8" fmla="*/ 5715 w 2166937"/>
              <a:gd name="connsiteY8" fmla="*/ 2817822 h 3019568"/>
              <a:gd name="connsiteX9" fmla="*/ 332423 w 2166937"/>
              <a:gd name="connsiteY9" fmla="*/ 2974985 h 3019568"/>
              <a:gd name="connsiteX10" fmla="*/ 1273493 w 2166937"/>
              <a:gd name="connsiteY10" fmla="*/ 2224415 h 3019568"/>
              <a:gd name="connsiteX11" fmla="*/ 2166938 w 2166937"/>
              <a:gd name="connsiteY11" fmla="*/ 1511945 h 3019568"/>
              <a:gd name="connsiteX12" fmla="*/ 1273493 w 2166937"/>
              <a:gd name="connsiteY12" fmla="*/ 799475 h 301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7" h="3019568">
                <a:moveTo>
                  <a:pt x="1273493" y="799475"/>
                </a:moveTo>
                <a:lnTo>
                  <a:pt x="326708" y="44142"/>
                </a:lnTo>
                <a:cubicBezTo>
                  <a:pt x="195263" y="-60633"/>
                  <a:pt x="0" y="32712"/>
                  <a:pt x="0" y="202257"/>
                </a:cubicBezTo>
                <a:lnTo>
                  <a:pt x="0" y="495627"/>
                </a:lnTo>
                <a:lnTo>
                  <a:pt x="0" y="1208097"/>
                </a:lnTo>
                <a:lnTo>
                  <a:pt x="380048" y="1510992"/>
                </a:lnTo>
                <a:lnTo>
                  <a:pt x="5715" y="1811030"/>
                </a:lnTo>
                <a:lnTo>
                  <a:pt x="5715" y="2523500"/>
                </a:lnTo>
                <a:lnTo>
                  <a:pt x="5715" y="2817822"/>
                </a:lnTo>
                <a:cubicBezTo>
                  <a:pt x="5715" y="2986415"/>
                  <a:pt x="200978" y="3080712"/>
                  <a:pt x="332423" y="2974985"/>
                </a:cubicBezTo>
                <a:lnTo>
                  <a:pt x="1273493" y="2224415"/>
                </a:lnTo>
                <a:lnTo>
                  <a:pt x="2166938" y="1511945"/>
                </a:lnTo>
                <a:lnTo>
                  <a:pt x="1273493" y="799475"/>
                </a:lnTo>
                <a:close/>
              </a:path>
            </a:pathLst>
          </a:custGeom>
          <a:noFill/>
          <a:ln w="12700" cap="flat">
            <a:solidFill>
              <a:srgbClr val="02EEFF"/>
            </a:solidFill>
            <a:prstDash val="solid"/>
            <a:miter/>
          </a:ln>
        </p:spPr>
        <p:txBody>
          <a:bodyPr rtlCol="0" anchor="ctr"/>
          <a:lstStyle/>
          <a:p>
            <a:endParaRPr lang="en-US"/>
          </a:p>
        </p:txBody>
      </p:sp>
      <p:pic>
        <p:nvPicPr>
          <p:cNvPr id="25" name="Graphic 24">
            <a:extLst>
              <a:ext uri="{FF2B5EF4-FFF2-40B4-BE49-F238E27FC236}">
                <a16:creationId xmlns:a16="http://schemas.microsoft.com/office/drawing/2014/main" id="{D22F74F2-6965-1D73-139E-B7223320BA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1231" y="3162031"/>
            <a:ext cx="782861" cy="587145"/>
          </a:xfrm>
          <a:prstGeom prst="rect">
            <a:avLst/>
          </a:prstGeom>
          <a:effectLst/>
        </p:spPr>
      </p:pic>
    </p:spTree>
    <p:extLst>
      <p:ext uri="{BB962C8B-B14F-4D97-AF65-F5344CB8AC3E}">
        <p14:creationId xmlns:p14="http://schemas.microsoft.com/office/powerpoint/2010/main" val="279214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05760" y="369925"/>
            <a:ext cx="1252610" cy="426549"/>
          </a:xfrm>
          <a:prstGeom prst="rect">
            <a:avLst/>
          </a:prstGeom>
        </p:spPr>
      </p:pic>
      <p:sp>
        <p:nvSpPr>
          <p:cNvPr id="19" name="TextBox 18">
            <a:extLst>
              <a:ext uri="{FF2B5EF4-FFF2-40B4-BE49-F238E27FC236}">
                <a16:creationId xmlns:a16="http://schemas.microsoft.com/office/drawing/2014/main" id="{FEBBAA0B-72A4-D2C8-944E-DEB16383EE8D}"/>
              </a:ext>
            </a:extLst>
          </p:cNvPr>
          <p:cNvSpPr txBox="1"/>
          <p:nvPr/>
        </p:nvSpPr>
        <p:spPr>
          <a:xfrm>
            <a:off x="1459905" y="2297777"/>
            <a:ext cx="6467208" cy="1200329"/>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2400" b="1" dirty="0">
                <a:solidFill>
                  <a:schemeClr val="bg1"/>
                </a:solidFill>
                <a:latin typeface="Century Gothic" panose="020B0502020202020204" pitchFamily="34" charset="0"/>
              </a:rPr>
              <a:t>As a leading provider of GI Endoscopy devices, Boston Scientific is taking action to protect the environment</a:t>
            </a:r>
          </a:p>
        </p:txBody>
      </p:sp>
      <p:cxnSp>
        <p:nvCxnSpPr>
          <p:cNvPr id="20" name="Straight Connector 19">
            <a:extLst>
              <a:ext uri="{FF2B5EF4-FFF2-40B4-BE49-F238E27FC236}">
                <a16:creationId xmlns:a16="http://schemas.microsoft.com/office/drawing/2014/main" id="{8DAAB203-0E6C-E843-F1FE-0F75EECD93F1}"/>
              </a:ext>
            </a:extLst>
          </p:cNvPr>
          <p:cNvCxnSpPr>
            <a:cxnSpLocks/>
          </p:cNvCxnSpPr>
          <p:nvPr/>
        </p:nvCxnSpPr>
        <p:spPr>
          <a:xfrm>
            <a:off x="1315202" y="2385377"/>
            <a:ext cx="0" cy="1055815"/>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C3AB6DB-5941-64A2-BD01-6FA59EAF77CD}"/>
              </a:ext>
            </a:extLst>
          </p:cNvPr>
          <p:cNvPicPr>
            <a:picLocks noChangeAspect="1"/>
          </p:cNvPicPr>
          <p:nvPr/>
        </p:nvPicPr>
        <p:blipFill>
          <a:blip r:embed="rId5"/>
          <a:stretch>
            <a:fillRect/>
          </a:stretch>
        </p:blipFill>
        <p:spPr>
          <a:xfrm>
            <a:off x="521231" y="2681887"/>
            <a:ext cx="610352" cy="462794"/>
          </a:xfrm>
          <a:prstGeom prst="rect">
            <a:avLst/>
          </a:prstGeom>
        </p:spPr>
      </p:pic>
      <p:sp>
        <p:nvSpPr>
          <p:cNvPr id="3" name="Rectangle 2">
            <a:extLst>
              <a:ext uri="{FF2B5EF4-FFF2-40B4-BE49-F238E27FC236}">
                <a16:creationId xmlns:a16="http://schemas.microsoft.com/office/drawing/2014/main" id="{E548A379-6E1C-DB15-DF08-45B747C9DBAF}"/>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218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9" name="TextBox 18">
            <a:extLst>
              <a:ext uri="{FF2B5EF4-FFF2-40B4-BE49-F238E27FC236}">
                <a16:creationId xmlns:a16="http://schemas.microsoft.com/office/drawing/2014/main" id="{3A3D8CFA-FAD3-CE63-97FC-3CCE2CD269FA}"/>
              </a:ext>
            </a:extLst>
          </p:cNvPr>
          <p:cNvSpPr txBox="1"/>
          <p:nvPr/>
        </p:nvSpPr>
        <p:spPr>
          <a:xfrm>
            <a:off x="1459905" y="3713179"/>
            <a:ext cx="6045854" cy="830997"/>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1600" dirty="0">
                <a:solidFill>
                  <a:schemeClr val="bg1"/>
                </a:solidFill>
                <a:latin typeface="Century Gothic" panose="020B0502020202020204" pitchFamily="34" charset="0"/>
              </a:rPr>
              <a:t>As we work to solve healthcare’s toughest challenges, </a:t>
            </a:r>
            <a:br>
              <a:rPr lang="en-GB" sz="1600" dirty="0">
                <a:solidFill>
                  <a:schemeClr val="bg1"/>
                </a:solidFill>
                <a:latin typeface="Century Gothic" panose="020B0502020202020204" pitchFamily="34" charset="0"/>
              </a:rPr>
            </a:br>
            <a:r>
              <a:rPr lang="en-GB" sz="1600" dirty="0">
                <a:solidFill>
                  <a:schemeClr val="bg1"/>
                </a:solidFill>
                <a:latin typeface="Century Gothic" panose="020B0502020202020204" pitchFamily="34" charset="0"/>
              </a:rPr>
              <a:t>we are taking decisive action to reduce our environmental impacts and achieve carbon neutrality</a:t>
            </a:r>
            <a:r>
              <a:rPr lang="en-GB" sz="1600" baseline="30000" dirty="0">
                <a:solidFill>
                  <a:schemeClr val="bg1"/>
                </a:solidFill>
                <a:latin typeface="Century Gothic" panose="020B0502020202020204" pitchFamily="34" charset="0"/>
              </a:rPr>
              <a:t>1</a:t>
            </a:r>
            <a:r>
              <a:rPr lang="en-GB" sz="1600" dirty="0">
                <a:solidFill>
                  <a:schemeClr val="bg1"/>
                </a:solidFill>
                <a:latin typeface="Century Gothic" panose="020B0502020202020204" pitchFamily="34" charset="0"/>
              </a:rPr>
              <a:t>.</a:t>
            </a:r>
            <a:endParaRPr lang="en-US" sz="1600"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BB1486D1-0D0B-25B1-70EE-74D0D395B367}"/>
              </a:ext>
            </a:extLst>
          </p:cNvPr>
          <p:cNvSpPr txBox="1"/>
          <p:nvPr/>
        </p:nvSpPr>
        <p:spPr>
          <a:xfrm>
            <a:off x="213360" y="6500858"/>
            <a:ext cx="8696960" cy="21544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Carbon neutrality by 2030 in all manufacturing and key distribution sites (scopes 1 &amp; 2). </a:t>
            </a:r>
            <a:endParaRPr lang="en-US" sz="800" dirty="0">
              <a:solidFill>
                <a:schemeClr val="bg1"/>
              </a:solidFill>
              <a:latin typeface="Century Gothic" panose="020B0502020202020204" pitchFamily="34" charset="0"/>
            </a:endParaRPr>
          </a:p>
        </p:txBody>
      </p:sp>
      <p:sp>
        <p:nvSpPr>
          <p:cNvPr id="24" name="TextBox 23">
            <a:extLst>
              <a:ext uri="{FF2B5EF4-FFF2-40B4-BE49-F238E27FC236}">
                <a16:creationId xmlns:a16="http://schemas.microsoft.com/office/drawing/2014/main" id="{BFE97C1D-58DC-716D-80B4-6D49BBA6EBA8}"/>
              </a:ext>
            </a:extLst>
          </p:cNvPr>
          <p:cNvSpPr txBox="1"/>
          <p:nvPr/>
        </p:nvSpPr>
        <p:spPr>
          <a:xfrm>
            <a:off x="1459905" y="2297777"/>
            <a:ext cx="6467208" cy="1200329"/>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2400" b="1" dirty="0">
                <a:solidFill>
                  <a:schemeClr val="bg1"/>
                </a:solidFill>
                <a:latin typeface="Century Gothic" panose="020B0502020202020204" pitchFamily="34" charset="0"/>
              </a:rPr>
              <a:t>Our commitment to improving patient health comes with a responsibility to protect the planet we all share</a:t>
            </a:r>
          </a:p>
        </p:txBody>
      </p:sp>
      <p:pic>
        <p:nvPicPr>
          <p:cNvPr id="26" name="Picture 25">
            <a:extLst>
              <a:ext uri="{FF2B5EF4-FFF2-40B4-BE49-F238E27FC236}">
                <a16:creationId xmlns:a16="http://schemas.microsoft.com/office/drawing/2014/main" id="{160CC3F6-99A1-6C66-0122-1CDB5844557B}"/>
              </a:ext>
            </a:extLst>
          </p:cNvPr>
          <p:cNvPicPr>
            <a:picLocks noChangeAspect="1"/>
          </p:cNvPicPr>
          <p:nvPr/>
        </p:nvPicPr>
        <p:blipFill>
          <a:blip r:embed="rId6"/>
          <a:stretch>
            <a:fillRect/>
          </a:stretch>
        </p:blipFill>
        <p:spPr>
          <a:xfrm>
            <a:off x="521231" y="2681887"/>
            <a:ext cx="610352" cy="462794"/>
          </a:xfrm>
          <a:prstGeom prst="rect">
            <a:avLst/>
          </a:prstGeom>
        </p:spPr>
      </p:pic>
      <p:cxnSp>
        <p:nvCxnSpPr>
          <p:cNvPr id="27" name="Straight Connector 26">
            <a:extLst>
              <a:ext uri="{FF2B5EF4-FFF2-40B4-BE49-F238E27FC236}">
                <a16:creationId xmlns:a16="http://schemas.microsoft.com/office/drawing/2014/main" id="{DA9C5FA7-1E78-7FAB-4020-F0315EDA8BFE}"/>
              </a:ext>
            </a:extLst>
          </p:cNvPr>
          <p:cNvCxnSpPr>
            <a:cxnSpLocks/>
          </p:cNvCxnSpPr>
          <p:nvPr/>
        </p:nvCxnSpPr>
        <p:spPr>
          <a:xfrm>
            <a:off x="1315202" y="2385377"/>
            <a:ext cx="0" cy="1055815"/>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0F33165-4A1F-5519-BBC0-63CF5854EE81}"/>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347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8122E39-D567-7D67-C6D5-58A8515297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5" name="TextBox 14">
            <a:extLst>
              <a:ext uri="{FF2B5EF4-FFF2-40B4-BE49-F238E27FC236}">
                <a16:creationId xmlns:a16="http://schemas.microsoft.com/office/drawing/2014/main" id="{B59BCA53-9A92-3BA0-10B8-13561A1DC9BE}"/>
              </a:ext>
            </a:extLst>
          </p:cNvPr>
          <p:cNvSpPr txBox="1"/>
          <p:nvPr/>
        </p:nvSpPr>
        <p:spPr>
          <a:xfrm>
            <a:off x="751240" y="796474"/>
            <a:ext cx="6185212" cy="584775"/>
          </a:xfrm>
          <a:prstGeom prst="rect">
            <a:avLst/>
          </a:prstGeom>
          <a:noFill/>
        </p:spPr>
        <p:txBody>
          <a:bodyPr wrap="square">
            <a:spAutoFit/>
          </a:bodyPr>
          <a:lstStyle/>
          <a:p>
            <a:r>
              <a:rPr lang="en-GB" sz="1600" b="1" dirty="0">
                <a:solidFill>
                  <a:schemeClr val="bg1"/>
                </a:solidFill>
                <a:effectLst/>
                <a:latin typeface="Century Gothic" panose="020B0502020202020204" pitchFamily="34" charset="0"/>
              </a:rPr>
              <a:t>The areas in which GI Endoscopy impacts the environment as shown in </a:t>
            </a:r>
            <a:r>
              <a:rPr lang="en-GB" sz="1600" b="1" dirty="0">
                <a:solidFill>
                  <a:schemeClr val="bg1"/>
                </a:solidFill>
                <a:effectLst/>
                <a:latin typeface="Century Gothic" panose="020B0502020202020204" pitchFamily="34" charset="0"/>
                <a:hlinkClick r:id="rId6">
                  <a:extLst>
                    <a:ext uri="{A12FA001-AC4F-418D-AE19-62706E023703}">
                      <ahyp:hlinkClr xmlns:ahyp="http://schemas.microsoft.com/office/drawing/2018/hyperlinkcolor" val="tx"/>
                    </a:ext>
                  </a:extLst>
                </a:hlinkClick>
              </a:rPr>
              <a:t>the ESGE and ESGENA position statement</a:t>
            </a:r>
            <a:r>
              <a:rPr lang="en-GB" sz="1600" b="1" dirty="0">
                <a:solidFill>
                  <a:schemeClr val="bg1"/>
                </a:solidFill>
                <a:effectLst/>
                <a:latin typeface="Century Gothic" panose="020B0502020202020204" pitchFamily="34" charset="0"/>
              </a:rPr>
              <a:t> (2022) </a:t>
            </a:r>
            <a:endParaRPr lang="en-US" sz="16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A0347BB2-0926-4A33-BC76-3603205A51B9}"/>
              </a:ext>
            </a:extLst>
          </p:cNvPr>
          <p:cNvSpPr txBox="1"/>
          <p:nvPr/>
        </p:nvSpPr>
        <p:spPr>
          <a:xfrm>
            <a:off x="213360" y="6389323"/>
            <a:ext cx="8696960" cy="33855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De Santiago, E. R. et al. (2022) Reducing the environmental footprint of gastrointestinal endoscopy: European Society of Gastrointestinal Endoscopy (ESGE) and European Society of Gastroenterology and Endoscopy Nurses and Associates (ESGENA) Position Statement. Endoscopy, 54(08), 797–826. </a:t>
            </a:r>
          </a:p>
        </p:txBody>
      </p:sp>
      <p:pic>
        <p:nvPicPr>
          <p:cNvPr id="10" name="Picture 9">
            <a:extLst>
              <a:ext uri="{FF2B5EF4-FFF2-40B4-BE49-F238E27FC236}">
                <a16:creationId xmlns:a16="http://schemas.microsoft.com/office/drawing/2014/main" id="{7C1D3956-F86E-6675-A971-D6A9D78A6FCF}"/>
              </a:ext>
            </a:extLst>
          </p:cNvPr>
          <p:cNvPicPr>
            <a:picLocks noChangeAspect="1"/>
          </p:cNvPicPr>
          <p:nvPr/>
        </p:nvPicPr>
        <p:blipFill>
          <a:blip r:embed="rId7"/>
          <a:srcRect/>
          <a:stretch/>
        </p:blipFill>
        <p:spPr>
          <a:xfrm>
            <a:off x="774391" y="1630976"/>
            <a:ext cx="7640404" cy="4503918"/>
          </a:xfrm>
          <a:prstGeom prst="rect">
            <a:avLst/>
          </a:prstGeom>
        </p:spPr>
      </p:pic>
      <p:sp>
        <p:nvSpPr>
          <p:cNvPr id="7" name="Rectangle 6">
            <a:extLst>
              <a:ext uri="{FF2B5EF4-FFF2-40B4-BE49-F238E27FC236}">
                <a16:creationId xmlns:a16="http://schemas.microsoft.com/office/drawing/2014/main" id="{33056A3D-3B45-247F-0F32-2EDB294C2A25}"/>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162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8122E39-D567-7D67-C6D5-58A8515297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2" name="TextBox 1">
            <a:extLst>
              <a:ext uri="{FF2B5EF4-FFF2-40B4-BE49-F238E27FC236}">
                <a16:creationId xmlns:a16="http://schemas.microsoft.com/office/drawing/2014/main" id="{DF2D618E-FD6C-F94D-443C-D62AE0951EDF}"/>
              </a:ext>
            </a:extLst>
          </p:cNvPr>
          <p:cNvSpPr txBox="1"/>
          <p:nvPr/>
        </p:nvSpPr>
        <p:spPr>
          <a:xfrm>
            <a:off x="213360" y="6389323"/>
            <a:ext cx="8696960" cy="33855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De Santiago, E. R. et al. (2022) Reducing the environmental footprint of gastrointestinal endoscopy: European Society of Gastrointestinal Endoscopy (ESGE) and European Society of Gastroenterology and Endoscopy Nurses and Associates (ESGENA) Position Statement. Endoscopy, 54(08), 797–826. </a:t>
            </a:r>
          </a:p>
        </p:txBody>
      </p:sp>
      <p:sp>
        <p:nvSpPr>
          <p:cNvPr id="3" name="TextBox 2">
            <a:extLst>
              <a:ext uri="{FF2B5EF4-FFF2-40B4-BE49-F238E27FC236}">
                <a16:creationId xmlns:a16="http://schemas.microsoft.com/office/drawing/2014/main" id="{536E5294-3E64-5284-E8DD-11716A654D49}"/>
              </a:ext>
            </a:extLst>
          </p:cNvPr>
          <p:cNvSpPr txBox="1"/>
          <p:nvPr/>
        </p:nvSpPr>
        <p:spPr>
          <a:xfrm>
            <a:off x="751240" y="796474"/>
            <a:ext cx="3820760" cy="584775"/>
          </a:xfrm>
          <a:prstGeom prst="rect">
            <a:avLst/>
          </a:prstGeom>
          <a:noFill/>
        </p:spPr>
        <p:txBody>
          <a:bodyPr wrap="square">
            <a:spAutoFit/>
          </a:bodyPr>
          <a:lstStyle/>
          <a:p>
            <a:r>
              <a:rPr lang="en-US" sz="1600" b="1" dirty="0">
                <a:solidFill>
                  <a:schemeClr val="bg1"/>
                </a:solidFill>
                <a:latin typeface="Century Gothic" panose="020B0502020202020204" pitchFamily="34" charset="0"/>
              </a:rPr>
              <a:t>The following highlights the areas in which Boston Scientific can support</a:t>
            </a:r>
          </a:p>
        </p:txBody>
      </p:sp>
      <p:pic>
        <p:nvPicPr>
          <p:cNvPr id="11" name="Picture 10" descr="A picture containing text, screenshot, font, graphic design&#10;&#10;Description automatically generated">
            <a:extLst>
              <a:ext uri="{FF2B5EF4-FFF2-40B4-BE49-F238E27FC236}">
                <a16:creationId xmlns:a16="http://schemas.microsoft.com/office/drawing/2014/main" id="{72302C31-FC48-D06C-F2DD-92A5D365E5C9}"/>
              </a:ext>
            </a:extLst>
          </p:cNvPr>
          <p:cNvPicPr>
            <a:picLocks noChangeAspect="1"/>
          </p:cNvPicPr>
          <p:nvPr/>
        </p:nvPicPr>
        <p:blipFill>
          <a:blip r:embed="rId6"/>
          <a:stretch>
            <a:fillRect/>
          </a:stretch>
        </p:blipFill>
        <p:spPr>
          <a:xfrm>
            <a:off x="760385" y="1617971"/>
            <a:ext cx="7671050" cy="4533762"/>
          </a:xfrm>
          <a:prstGeom prst="rect">
            <a:avLst/>
          </a:prstGeom>
        </p:spPr>
      </p:pic>
      <p:sp>
        <p:nvSpPr>
          <p:cNvPr id="12" name="Rectangle 11">
            <a:extLst>
              <a:ext uri="{FF2B5EF4-FFF2-40B4-BE49-F238E27FC236}">
                <a16:creationId xmlns:a16="http://schemas.microsoft.com/office/drawing/2014/main" id="{41D1F129-9966-62C5-4B16-FECE259339D4}"/>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320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4" name="TextBox 13">
            <a:extLst>
              <a:ext uri="{FF2B5EF4-FFF2-40B4-BE49-F238E27FC236}">
                <a16:creationId xmlns:a16="http://schemas.microsoft.com/office/drawing/2014/main" id="{7F3677DF-C9C9-16A5-6DE6-05EF45DF2BD9}"/>
              </a:ext>
            </a:extLst>
          </p:cNvPr>
          <p:cNvSpPr txBox="1"/>
          <p:nvPr/>
        </p:nvSpPr>
        <p:spPr>
          <a:xfrm>
            <a:off x="1626867" y="4951341"/>
            <a:ext cx="2776607" cy="261610"/>
          </a:xfrm>
          <a:prstGeom prst="rect">
            <a:avLst/>
          </a:prstGeom>
          <a:noFill/>
        </p:spPr>
        <p:txBody>
          <a:bodyPr wrap="square" rtlCol="0">
            <a:spAutoFit/>
          </a:bodyPr>
          <a:lstStyle/>
          <a:p>
            <a:pPr marR="0" lvl="0" defTabSz="914400" rtl="0" eaLnBrk="1" fontAlgn="auto" latinLnBrk="0" hangingPunct="1">
              <a:spcBef>
                <a:spcPts val="0"/>
              </a:spcBef>
              <a:spcAft>
                <a:spcPts val="0"/>
              </a:spcAft>
              <a:buClrTx/>
              <a:buSzTx/>
              <a:tabLst/>
              <a:defRPr/>
            </a:pPr>
            <a:r>
              <a:rPr lang="en-GB" sz="1100" dirty="0">
                <a:solidFill>
                  <a:schemeClr val="bg1"/>
                </a:solidFill>
                <a:latin typeface="Century Gothic" panose="020B0502020202020204" pitchFamily="34" charset="0"/>
              </a:rPr>
              <a:t>Click the button below to learn more</a:t>
            </a:r>
            <a:endParaRPr lang="en-US" sz="1100" dirty="0">
              <a:solidFill>
                <a:schemeClr val="bg1"/>
              </a:solidFill>
              <a:latin typeface="Century Gothic" panose="020B0502020202020204" pitchFamily="34" charset="0"/>
            </a:endParaRPr>
          </a:p>
        </p:txBody>
      </p:sp>
      <p:sp>
        <p:nvSpPr>
          <p:cNvPr id="24" name="TextBox 23">
            <a:extLst>
              <a:ext uri="{FF2B5EF4-FFF2-40B4-BE49-F238E27FC236}">
                <a16:creationId xmlns:a16="http://schemas.microsoft.com/office/drawing/2014/main" id="{5429EE01-CC80-8940-4AB3-71B2805C3F5F}"/>
              </a:ext>
            </a:extLst>
          </p:cNvPr>
          <p:cNvSpPr txBox="1"/>
          <p:nvPr/>
        </p:nvSpPr>
        <p:spPr>
          <a:xfrm>
            <a:off x="1459906" y="772758"/>
            <a:ext cx="5215213" cy="1323439"/>
          </a:xfrm>
          <a:prstGeom prst="rect">
            <a:avLst/>
          </a:prstGeom>
          <a:noFill/>
        </p:spPr>
        <p:txBody>
          <a:bodyPr wrap="square" rtlCol="0">
            <a:spAutoFit/>
          </a:bodyPr>
          <a:lstStyle/>
          <a:p>
            <a:r>
              <a:rPr lang="en-GB" sz="2000" b="1" dirty="0">
                <a:solidFill>
                  <a:schemeClr val="bg1"/>
                </a:solidFill>
                <a:latin typeface="Century Gothic" panose="020B0502020202020204" pitchFamily="34" charset="0"/>
                <a:cs typeface="Times New Roman"/>
              </a:rPr>
              <a:t>According to the ESGE and ESGENA  position statement</a:t>
            </a:r>
            <a:r>
              <a:rPr lang="en-GB" sz="2000" b="1" baseline="30000" dirty="0">
                <a:solidFill>
                  <a:schemeClr val="bg1"/>
                </a:solidFill>
                <a:latin typeface="Century Gothic" panose="020B0502020202020204" pitchFamily="34" charset="0"/>
                <a:cs typeface="Segoe UI"/>
              </a:rPr>
              <a:t>1</a:t>
            </a:r>
            <a:r>
              <a:rPr lang="en-GB" sz="2000" b="1" dirty="0">
                <a:solidFill>
                  <a:schemeClr val="bg1"/>
                </a:solidFill>
                <a:latin typeface="Century Gothic" panose="020B0502020202020204" pitchFamily="34" charset="0"/>
                <a:cs typeface="Times New Roman"/>
              </a:rPr>
              <a:t>, GI Endoscopy should become a net-zero greenhouse gas emissions practice by 2050</a:t>
            </a:r>
          </a:p>
        </p:txBody>
      </p:sp>
      <p:sp>
        <p:nvSpPr>
          <p:cNvPr id="34" name="TextBox 33">
            <a:extLst>
              <a:ext uri="{FF2B5EF4-FFF2-40B4-BE49-F238E27FC236}">
                <a16:creationId xmlns:a16="http://schemas.microsoft.com/office/drawing/2014/main" id="{8920C6E9-F5FB-C1AF-2862-F584B1786177}"/>
              </a:ext>
            </a:extLst>
          </p:cNvPr>
          <p:cNvSpPr txBox="1"/>
          <p:nvPr/>
        </p:nvSpPr>
        <p:spPr>
          <a:xfrm>
            <a:off x="1626866" y="2490759"/>
            <a:ext cx="4912829" cy="1077218"/>
          </a:xfrm>
          <a:prstGeom prst="rect">
            <a:avLst/>
          </a:prstGeom>
          <a:noFill/>
        </p:spPr>
        <p:txBody>
          <a:bodyPr wrap="square">
            <a:spAutoFit/>
          </a:bodyPr>
          <a:lstStyle/>
          <a:p>
            <a:pPr>
              <a:defRPr/>
            </a:pPr>
            <a:r>
              <a:rPr lang="en-US" sz="1600" dirty="0">
                <a:solidFill>
                  <a:schemeClr val="bg1"/>
                </a:solidFill>
                <a:latin typeface="Century Gothic" panose="020B0502020202020204" pitchFamily="34" charset="0"/>
                <a:ea typeface="+mn-lt"/>
                <a:cs typeface="+mn-lt"/>
              </a:rPr>
              <a:t>Boston Scientific has committed to net-zero greenhouse gas emissions by 2050, approved under the Science Based Targets Initiative (SBTi) net-zero standard.</a:t>
            </a:r>
          </a:p>
        </p:txBody>
      </p:sp>
      <p:pic>
        <p:nvPicPr>
          <p:cNvPr id="37" name="Picture 36">
            <a:hlinkClick r:id="rId6" action="ppaction://hlinksldjump"/>
            <a:extLst>
              <a:ext uri="{FF2B5EF4-FFF2-40B4-BE49-F238E27FC236}">
                <a16:creationId xmlns:a16="http://schemas.microsoft.com/office/drawing/2014/main" id="{A0580AA4-11AF-A7C1-3CA6-A1FD35ADC1F0}"/>
              </a:ext>
            </a:extLst>
          </p:cNvPr>
          <p:cNvPicPr>
            <a:picLocks noChangeAspect="1"/>
          </p:cNvPicPr>
          <p:nvPr/>
        </p:nvPicPr>
        <p:blipFill>
          <a:blip r:embed="rId7"/>
          <a:srcRect/>
          <a:stretch/>
        </p:blipFill>
        <p:spPr>
          <a:xfrm>
            <a:off x="1664351" y="5343496"/>
            <a:ext cx="2403160" cy="508289"/>
          </a:xfrm>
          <a:prstGeom prst="rect">
            <a:avLst/>
          </a:prstGeom>
        </p:spPr>
      </p:pic>
      <p:sp>
        <p:nvSpPr>
          <p:cNvPr id="6" name="Rectangle 5">
            <a:extLst>
              <a:ext uri="{FF2B5EF4-FFF2-40B4-BE49-F238E27FC236}">
                <a16:creationId xmlns:a16="http://schemas.microsoft.com/office/drawing/2014/main" id="{6B541EF4-0EB1-8B36-7B39-173348D2FE14}"/>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9" name="Picture 18" descr="A purple and black arrow&#10;&#10;Description automatically generated with low confidence">
            <a:extLst>
              <a:ext uri="{FF2B5EF4-FFF2-40B4-BE49-F238E27FC236}">
                <a16:creationId xmlns:a16="http://schemas.microsoft.com/office/drawing/2014/main" id="{9131CDAC-8C02-260C-7DFC-D121A4919C7D}"/>
              </a:ext>
            </a:extLst>
          </p:cNvPr>
          <p:cNvPicPr>
            <a:picLocks noChangeAspect="1"/>
          </p:cNvPicPr>
          <p:nvPr/>
        </p:nvPicPr>
        <p:blipFill>
          <a:blip r:embed="rId8"/>
          <a:stretch>
            <a:fillRect/>
          </a:stretch>
        </p:blipFill>
        <p:spPr>
          <a:xfrm>
            <a:off x="1308326" y="2514672"/>
            <a:ext cx="193457" cy="308538"/>
          </a:xfrm>
          <a:prstGeom prst="rect">
            <a:avLst/>
          </a:prstGeom>
        </p:spPr>
      </p:pic>
      <p:pic>
        <p:nvPicPr>
          <p:cNvPr id="20" name="Picture 19">
            <a:extLst>
              <a:ext uri="{FF2B5EF4-FFF2-40B4-BE49-F238E27FC236}">
                <a16:creationId xmlns:a16="http://schemas.microsoft.com/office/drawing/2014/main" id="{755016A1-6634-8B4D-4223-98C09B83160C}"/>
              </a:ext>
            </a:extLst>
          </p:cNvPr>
          <p:cNvPicPr>
            <a:picLocks noChangeAspect="1"/>
          </p:cNvPicPr>
          <p:nvPr/>
        </p:nvPicPr>
        <p:blipFill>
          <a:blip r:embed="rId9"/>
          <a:stretch>
            <a:fillRect/>
          </a:stretch>
        </p:blipFill>
        <p:spPr>
          <a:xfrm>
            <a:off x="521231" y="1192430"/>
            <a:ext cx="610352" cy="462794"/>
          </a:xfrm>
          <a:prstGeom prst="rect">
            <a:avLst/>
          </a:prstGeom>
        </p:spPr>
      </p:pic>
      <p:cxnSp>
        <p:nvCxnSpPr>
          <p:cNvPr id="21" name="Straight Connector 20">
            <a:extLst>
              <a:ext uri="{FF2B5EF4-FFF2-40B4-BE49-F238E27FC236}">
                <a16:creationId xmlns:a16="http://schemas.microsoft.com/office/drawing/2014/main" id="{F3B0838F-8CA8-C520-70B0-3D333833477F}"/>
              </a:ext>
            </a:extLst>
          </p:cNvPr>
          <p:cNvCxnSpPr>
            <a:cxnSpLocks/>
          </p:cNvCxnSpPr>
          <p:nvPr/>
        </p:nvCxnSpPr>
        <p:spPr>
          <a:xfrm>
            <a:off x="1315202" y="848166"/>
            <a:ext cx="0" cy="115132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83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14" name="TextBox 13">
            <a:extLst>
              <a:ext uri="{FF2B5EF4-FFF2-40B4-BE49-F238E27FC236}">
                <a16:creationId xmlns:a16="http://schemas.microsoft.com/office/drawing/2014/main" id="{7F3677DF-C9C9-16A5-6DE6-05EF45DF2BD9}"/>
              </a:ext>
            </a:extLst>
          </p:cNvPr>
          <p:cNvSpPr txBox="1"/>
          <p:nvPr/>
        </p:nvSpPr>
        <p:spPr>
          <a:xfrm>
            <a:off x="1626867" y="4951341"/>
            <a:ext cx="2776607" cy="261610"/>
          </a:xfrm>
          <a:prstGeom prst="rect">
            <a:avLst/>
          </a:prstGeom>
          <a:noFill/>
        </p:spPr>
        <p:txBody>
          <a:bodyPr wrap="square" rtlCol="0">
            <a:spAutoFit/>
          </a:bodyPr>
          <a:lstStyle/>
          <a:p>
            <a:pPr marR="0" lvl="0" defTabSz="914400" rtl="0" eaLnBrk="1" fontAlgn="auto" latinLnBrk="0" hangingPunct="1">
              <a:spcBef>
                <a:spcPts val="0"/>
              </a:spcBef>
              <a:spcAft>
                <a:spcPts val="0"/>
              </a:spcAft>
              <a:buClrTx/>
              <a:buSzTx/>
              <a:tabLst/>
              <a:defRPr/>
            </a:pPr>
            <a:r>
              <a:rPr lang="en-GB" sz="1100" dirty="0">
                <a:solidFill>
                  <a:schemeClr val="bg1"/>
                </a:solidFill>
                <a:latin typeface="Century Gothic" panose="020B0502020202020204" pitchFamily="34" charset="0"/>
              </a:rPr>
              <a:t>Click the button below to learn more</a:t>
            </a:r>
            <a:endParaRPr lang="en-US" sz="1100" dirty="0">
              <a:solidFill>
                <a:schemeClr val="bg1"/>
              </a:solidFill>
              <a:latin typeface="Century Gothic" panose="020B0502020202020204" pitchFamily="34" charset="0"/>
            </a:endParaRPr>
          </a:p>
        </p:txBody>
      </p:sp>
      <p:sp>
        <p:nvSpPr>
          <p:cNvPr id="24" name="TextBox 23">
            <a:extLst>
              <a:ext uri="{FF2B5EF4-FFF2-40B4-BE49-F238E27FC236}">
                <a16:creationId xmlns:a16="http://schemas.microsoft.com/office/drawing/2014/main" id="{5429EE01-CC80-8940-4AB3-71B2805C3F5F}"/>
              </a:ext>
            </a:extLst>
          </p:cNvPr>
          <p:cNvSpPr txBox="1"/>
          <p:nvPr/>
        </p:nvSpPr>
        <p:spPr>
          <a:xfrm>
            <a:off x="1459906" y="772758"/>
            <a:ext cx="5215213" cy="1323439"/>
          </a:xfrm>
          <a:prstGeom prst="rect">
            <a:avLst/>
          </a:prstGeom>
          <a:noFill/>
        </p:spPr>
        <p:txBody>
          <a:bodyPr wrap="square" rtlCol="0">
            <a:spAutoFit/>
          </a:bodyPr>
          <a:lstStyle/>
          <a:p>
            <a:r>
              <a:rPr lang="en-GB" sz="2000" b="1" dirty="0">
                <a:solidFill>
                  <a:schemeClr val="bg1"/>
                </a:solidFill>
                <a:latin typeface="Century Gothic" panose="020B0502020202020204" pitchFamily="34" charset="0"/>
                <a:cs typeface="Times New Roman"/>
              </a:rPr>
              <a:t>According to the ESGE and ESGENA  position statement</a:t>
            </a:r>
            <a:r>
              <a:rPr lang="en-GB" sz="2000" b="1" baseline="30000" dirty="0">
                <a:solidFill>
                  <a:schemeClr val="bg1"/>
                </a:solidFill>
                <a:latin typeface="Century Gothic" panose="020B0502020202020204" pitchFamily="34" charset="0"/>
                <a:cs typeface="Segoe UI"/>
              </a:rPr>
              <a:t>1</a:t>
            </a:r>
            <a:r>
              <a:rPr lang="en-GB" sz="2000" b="1" dirty="0">
                <a:solidFill>
                  <a:schemeClr val="bg1"/>
                </a:solidFill>
                <a:latin typeface="Century Gothic" panose="020B0502020202020204" pitchFamily="34" charset="0"/>
                <a:cs typeface="Times New Roman"/>
              </a:rPr>
              <a:t>, GI Endoscopy should become a net-zero greenhouse gas emissions practice by 2050</a:t>
            </a:r>
          </a:p>
        </p:txBody>
      </p:sp>
      <p:sp>
        <p:nvSpPr>
          <p:cNvPr id="34" name="TextBox 33">
            <a:extLst>
              <a:ext uri="{FF2B5EF4-FFF2-40B4-BE49-F238E27FC236}">
                <a16:creationId xmlns:a16="http://schemas.microsoft.com/office/drawing/2014/main" id="{8920C6E9-F5FB-C1AF-2862-F584B1786177}"/>
              </a:ext>
            </a:extLst>
          </p:cNvPr>
          <p:cNvSpPr txBox="1"/>
          <p:nvPr/>
        </p:nvSpPr>
        <p:spPr>
          <a:xfrm>
            <a:off x="1626866" y="2490759"/>
            <a:ext cx="4912829" cy="1077218"/>
          </a:xfrm>
          <a:prstGeom prst="rect">
            <a:avLst/>
          </a:prstGeom>
          <a:noFill/>
        </p:spPr>
        <p:txBody>
          <a:bodyPr wrap="square">
            <a:spAutoFit/>
          </a:bodyPr>
          <a:lstStyle/>
          <a:p>
            <a:pPr>
              <a:defRPr/>
            </a:pPr>
            <a:r>
              <a:rPr lang="en-US" sz="1600" dirty="0">
                <a:solidFill>
                  <a:schemeClr val="bg1"/>
                </a:solidFill>
                <a:latin typeface="Century Gothic" panose="020B0502020202020204" pitchFamily="34" charset="0"/>
                <a:ea typeface="+mn-lt"/>
                <a:cs typeface="+mn-lt"/>
              </a:rPr>
              <a:t>Boston Scientific has committed to net-zero greenhouse gas emissions by 2050, approved under the Science Based Targets Initiative (SBTi) Net-Zero Standard.</a:t>
            </a:r>
          </a:p>
        </p:txBody>
      </p:sp>
      <p:pic>
        <p:nvPicPr>
          <p:cNvPr id="37" name="Picture 36">
            <a:hlinkClick r:id="rId6" action="ppaction://hlinksldjump"/>
            <a:extLst>
              <a:ext uri="{FF2B5EF4-FFF2-40B4-BE49-F238E27FC236}">
                <a16:creationId xmlns:a16="http://schemas.microsoft.com/office/drawing/2014/main" id="{A0580AA4-11AF-A7C1-3CA6-A1FD35ADC1F0}"/>
              </a:ext>
            </a:extLst>
          </p:cNvPr>
          <p:cNvPicPr>
            <a:picLocks noChangeAspect="1"/>
          </p:cNvPicPr>
          <p:nvPr/>
        </p:nvPicPr>
        <p:blipFill>
          <a:blip r:embed="rId7"/>
          <a:stretch>
            <a:fillRect/>
          </a:stretch>
        </p:blipFill>
        <p:spPr>
          <a:xfrm>
            <a:off x="1664350" y="5343496"/>
            <a:ext cx="2403162" cy="508289"/>
          </a:xfrm>
          <a:prstGeom prst="rect">
            <a:avLst/>
          </a:prstGeom>
        </p:spPr>
      </p:pic>
      <p:sp>
        <p:nvSpPr>
          <p:cNvPr id="6" name="Rectangle 5">
            <a:extLst>
              <a:ext uri="{FF2B5EF4-FFF2-40B4-BE49-F238E27FC236}">
                <a16:creationId xmlns:a16="http://schemas.microsoft.com/office/drawing/2014/main" id="{6B541EF4-0EB1-8B36-7B39-173348D2FE14}"/>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9" name="Picture 18" descr="A purple and black arrow&#10;&#10;Description automatically generated with low confidence">
            <a:extLst>
              <a:ext uri="{FF2B5EF4-FFF2-40B4-BE49-F238E27FC236}">
                <a16:creationId xmlns:a16="http://schemas.microsoft.com/office/drawing/2014/main" id="{9131CDAC-8C02-260C-7DFC-D121A4919C7D}"/>
              </a:ext>
            </a:extLst>
          </p:cNvPr>
          <p:cNvPicPr>
            <a:picLocks noChangeAspect="1"/>
          </p:cNvPicPr>
          <p:nvPr/>
        </p:nvPicPr>
        <p:blipFill>
          <a:blip r:embed="rId8"/>
          <a:stretch>
            <a:fillRect/>
          </a:stretch>
        </p:blipFill>
        <p:spPr>
          <a:xfrm>
            <a:off x="1308326" y="2514672"/>
            <a:ext cx="193457" cy="308538"/>
          </a:xfrm>
          <a:prstGeom prst="rect">
            <a:avLst/>
          </a:prstGeom>
        </p:spPr>
      </p:pic>
      <p:pic>
        <p:nvPicPr>
          <p:cNvPr id="20" name="Picture 19">
            <a:extLst>
              <a:ext uri="{FF2B5EF4-FFF2-40B4-BE49-F238E27FC236}">
                <a16:creationId xmlns:a16="http://schemas.microsoft.com/office/drawing/2014/main" id="{755016A1-6634-8B4D-4223-98C09B83160C}"/>
              </a:ext>
            </a:extLst>
          </p:cNvPr>
          <p:cNvPicPr>
            <a:picLocks noChangeAspect="1"/>
          </p:cNvPicPr>
          <p:nvPr/>
        </p:nvPicPr>
        <p:blipFill>
          <a:blip r:embed="rId9"/>
          <a:stretch>
            <a:fillRect/>
          </a:stretch>
        </p:blipFill>
        <p:spPr>
          <a:xfrm>
            <a:off x="521231" y="1192430"/>
            <a:ext cx="610352" cy="462794"/>
          </a:xfrm>
          <a:prstGeom prst="rect">
            <a:avLst/>
          </a:prstGeom>
        </p:spPr>
      </p:pic>
      <p:cxnSp>
        <p:nvCxnSpPr>
          <p:cNvPr id="21" name="Straight Connector 20">
            <a:extLst>
              <a:ext uri="{FF2B5EF4-FFF2-40B4-BE49-F238E27FC236}">
                <a16:creationId xmlns:a16="http://schemas.microsoft.com/office/drawing/2014/main" id="{F3B0838F-8CA8-C520-70B0-3D333833477F}"/>
              </a:ext>
            </a:extLst>
          </p:cNvPr>
          <p:cNvCxnSpPr>
            <a:cxnSpLocks/>
          </p:cNvCxnSpPr>
          <p:nvPr/>
        </p:nvCxnSpPr>
        <p:spPr>
          <a:xfrm>
            <a:off x="1315202" y="848166"/>
            <a:ext cx="0" cy="1151322"/>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0E7BB3-3BF7-A15B-E0F5-395B6DF026F9}"/>
              </a:ext>
            </a:extLst>
          </p:cNvPr>
          <p:cNvSpPr/>
          <p:nvPr/>
        </p:nvSpPr>
        <p:spPr>
          <a:xfrm>
            <a:off x="-11890" y="1"/>
            <a:ext cx="9155891" cy="6784956"/>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nvGrpSpPr>
          <p:cNvPr id="3" name="Group 2">
            <a:extLst>
              <a:ext uri="{FF2B5EF4-FFF2-40B4-BE49-F238E27FC236}">
                <a16:creationId xmlns:a16="http://schemas.microsoft.com/office/drawing/2014/main" id="{9AC96B2F-E658-50FC-85F6-248037EF24E7}"/>
              </a:ext>
            </a:extLst>
          </p:cNvPr>
          <p:cNvGrpSpPr/>
          <p:nvPr/>
        </p:nvGrpSpPr>
        <p:grpSpPr>
          <a:xfrm>
            <a:off x="8608710" y="311969"/>
            <a:ext cx="189055" cy="189055"/>
            <a:chOff x="8229600" y="512956"/>
            <a:chExt cx="276796" cy="276796"/>
          </a:xfrm>
        </p:grpSpPr>
        <p:cxnSp>
          <p:nvCxnSpPr>
            <p:cNvPr id="4" name="Straight Connector 3">
              <a:extLst>
                <a:ext uri="{FF2B5EF4-FFF2-40B4-BE49-F238E27FC236}">
                  <a16:creationId xmlns:a16="http://schemas.microsoft.com/office/drawing/2014/main" id="{727AAB5B-AF07-72F4-9968-771E96EB6A56}"/>
                </a:ext>
              </a:extLst>
            </p:cNvPr>
            <p:cNvCxnSpPr/>
            <p:nvPr/>
          </p:nvCxnSpPr>
          <p:spPr>
            <a:xfrm>
              <a:off x="8229600" y="512956"/>
              <a:ext cx="276796" cy="276796"/>
            </a:xfrm>
            <a:prstGeom prst="line">
              <a:avLst/>
            </a:prstGeom>
            <a:ln w="28575">
              <a:solidFill>
                <a:schemeClr val="bg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hlinkClick r:id="rId10" action="ppaction://hlinksldjump"/>
              <a:extLst>
                <a:ext uri="{FF2B5EF4-FFF2-40B4-BE49-F238E27FC236}">
                  <a16:creationId xmlns:a16="http://schemas.microsoft.com/office/drawing/2014/main" id="{C2ECADCC-79D6-2347-CEF8-6070CAB914D5}"/>
                </a:ext>
              </a:extLst>
            </p:cNvPr>
            <p:cNvCxnSpPr>
              <a:cxnSpLocks/>
            </p:cNvCxnSpPr>
            <p:nvPr/>
          </p:nvCxnSpPr>
          <p:spPr>
            <a:xfrm flipH="1">
              <a:off x="8229600" y="512956"/>
              <a:ext cx="276796" cy="276796"/>
            </a:xfrm>
            <a:prstGeom prst="line">
              <a:avLst/>
            </a:prstGeom>
            <a:ln w="28575">
              <a:solidFill>
                <a:schemeClr val="bg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7F8AA23B-AAE7-D2BC-0EED-9736A01D29FF}"/>
              </a:ext>
            </a:extLst>
          </p:cNvPr>
          <p:cNvPicPr>
            <a:picLocks noChangeAspect="1"/>
          </p:cNvPicPr>
          <p:nvPr/>
        </p:nvPicPr>
        <p:blipFill>
          <a:blip r:embed="rId11"/>
          <a:srcRect/>
          <a:stretch/>
        </p:blipFill>
        <p:spPr>
          <a:xfrm>
            <a:off x="296040" y="2264020"/>
            <a:ext cx="8594452" cy="3858000"/>
          </a:xfrm>
          <a:prstGeom prst="rect">
            <a:avLst/>
          </a:prstGeom>
        </p:spPr>
      </p:pic>
      <p:sp>
        <p:nvSpPr>
          <p:cNvPr id="9" name="TextBox 8">
            <a:extLst>
              <a:ext uri="{FF2B5EF4-FFF2-40B4-BE49-F238E27FC236}">
                <a16:creationId xmlns:a16="http://schemas.microsoft.com/office/drawing/2014/main" id="{4F437DCB-0C5A-967B-15DA-08A0CEDC3DDA}"/>
              </a:ext>
            </a:extLst>
          </p:cNvPr>
          <p:cNvSpPr txBox="1"/>
          <p:nvPr/>
        </p:nvSpPr>
        <p:spPr>
          <a:xfrm>
            <a:off x="1459906" y="772758"/>
            <a:ext cx="5188932" cy="72257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Protecting the environment</a:t>
            </a:r>
          </a:p>
          <a:p>
            <a:pPr>
              <a:lnSpc>
                <a:spcPct val="150000"/>
              </a:lnSpc>
            </a:pPr>
            <a:r>
              <a:rPr lang="en-US" sz="1600" dirty="0">
                <a:solidFill>
                  <a:schemeClr val="bg1"/>
                </a:solidFill>
                <a:latin typeface="Century Gothic" panose="020B0502020202020204" pitchFamily="34" charset="0"/>
              </a:rPr>
              <a:t>Reducing our environmental impact</a:t>
            </a:r>
          </a:p>
        </p:txBody>
      </p:sp>
      <p:pic>
        <p:nvPicPr>
          <p:cNvPr id="10" name="Picture 9">
            <a:extLst>
              <a:ext uri="{FF2B5EF4-FFF2-40B4-BE49-F238E27FC236}">
                <a16:creationId xmlns:a16="http://schemas.microsoft.com/office/drawing/2014/main" id="{E583A355-F637-1696-9637-C930C5129D5E}"/>
              </a:ext>
            </a:extLst>
          </p:cNvPr>
          <p:cNvPicPr>
            <a:picLocks noChangeAspect="1"/>
          </p:cNvPicPr>
          <p:nvPr/>
        </p:nvPicPr>
        <p:blipFill>
          <a:blip r:embed="rId9"/>
          <a:stretch>
            <a:fillRect/>
          </a:stretch>
        </p:blipFill>
        <p:spPr>
          <a:xfrm>
            <a:off x="521231" y="911826"/>
            <a:ext cx="610352" cy="462794"/>
          </a:xfrm>
          <a:prstGeom prst="rect">
            <a:avLst/>
          </a:prstGeom>
        </p:spPr>
      </p:pic>
      <p:sp>
        <p:nvSpPr>
          <p:cNvPr id="11" name="TextBox 10">
            <a:extLst>
              <a:ext uri="{FF2B5EF4-FFF2-40B4-BE49-F238E27FC236}">
                <a16:creationId xmlns:a16="http://schemas.microsoft.com/office/drawing/2014/main" id="{A50B8707-D587-7DDA-EFBD-8BF213EC542C}"/>
              </a:ext>
            </a:extLst>
          </p:cNvPr>
          <p:cNvSpPr txBox="1"/>
          <p:nvPr/>
        </p:nvSpPr>
        <p:spPr>
          <a:xfrm>
            <a:off x="213360" y="6254637"/>
            <a:ext cx="8696960" cy="461665"/>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Trajectory to net-zero emissions defined by science-based targets to reach net-zero greenhouse gas emissions across the value chain by 2050 from a 2019 base year.</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2. Inclusive of all manufacturing and key distribution sites only. </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3. Purchased electricity matched with electricity from renewable sources.</a:t>
            </a:r>
            <a:endParaRPr lang="en-US" sz="800" baseline="30000" dirty="0">
              <a:solidFill>
                <a:schemeClr val="bg1"/>
              </a:solidFill>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57462C55-082D-147A-16D9-D9E727C3C9EA}"/>
              </a:ext>
            </a:extLst>
          </p:cNvPr>
          <p:cNvCxnSpPr>
            <a:cxnSpLocks/>
          </p:cNvCxnSpPr>
          <p:nvPr/>
        </p:nvCxnSpPr>
        <p:spPr>
          <a:xfrm>
            <a:off x="1315202" y="848166"/>
            <a:ext cx="0" cy="614874"/>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66B8E8E-B37F-4883-CCB3-E12D96D4AF41}"/>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Rounded Rectangle 14">
            <a:extLst>
              <a:ext uri="{FF2B5EF4-FFF2-40B4-BE49-F238E27FC236}">
                <a16:creationId xmlns:a16="http://schemas.microsoft.com/office/drawing/2014/main" id="{3C91F626-6356-F898-C705-F53E0D474843}"/>
              </a:ext>
            </a:extLst>
          </p:cNvPr>
          <p:cNvSpPr/>
          <p:nvPr/>
        </p:nvSpPr>
        <p:spPr>
          <a:xfrm>
            <a:off x="7349297" y="758002"/>
            <a:ext cx="1518551" cy="826667"/>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logo with text on it&#10;&#10;Description automatically generated">
            <a:extLst>
              <a:ext uri="{FF2B5EF4-FFF2-40B4-BE49-F238E27FC236}">
                <a16:creationId xmlns:a16="http://schemas.microsoft.com/office/drawing/2014/main" id="{5D9F6AFD-7FC1-DD50-A8E8-DF4432F04D0B}"/>
              </a:ext>
            </a:extLst>
          </p:cNvPr>
          <p:cNvPicPr>
            <a:picLocks noChangeAspect="1"/>
          </p:cNvPicPr>
          <p:nvPr/>
        </p:nvPicPr>
        <p:blipFill>
          <a:blip r:embed="rId12"/>
          <a:stretch>
            <a:fillRect/>
          </a:stretch>
        </p:blipFill>
        <p:spPr>
          <a:xfrm>
            <a:off x="7505760" y="822886"/>
            <a:ext cx="1208337" cy="691490"/>
          </a:xfrm>
          <a:prstGeom prst="rect">
            <a:avLst/>
          </a:prstGeom>
        </p:spPr>
      </p:pic>
      <p:sp>
        <p:nvSpPr>
          <p:cNvPr id="17" name="TextBox 16">
            <a:extLst>
              <a:ext uri="{FF2B5EF4-FFF2-40B4-BE49-F238E27FC236}">
                <a16:creationId xmlns:a16="http://schemas.microsoft.com/office/drawing/2014/main" id="{665F33E4-D930-CAF3-C445-F421595DFA3E}"/>
              </a:ext>
            </a:extLst>
          </p:cNvPr>
          <p:cNvSpPr txBox="1"/>
          <p:nvPr/>
        </p:nvSpPr>
        <p:spPr>
          <a:xfrm>
            <a:off x="521231" y="1743929"/>
            <a:ext cx="3820760" cy="338554"/>
          </a:xfrm>
          <a:prstGeom prst="rect">
            <a:avLst/>
          </a:prstGeom>
          <a:noFill/>
        </p:spPr>
        <p:txBody>
          <a:bodyPr wrap="square">
            <a:spAutoFit/>
          </a:bodyPr>
          <a:lstStyle/>
          <a:p>
            <a:r>
              <a:rPr lang="en-US" sz="1600" b="1" dirty="0">
                <a:solidFill>
                  <a:schemeClr val="bg1"/>
                </a:solidFill>
                <a:latin typeface="Century Gothic" panose="020B0502020202020204" pitchFamily="34" charset="0"/>
              </a:rPr>
              <a:t>Our path to net-zero</a:t>
            </a:r>
            <a:r>
              <a:rPr lang="en-US" sz="1600" b="1" baseline="30000" dirty="0">
                <a:solidFill>
                  <a:schemeClr val="bg1"/>
                </a:solidFill>
                <a:latin typeface="Century Gothic" panose="020B0502020202020204" pitchFamily="34" charset="0"/>
              </a:rPr>
              <a:t>1</a:t>
            </a:r>
          </a:p>
        </p:txBody>
      </p:sp>
    </p:spTree>
    <p:extLst>
      <p:ext uri="{BB962C8B-B14F-4D97-AF65-F5344CB8AC3E}">
        <p14:creationId xmlns:p14="http://schemas.microsoft.com/office/powerpoint/2010/main" val="421801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pic>
        <p:nvPicPr>
          <p:cNvPr id="16" name="Picture 15" descr="A picture containing symbol, graphics, circle, logo&#10;&#10;Description automatically generated">
            <a:extLst>
              <a:ext uri="{FF2B5EF4-FFF2-40B4-BE49-F238E27FC236}">
                <a16:creationId xmlns:a16="http://schemas.microsoft.com/office/drawing/2014/main" id="{01BD1271-403E-4038-B79F-8CEA69433A6A}"/>
              </a:ext>
            </a:extLst>
          </p:cNvPr>
          <p:cNvPicPr>
            <a:picLocks noChangeAspect="1"/>
          </p:cNvPicPr>
          <p:nvPr/>
        </p:nvPicPr>
        <p:blipFill>
          <a:blip r:embed="rId6"/>
          <a:stretch>
            <a:fillRect/>
          </a:stretch>
        </p:blipFill>
        <p:spPr>
          <a:xfrm>
            <a:off x="4665611" y="744279"/>
            <a:ext cx="422243" cy="388798"/>
          </a:xfrm>
          <a:prstGeom prst="rect">
            <a:avLst/>
          </a:prstGeom>
        </p:spPr>
      </p:pic>
      <p:cxnSp>
        <p:nvCxnSpPr>
          <p:cNvPr id="23" name="Straight Connector 22">
            <a:extLst>
              <a:ext uri="{FF2B5EF4-FFF2-40B4-BE49-F238E27FC236}">
                <a16:creationId xmlns:a16="http://schemas.microsoft.com/office/drawing/2014/main" id="{DEC1E6EC-7E84-DDF9-A503-33B5F11BDBFE}"/>
              </a:ext>
            </a:extLst>
          </p:cNvPr>
          <p:cNvCxnSpPr>
            <a:cxnSpLocks/>
          </p:cNvCxnSpPr>
          <p:nvPr/>
        </p:nvCxnSpPr>
        <p:spPr>
          <a:xfrm>
            <a:off x="1315202" y="848166"/>
            <a:ext cx="0" cy="1336234"/>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7B39370-8F32-BED3-921C-E6E2DCA9179E}"/>
              </a:ext>
            </a:extLst>
          </p:cNvPr>
          <p:cNvPicPr>
            <a:picLocks noChangeAspect="1"/>
          </p:cNvPicPr>
          <p:nvPr/>
        </p:nvPicPr>
        <p:blipFill>
          <a:blip r:embed="rId7"/>
          <a:stretch>
            <a:fillRect/>
          </a:stretch>
        </p:blipFill>
        <p:spPr>
          <a:xfrm>
            <a:off x="521231" y="1284886"/>
            <a:ext cx="610352" cy="462794"/>
          </a:xfrm>
          <a:prstGeom prst="rect">
            <a:avLst/>
          </a:prstGeom>
        </p:spPr>
      </p:pic>
      <p:sp>
        <p:nvSpPr>
          <p:cNvPr id="26" name="TextBox 25">
            <a:extLst>
              <a:ext uri="{FF2B5EF4-FFF2-40B4-BE49-F238E27FC236}">
                <a16:creationId xmlns:a16="http://schemas.microsoft.com/office/drawing/2014/main" id="{74AEB999-994C-62D8-663B-7567CB632C1B}"/>
              </a:ext>
            </a:extLst>
          </p:cNvPr>
          <p:cNvSpPr txBox="1"/>
          <p:nvPr/>
        </p:nvSpPr>
        <p:spPr>
          <a:xfrm>
            <a:off x="1459906" y="1182431"/>
            <a:ext cx="4823460" cy="1077218"/>
          </a:xfrm>
          <a:prstGeom prst="rect">
            <a:avLst/>
          </a:prstGeom>
          <a:noFill/>
        </p:spPr>
        <p:txBody>
          <a:bodyPr wrap="square">
            <a:spAutoFit/>
          </a:bodyPr>
          <a:lstStyle/>
          <a:p>
            <a:pPr defTabSz="914400">
              <a:defRPr/>
            </a:pPr>
            <a:r>
              <a:rPr lang="en-GB" sz="1600" dirty="0">
                <a:solidFill>
                  <a:schemeClr val="bg1"/>
                </a:solidFill>
                <a:latin typeface="Century Gothic" panose="020B0502020202020204" pitchFamily="34" charset="0"/>
              </a:rPr>
              <a:t>A central component of the company’s carbon neutrality approach is our C³ energy strategy. Global and site teams collaborate across Boston Scientific to meet our objectives:</a:t>
            </a:r>
            <a:endParaRPr lang="en-US" sz="16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68228A33-B53A-FBDA-BD03-49A92B5F8B24}"/>
              </a:ext>
            </a:extLst>
          </p:cNvPr>
          <p:cNvSpPr txBox="1"/>
          <p:nvPr/>
        </p:nvSpPr>
        <p:spPr>
          <a:xfrm>
            <a:off x="1459906" y="772758"/>
            <a:ext cx="5215213" cy="400110"/>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GB" sz="2000" b="1" dirty="0">
                <a:solidFill>
                  <a:schemeClr val="bg1"/>
                </a:solidFill>
                <a:latin typeface="Century Gothic" panose="020B0502020202020204" pitchFamily="34" charset="0"/>
              </a:rPr>
              <a:t>In 2017 we launched our        </a:t>
            </a:r>
            <a:r>
              <a:rPr lang="en-GB" sz="2000" b="1" dirty="0">
                <a:solidFill>
                  <a:schemeClr val="bg1"/>
                </a:solidFill>
                <a:latin typeface="Century Gothic" panose="020B0502020202020204" pitchFamily="34" charset="0"/>
                <a:ea typeface="+mn-lt"/>
                <a:cs typeface="+mn-lt"/>
              </a:rPr>
              <a:t>strategy</a:t>
            </a:r>
          </a:p>
        </p:txBody>
      </p:sp>
      <p:pic>
        <p:nvPicPr>
          <p:cNvPr id="34" name="Picture 33">
            <a:extLst>
              <a:ext uri="{FF2B5EF4-FFF2-40B4-BE49-F238E27FC236}">
                <a16:creationId xmlns:a16="http://schemas.microsoft.com/office/drawing/2014/main" id="{DBABFF09-599D-ED8D-32AB-B154674F624C}"/>
              </a:ext>
            </a:extLst>
          </p:cNvPr>
          <p:cNvPicPr>
            <a:picLocks noChangeAspect="1"/>
          </p:cNvPicPr>
          <p:nvPr/>
        </p:nvPicPr>
        <p:blipFill>
          <a:blip r:embed="rId8"/>
          <a:srcRect/>
          <a:stretch/>
        </p:blipFill>
        <p:spPr>
          <a:xfrm>
            <a:off x="1459906" y="2841924"/>
            <a:ext cx="6202329" cy="3074659"/>
          </a:xfrm>
          <a:prstGeom prst="rect">
            <a:avLst/>
          </a:prstGeom>
        </p:spPr>
      </p:pic>
      <p:sp>
        <p:nvSpPr>
          <p:cNvPr id="4" name="Rectangle 3">
            <a:extLst>
              <a:ext uri="{FF2B5EF4-FFF2-40B4-BE49-F238E27FC236}">
                <a16:creationId xmlns:a16="http://schemas.microsoft.com/office/drawing/2014/main" id="{A0E4B8FD-2DDA-5EBA-A799-51800015B77D}"/>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505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D92E8A-0D7F-CA4D-B16C-74C2993A50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5760" y="369925"/>
            <a:ext cx="1252610" cy="426549"/>
          </a:xfrm>
          <a:prstGeom prst="rect">
            <a:avLst/>
          </a:prstGeom>
        </p:spPr>
      </p:pic>
      <p:sp>
        <p:nvSpPr>
          <p:cNvPr id="3" name="TextBox 2">
            <a:extLst>
              <a:ext uri="{FF2B5EF4-FFF2-40B4-BE49-F238E27FC236}">
                <a16:creationId xmlns:a16="http://schemas.microsoft.com/office/drawing/2014/main" id="{610C6820-4D9D-E7E8-A1FB-0C0241C946F9}"/>
              </a:ext>
            </a:extLst>
          </p:cNvPr>
          <p:cNvSpPr txBox="1"/>
          <p:nvPr/>
        </p:nvSpPr>
        <p:spPr>
          <a:xfrm>
            <a:off x="1448394" y="1958301"/>
            <a:ext cx="6301321" cy="1569660"/>
          </a:xfrm>
          <a:prstGeom prst="rect">
            <a:avLst/>
          </a:prstGeom>
          <a:noFill/>
        </p:spPr>
        <p:txBody>
          <a:bodyPr wrap="square" rtlCol="0">
            <a:spAutoFit/>
          </a:bodyPr>
          <a:lstStyle/>
          <a:p>
            <a:pPr algn="l"/>
            <a:r>
              <a:rPr lang="en-US" sz="1600" b="0" i="0" u="none" strike="noStrike" baseline="0" dirty="0">
                <a:solidFill>
                  <a:schemeClr val="bg1"/>
                </a:solidFill>
                <a:latin typeface="Century Gothic" panose="020B0502020202020204" pitchFamily="34" charset="0"/>
              </a:rPr>
              <a:t>To ensure we’re investing in energy efficiency at all sites and developing new construction that meets the highest climate standards, we adhere to the Leadership in Energy and Environmental Design (LEED) framework and the International </a:t>
            </a:r>
            <a:r>
              <a:rPr lang="en-GB" sz="1600" b="0" i="0" u="none" strike="noStrike" baseline="0" dirty="0">
                <a:solidFill>
                  <a:schemeClr val="bg1"/>
                </a:solidFill>
                <a:latin typeface="Century Gothic" panose="020B0502020202020204" pitchFamily="34" charset="0"/>
              </a:rPr>
              <a:t>Organisation</a:t>
            </a:r>
            <a:r>
              <a:rPr lang="en-US" sz="1600" b="0" i="0" u="none" strike="noStrike" baseline="0" dirty="0">
                <a:solidFill>
                  <a:schemeClr val="bg1"/>
                </a:solidFill>
                <a:latin typeface="Century Gothic" panose="020B0502020202020204" pitchFamily="34" charset="0"/>
              </a:rPr>
              <a:t> for </a:t>
            </a:r>
            <a:r>
              <a:rPr lang="en-US" sz="1600" b="0" i="0" u="none" strike="noStrike" baseline="0" dirty="0" err="1">
                <a:solidFill>
                  <a:schemeClr val="bg1"/>
                </a:solidFill>
                <a:latin typeface="Century Gothic" panose="020B0502020202020204" pitchFamily="34" charset="0"/>
              </a:rPr>
              <a:t>Standardisation</a:t>
            </a:r>
            <a:r>
              <a:rPr lang="en-US" sz="1600" b="0" i="0" u="none" strike="noStrike" baseline="0" dirty="0">
                <a:solidFill>
                  <a:schemeClr val="bg1"/>
                </a:solidFill>
                <a:latin typeface="Century Gothic" panose="020B0502020202020204" pitchFamily="34" charset="0"/>
              </a:rPr>
              <a:t> (ISO) 50001:2018 energy management standard.</a:t>
            </a:r>
            <a:endParaRPr lang="en-US" sz="1600" dirty="0">
              <a:solidFill>
                <a:schemeClr val="bg1"/>
              </a:solidFill>
              <a:latin typeface="Century Gothic" panose="020B0502020202020204" pitchFamily="34" charset="0"/>
            </a:endParaRPr>
          </a:p>
        </p:txBody>
      </p:sp>
      <p:pic>
        <p:nvPicPr>
          <p:cNvPr id="4" name="Picture 3" descr="A picture containing symbol, graphics, circle, logo&#10;&#10;Description automatically generated">
            <a:extLst>
              <a:ext uri="{FF2B5EF4-FFF2-40B4-BE49-F238E27FC236}">
                <a16:creationId xmlns:a16="http://schemas.microsoft.com/office/drawing/2014/main" id="{E55F0D74-4541-20E7-944D-B2FF9C7001AE}"/>
              </a:ext>
            </a:extLst>
          </p:cNvPr>
          <p:cNvPicPr>
            <a:picLocks noChangeAspect="1"/>
          </p:cNvPicPr>
          <p:nvPr/>
        </p:nvPicPr>
        <p:blipFill>
          <a:blip r:embed="rId6"/>
          <a:stretch>
            <a:fillRect/>
          </a:stretch>
        </p:blipFill>
        <p:spPr>
          <a:xfrm>
            <a:off x="8233801" y="5774827"/>
            <a:ext cx="545140" cy="501961"/>
          </a:xfrm>
          <a:prstGeom prst="rect">
            <a:avLst/>
          </a:prstGeom>
        </p:spPr>
      </p:pic>
      <p:sp>
        <p:nvSpPr>
          <p:cNvPr id="6" name="TextBox 5">
            <a:extLst>
              <a:ext uri="{FF2B5EF4-FFF2-40B4-BE49-F238E27FC236}">
                <a16:creationId xmlns:a16="http://schemas.microsoft.com/office/drawing/2014/main" id="{F5BD9F65-195C-EFC1-02B7-F0FD22C6C657}"/>
              </a:ext>
            </a:extLst>
          </p:cNvPr>
          <p:cNvSpPr txBox="1"/>
          <p:nvPr/>
        </p:nvSpPr>
        <p:spPr>
          <a:xfrm>
            <a:off x="1459906" y="911826"/>
            <a:ext cx="5215213" cy="425245"/>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lang="en-GB" sz="2000" b="1" dirty="0">
                <a:solidFill>
                  <a:schemeClr val="bg1"/>
                </a:solidFill>
                <a:latin typeface="Century Gothic" panose="020B0502020202020204" pitchFamily="34" charset="0"/>
              </a:rPr>
              <a:t>Cutting energy use</a:t>
            </a:r>
            <a:endParaRPr lang="en-US" sz="2000" b="1" dirty="0">
              <a:solidFill>
                <a:schemeClr val="bg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678ADADB-75E3-8D5C-0C0F-2469AB31DFDD}"/>
              </a:ext>
            </a:extLst>
          </p:cNvPr>
          <p:cNvCxnSpPr>
            <a:cxnSpLocks/>
          </p:cNvCxnSpPr>
          <p:nvPr/>
        </p:nvCxnSpPr>
        <p:spPr>
          <a:xfrm>
            <a:off x="1315202" y="848166"/>
            <a:ext cx="0" cy="614874"/>
          </a:xfrm>
          <a:prstGeom prst="line">
            <a:avLst/>
          </a:prstGeom>
          <a:ln w="15875">
            <a:solidFill>
              <a:srgbClr val="BA33F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DEEE46-A1AF-0D97-D70F-8A8C5C9DF1B3}"/>
              </a:ext>
            </a:extLst>
          </p:cNvPr>
          <p:cNvPicPr>
            <a:picLocks noChangeAspect="1"/>
          </p:cNvPicPr>
          <p:nvPr/>
        </p:nvPicPr>
        <p:blipFill>
          <a:blip r:embed="rId7"/>
          <a:stretch>
            <a:fillRect/>
          </a:stretch>
        </p:blipFill>
        <p:spPr>
          <a:xfrm>
            <a:off x="521231" y="911826"/>
            <a:ext cx="610352" cy="462794"/>
          </a:xfrm>
          <a:prstGeom prst="rect">
            <a:avLst/>
          </a:prstGeom>
        </p:spPr>
      </p:pic>
      <p:sp>
        <p:nvSpPr>
          <p:cNvPr id="18" name="TextBox 17">
            <a:extLst>
              <a:ext uri="{FF2B5EF4-FFF2-40B4-BE49-F238E27FC236}">
                <a16:creationId xmlns:a16="http://schemas.microsoft.com/office/drawing/2014/main" id="{21D589F3-C119-0115-3420-AC22D0D29C03}"/>
              </a:ext>
            </a:extLst>
          </p:cNvPr>
          <p:cNvSpPr txBox="1"/>
          <p:nvPr/>
        </p:nvSpPr>
        <p:spPr>
          <a:xfrm>
            <a:off x="213360" y="6500858"/>
            <a:ext cx="8696960" cy="215444"/>
          </a:xfrm>
          <a:prstGeom prst="rect">
            <a:avLst/>
          </a:prstGeom>
          <a:noFill/>
        </p:spPr>
        <p:txBody>
          <a:bodyPr wrap="square" anchor="b">
            <a:spAutoFit/>
          </a:bodyPr>
          <a:lstStyle/>
          <a:p>
            <a:r>
              <a:rPr lang="en-US" sz="800" dirty="0">
                <a:solidFill>
                  <a:schemeClr val="bg1"/>
                </a:solidFill>
                <a:latin typeface="Century Gothic" panose="020B0502020202020204" pitchFamily="34" charset="0"/>
              </a:rPr>
              <a:t>1. Energy Intensity is measured by the quantity of energy required per unit output or activity so that using less energy to produce a product reduces the intensity.</a:t>
            </a:r>
          </a:p>
        </p:txBody>
      </p:sp>
      <p:sp>
        <p:nvSpPr>
          <p:cNvPr id="22" name="TextBox 21">
            <a:extLst>
              <a:ext uri="{FF2B5EF4-FFF2-40B4-BE49-F238E27FC236}">
                <a16:creationId xmlns:a16="http://schemas.microsoft.com/office/drawing/2014/main" id="{283F60A1-3A8B-3F24-A8A7-3B9FB072116E}"/>
              </a:ext>
            </a:extLst>
          </p:cNvPr>
          <p:cNvSpPr txBox="1"/>
          <p:nvPr/>
        </p:nvSpPr>
        <p:spPr>
          <a:xfrm>
            <a:off x="3138690" y="4263228"/>
            <a:ext cx="1433310" cy="758156"/>
          </a:xfrm>
          <a:prstGeom prst="rect">
            <a:avLst/>
          </a:prstGeom>
          <a:noFill/>
        </p:spPr>
        <p:txBody>
          <a:bodyPr wrap="square" rtlCol="0">
            <a:spAutoFit/>
          </a:bodyPr>
          <a:lstStyle/>
          <a:p>
            <a:pPr marR="0" lvl="0" algn="l" defTabSz="914400" rtl="0" eaLnBrk="1" fontAlgn="auto" latinLnBrk="0" hangingPunct="1">
              <a:lnSpc>
                <a:spcPct val="120000"/>
              </a:lnSpc>
              <a:spcBef>
                <a:spcPts val="0"/>
              </a:spcBef>
              <a:spcAft>
                <a:spcPts val="0"/>
              </a:spcAft>
              <a:buClrTx/>
              <a:buSzTx/>
              <a:tabLst/>
              <a:defRPr/>
            </a:pPr>
            <a:r>
              <a:rPr lang="en-GB" sz="4000" b="1" dirty="0">
                <a:solidFill>
                  <a:schemeClr val="accent5"/>
                </a:solidFill>
                <a:latin typeface="Century Gothic" panose="020B0502020202020204" pitchFamily="34" charset="0"/>
              </a:rPr>
              <a:t>20%</a:t>
            </a:r>
            <a:endParaRPr lang="en-US" sz="4000" b="1" baseline="30000" dirty="0">
              <a:solidFill>
                <a:schemeClr val="accent5"/>
              </a:solidFill>
              <a:latin typeface="Century Gothic" panose="020B0502020202020204" pitchFamily="34" charset="0"/>
            </a:endParaRPr>
          </a:p>
        </p:txBody>
      </p:sp>
      <p:sp>
        <p:nvSpPr>
          <p:cNvPr id="24" name="TextBox 23">
            <a:extLst>
              <a:ext uri="{FF2B5EF4-FFF2-40B4-BE49-F238E27FC236}">
                <a16:creationId xmlns:a16="http://schemas.microsoft.com/office/drawing/2014/main" id="{190182B2-D395-04E1-23E0-AC9043E69A84}"/>
              </a:ext>
            </a:extLst>
          </p:cNvPr>
          <p:cNvSpPr txBox="1"/>
          <p:nvPr/>
        </p:nvSpPr>
        <p:spPr>
          <a:xfrm>
            <a:off x="4572000" y="4248073"/>
            <a:ext cx="3050489" cy="830997"/>
          </a:xfrm>
          <a:prstGeom prst="rect">
            <a:avLst/>
          </a:prstGeom>
          <a:noFill/>
        </p:spPr>
        <p:txBody>
          <a:bodyPr wrap="square" rtlCol="0">
            <a:spAutoFit/>
          </a:bodyPr>
          <a:lstStyle/>
          <a:p>
            <a:pPr algn="l"/>
            <a:r>
              <a:rPr lang="en-US" sz="1600" dirty="0">
                <a:solidFill>
                  <a:schemeClr val="bg1"/>
                </a:solidFill>
                <a:latin typeface="Century Gothic"/>
              </a:rPr>
              <a:t>Since 2017, Boston Scientific has decreased energy intensity globally by 20%</a:t>
            </a:r>
            <a:r>
              <a:rPr lang="en-US" sz="1600" baseline="30000" dirty="0">
                <a:solidFill>
                  <a:schemeClr val="bg1"/>
                </a:solidFill>
                <a:latin typeface="Century Gothic"/>
              </a:rPr>
              <a:t>1</a:t>
            </a:r>
            <a:r>
              <a:rPr lang="en-US" sz="1600" dirty="0">
                <a:solidFill>
                  <a:schemeClr val="bg1"/>
                </a:solidFill>
                <a:latin typeface="Century Gothic"/>
              </a:rPr>
              <a:t>.</a:t>
            </a:r>
            <a:endParaRPr lang="en-US" sz="1600" dirty="0">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2056244D-2F4F-A0DB-2D02-3D31FE7CC8A9}"/>
              </a:ext>
            </a:extLst>
          </p:cNvPr>
          <p:cNvSpPr/>
          <p:nvPr/>
        </p:nvSpPr>
        <p:spPr>
          <a:xfrm>
            <a:off x="967564" y="3942955"/>
            <a:ext cx="1531083" cy="1531083"/>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D77DB8DB-610E-69A9-6743-6A361AA91C40}"/>
              </a:ext>
            </a:extLst>
          </p:cNvPr>
          <p:cNvPicPr>
            <a:picLocks noChangeAspect="1"/>
          </p:cNvPicPr>
          <p:nvPr/>
        </p:nvPicPr>
        <p:blipFill>
          <a:blip r:embed="rId8"/>
          <a:stretch>
            <a:fillRect/>
          </a:stretch>
        </p:blipFill>
        <p:spPr>
          <a:xfrm>
            <a:off x="1442564" y="4201457"/>
            <a:ext cx="623613" cy="1065668"/>
          </a:xfrm>
          <a:prstGeom prst="rect">
            <a:avLst/>
          </a:prstGeom>
        </p:spPr>
      </p:pic>
      <p:sp>
        <p:nvSpPr>
          <p:cNvPr id="28" name="Rectangle 27">
            <a:extLst>
              <a:ext uri="{FF2B5EF4-FFF2-40B4-BE49-F238E27FC236}">
                <a16:creationId xmlns:a16="http://schemas.microsoft.com/office/drawing/2014/main" id="{9BE99D52-7B4E-6178-978E-5C3A9A8CAD69}"/>
              </a:ext>
            </a:extLst>
          </p:cNvPr>
          <p:cNvSpPr/>
          <p:nvPr/>
        </p:nvSpPr>
        <p:spPr>
          <a:xfrm>
            <a:off x="-11891" y="6768138"/>
            <a:ext cx="9155891" cy="98384"/>
          </a:xfrm>
          <a:prstGeom prst="rect">
            <a:avLst/>
          </a:prstGeom>
          <a:gradFill flip="none" rotWithShape="1">
            <a:gsLst>
              <a:gs pos="50000">
                <a:srgbClr val="BB33FF"/>
              </a:gs>
              <a:gs pos="0">
                <a:srgbClr val="003C68"/>
              </a:gs>
              <a:gs pos="100000">
                <a:srgbClr val="02EE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 name="Arrow: Down 4">
            <a:extLst>
              <a:ext uri="{FF2B5EF4-FFF2-40B4-BE49-F238E27FC236}">
                <a16:creationId xmlns:a16="http://schemas.microsoft.com/office/drawing/2014/main" id="{593CECB3-E07A-9EBA-1289-DC5F8CD8A242}"/>
              </a:ext>
            </a:extLst>
          </p:cNvPr>
          <p:cNvSpPr/>
          <p:nvPr/>
        </p:nvSpPr>
        <p:spPr>
          <a:xfrm>
            <a:off x="2846898" y="4455579"/>
            <a:ext cx="253497" cy="46841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5722495"/>
      </p:ext>
    </p:extLst>
  </p:cSld>
  <p:clrMapOvr>
    <a:masterClrMapping/>
  </p:clrMapOvr>
</p:sld>
</file>

<file path=ppt/theme/theme1.xml><?xml version="1.0" encoding="utf-8"?>
<a:theme xmlns:a="http://schemas.openxmlformats.org/drawingml/2006/main" name="Office Theme">
  <a:themeElements>
    <a:clrScheme name="Custom 11">
      <a:dk1>
        <a:srgbClr val="69737B"/>
      </a:dk1>
      <a:lt1>
        <a:srgbClr val="FFFFFF"/>
      </a:lt1>
      <a:dk2>
        <a:srgbClr val="003C71"/>
      </a:dk2>
      <a:lt2>
        <a:srgbClr val="FFFFFF"/>
      </a:lt2>
      <a:accent1>
        <a:srgbClr val="BB33FF"/>
      </a:accent1>
      <a:accent2>
        <a:srgbClr val="00BECC"/>
      </a:accent2>
      <a:accent3>
        <a:srgbClr val="3485FE"/>
      </a:accent3>
      <a:accent4>
        <a:srgbClr val="8800CC"/>
      </a:accent4>
      <a:accent5>
        <a:srgbClr val="00EEFF"/>
      </a:accent5>
      <a:accent6>
        <a:srgbClr val="003C71"/>
      </a:accent6>
      <a:hlink>
        <a:srgbClr val="E0208A"/>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6709</TotalTime>
  <Words>1540</Words>
  <Application>Microsoft Office PowerPoint</Application>
  <PresentationFormat>On-screen Show (4:3)</PresentationFormat>
  <Paragraphs>96</Paragraphs>
  <Slides>19</Slides>
  <Notes>17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Skeet | Gosling Creative Ltd</dc:creator>
  <cp:lastModifiedBy>Cormani, Rebecca (she/her/hers)</cp:lastModifiedBy>
  <cp:revision>95</cp:revision>
  <dcterms:created xsi:type="dcterms:W3CDTF">2023-02-06T16:00:28Z</dcterms:created>
  <dcterms:modified xsi:type="dcterms:W3CDTF">2023-07-20T14:27:20Z</dcterms:modified>
</cp:coreProperties>
</file>