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99" r:id="rId5"/>
    <p:sldId id="320" r:id="rId6"/>
    <p:sldId id="310" r:id="rId7"/>
    <p:sldId id="311" r:id="rId8"/>
    <p:sldId id="325" r:id="rId9"/>
    <p:sldId id="317" r:id="rId10"/>
    <p:sldId id="324" r:id="rId1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2FF"/>
    <a:srgbClr val="C2ECF0"/>
    <a:srgbClr val="08090C"/>
    <a:srgbClr val="969EA5"/>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1345" autoAdjust="0"/>
  </p:normalViewPr>
  <p:slideViewPr>
    <p:cSldViewPr snapToGrid="0" snapToObjects="1">
      <p:cViewPr varScale="1">
        <p:scale>
          <a:sx n="101" d="100"/>
          <a:sy n="101" d="100"/>
        </p:scale>
        <p:origin x="750"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23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C6DBD-9227-45C2-BC24-4A442954B3D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40414E20-A168-4C58-AC6B-49A3EDB30E59}">
      <dgm:prSet phldrT="[Text]"/>
      <dgm:spPr/>
      <dgm:t>
        <a:bodyPr/>
        <a:lstStyle/>
        <a:p>
          <a:r>
            <a:rPr lang="en-US" dirty="0"/>
            <a:t>Heart Team Approach</a:t>
          </a:r>
        </a:p>
      </dgm:t>
    </dgm:pt>
    <dgm:pt modelId="{C841F83D-C1DB-4022-9B0A-250380FDF3B6}" type="parTrans" cxnId="{0E55E208-1567-443E-84F2-EEAA6657DF3A}">
      <dgm:prSet/>
      <dgm:spPr/>
      <dgm:t>
        <a:bodyPr/>
        <a:lstStyle/>
        <a:p>
          <a:endParaRPr lang="en-US"/>
        </a:p>
      </dgm:t>
    </dgm:pt>
    <dgm:pt modelId="{88599D13-F38F-4534-A3E3-E837C1B3B0BA}" type="sibTrans" cxnId="{0E55E208-1567-443E-84F2-EEAA6657DF3A}">
      <dgm:prSet/>
      <dgm:spPr/>
      <dgm:t>
        <a:bodyPr/>
        <a:lstStyle/>
        <a:p>
          <a:endParaRPr lang="en-US"/>
        </a:p>
      </dgm:t>
    </dgm:pt>
    <dgm:pt modelId="{0A2EF218-B979-4CF4-8A68-B4C9419B3751}">
      <dgm:prSet phldrT="[Text]"/>
      <dgm:spPr/>
      <dgm:t>
        <a:bodyPr/>
        <a:lstStyle/>
        <a:p>
          <a:r>
            <a:rPr lang="en-US" dirty="0"/>
            <a:t> Independent Evaluation</a:t>
          </a:r>
        </a:p>
      </dgm:t>
    </dgm:pt>
    <dgm:pt modelId="{059AC594-AFA2-4728-9138-F1726885B3A9}" type="parTrans" cxnId="{7B28EF17-F3F5-4A25-9F68-F6C02AA0DF6E}">
      <dgm:prSet/>
      <dgm:spPr/>
      <dgm:t>
        <a:bodyPr/>
        <a:lstStyle/>
        <a:p>
          <a:endParaRPr lang="en-US"/>
        </a:p>
      </dgm:t>
    </dgm:pt>
    <dgm:pt modelId="{DA58A4F0-9F59-4C9E-A858-F49F711580EF}" type="sibTrans" cxnId="{7B28EF17-F3F5-4A25-9F68-F6C02AA0DF6E}">
      <dgm:prSet/>
      <dgm:spPr/>
      <dgm:t>
        <a:bodyPr/>
        <a:lstStyle/>
        <a:p>
          <a:endParaRPr lang="en-US"/>
        </a:p>
      </dgm:t>
    </dgm:pt>
    <dgm:pt modelId="{532ECF62-6378-47AD-A24A-2F15AE9D8D17}">
      <dgm:prSet phldrT="[Text]"/>
      <dgm:spPr>
        <a:solidFill>
          <a:schemeClr val="accent2">
            <a:lumMod val="40000"/>
            <a:lumOff val="60000"/>
          </a:schemeClr>
        </a:solidFill>
      </dgm:spPr>
      <dgm:t>
        <a:bodyPr/>
        <a:lstStyle/>
        <a:p>
          <a:r>
            <a:rPr lang="en-US" dirty="0"/>
            <a:t> Participation in National Registry</a:t>
          </a:r>
        </a:p>
      </dgm:t>
    </dgm:pt>
    <dgm:pt modelId="{2B5ADEBA-8E23-43CB-80BD-83BE376A8D44}" type="parTrans" cxnId="{DA215DE8-6230-4683-8B4B-95DFE5252CD3}">
      <dgm:prSet/>
      <dgm:spPr/>
      <dgm:t>
        <a:bodyPr/>
        <a:lstStyle/>
        <a:p>
          <a:endParaRPr lang="en-US"/>
        </a:p>
      </dgm:t>
    </dgm:pt>
    <dgm:pt modelId="{BEF78A81-7C60-4525-B28A-362C17D3AB95}" type="sibTrans" cxnId="{DA215DE8-6230-4683-8B4B-95DFE5252CD3}">
      <dgm:prSet/>
      <dgm:spPr/>
      <dgm:t>
        <a:bodyPr/>
        <a:lstStyle/>
        <a:p>
          <a:endParaRPr lang="en-US"/>
        </a:p>
      </dgm:t>
    </dgm:pt>
    <dgm:pt modelId="{0A0D2A74-7C70-4FF9-BA23-0CF5E8335798}">
      <dgm:prSet phldrT="[Text]"/>
      <dgm:spPr>
        <a:solidFill>
          <a:schemeClr val="accent2"/>
        </a:solidFill>
      </dgm:spPr>
      <dgm:t>
        <a:bodyPr/>
        <a:lstStyle/>
        <a:p>
          <a:r>
            <a:rPr lang="en-US" dirty="0"/>
            <a:t>Procedure Volume Requirements</a:t>
          </a:r>
        </a:p>
      </dgm:t>
    </dgm:pt>
    <dgm:pt modelId="{C300C52F-6E5D-4BDA-8FA3-7768395C4410}" type="parTrans" cxnId="{5069D94C-5F2A-47FA-94D4-2AF66031B0D1}">
      <dgm:prSet/>
      <dgm:spPr/>
      <dgm:t>
        <a:bodyPr/>
        <a:lstStyle/>
        <a:p>
          <a:endParaRPr lang="en-US"/>
        </a:p>
      </dgm:t>
    </dgm:pt>
    <dgm:pt modelId="{13066273-90D6-4AF3-B3A5-543CBF350D19}" type="sibTrans" cxnId="{5069D94C-5F2A-47FA-94D4-2AF66031B0D1}">
      <dgm:prSet/>
      <dgm:spPr/>
      <dgm:t>
        <a:bodyPr/>
        <a:lstStyle/>
        <a:p>
          <a:endParaRPr lang="en-US"/>
        </a:p>
      </dgm:t>
    </dgm:pt>
    <dgm:pt modelId="{0B60A4D6-5938-47FD-AEE3-F2CA8EF25859}" type="pres">
      <dgm:prSet presAssocID="{D7EC6DBD-9227-45C2-BC24-4A442954B3D0}" presName="Name0" presStyleCnt="0">
        <dgm:presLayoutVars>
          <dgm:chMax val="7"/>
          <dgm:chPref val="7"/>
          <dgm:dir/>
        </dgm:presLayoutVars>
      </dgm:prSet>
      <dgm:spPr/>
    </dgm:pt>
    <dgm:pt modelId="{B25346EB-B728-4441-9BE8-F887B06CD079}" type="pres">
      <dgm:prSet presAssocID="{D7EC6DBD-9227-45C2-BC24-4A442954B3D0}" presName="Name1" presStyleCnt="0"/>
      <dgm:spPr/>
    </dgm:pt>
    <dgm:pt modelId="{FFD626F9-1353-42A7-A3D8-9FD28EEEF29A}" type="pres">
      <dgm:prSet presAssocID="{D7EC6DBD-9227-45C2-BC24-4A442954B3D0}" presName="cycle" presStyleCnt="0"/>
      <dgm:spPr/>
    </dgm:pt>
    <dgm:pt modelId="{316DDD6A-5F4B-4385-85FA-8D319262A7A3}" type="pres">
      <dgm:prSet presAssocID="{D7EC6DBD-9227-45C2-BC24-4A442954B3D0}" presName="srcNode" presStyleLbl="node1" presStyleIdx="0" presStyleCnt="4"/>
      <dgm:spPr/>
    </dgm:pt>
    <dgm:pt modelId="{F5D7DECF-C30E-4D3B-90A7-F7BD80248CEF}" type="pres">
      <dgm:prSet presAssocID="{D7EC6DBD-9227-45C2-BC24-4A442954B3D0}" presName="conn" presStyleLbl="parChTrans1D2" presStyleIdx="0" presStyleCnt="1"/>
      <dgm:spPr/>
    </dgm:pt>
    <dgm:pt modelId="{A1732364-7FB7-4340-87BE-0DEFA3C1F093}" type="pres">
      <dgm:prSet presAssocID="{D7EC6DBD-9227-45C2-BC24-4A442954B3D0}" presName="extraNode" presStyleLbl="node1" presStyleIdx="0" presStyleCnt="4"/>
      <dgm:spPr/>
    </dgm:pt>
    <dgm:pt modelId="{084D7640-2459-4E31-AABD-05EAF62E145D}" type="pres">
      <dgm:prSet presAssocID="{D7EC6DBD-9227-45C2-BC24-4A442954B3D0}" presName="dstNode" presStyleLbl="node1" presStyleIdx="0" presStyleCnt="4"/>
      <dgm:spPr/>
    </dgm:pt>
    <dgm:pt modelId="{99A24C42-64B4-47C5-B93C-18FF0C5D1F5A}" type="pres">
      <dgm:prSet presAssocID="{40414E20-A168-4C58-AC6B-49A3EDB30E59}" presName="text_1" presStyleLbl="node1" presStyleIdx="0" presStyleCnt="4" custLinFactNeighborX="10814" custLinFactNeighborY="0">
        <dgm:presLayoutVars>
          <dgm:bulletEnabled val="1"/>
        </dgm:presLayoutVars>
      </dgm:prSet>
      <dgm:spPr/>
    </dgm:pt>
    <dgm:pt modelId="{F294CC32-AAE9-4319-B4F5-96A4DB4DD23E}" type="pres">
      <dgm:prSet presAssocID="{40414E20-A168-4C58-AC6B-49A3EDB30E59}" presName="accent_1" presStyleCnt="0"/>
      <dgm:spPr/>
    </dgm:pt>
    <dgm:pt modelId="{F5788AF4-1905-42A0-885E-2AD497E2CB6C}" type="pres">
      <dgm:prSet presAssocID="{40414E20-A168-4C58-AC6B-49A3EDB30E59}" presName="accentRepeatNode" presStyleLbl="solidFgAcc1" presStyleIdx="0" presStyleCnt="4"/>
      <dgm:spPr/>
    </dgm:pt>
    <dgm:pt modelId="{CCBEC8C0-93ED-47F2-A514-BF3A54AAC993}" type="pres">
      <dgm:prSet presAssocID="{0A2EF218-B979-4CF4-8A68-B4C9419B3751}" presName="text_2" presStyleLbl="node1" presStyleIdx="1" presStyleCnt="4" custScaleX="103114">
        <dgm:presLayoutVars>
          <dgm:bulletEnabled val="1"/>
        </dgm:presLayoutVars>
      </dgm:prSet>
      <dgm:spPr/>
    </dgm:pt>
    <dgm:pt modelId="{380C68B2-11AD-4D87-AE1B-A23BF6247C02}" type="pres">
      <dgm:prSet presAssocID="{0A2EF218-B979-4CF4-8A68-B4C9419B3751}" presName="accent_2" presStyleCnt="0"/>
      <dgm:spPr/>
    </dgm:pt>
    <dgm:pt modelId="{96D5C7C6-B6B0-48B8-8510-C6D3F9B0BA63}" type="pres">
      <dgm:prSet presAssocID="{0A2EF218-B979-4CF4-8A68-B4C9419B3751}" presName="accentRepeatNode" presStyleLbl="solidFgAcc1" presStyleIdx="1" presStyleCnt="4"/>
      <dgm:spPr/>
    </dgm:pt>
    <dgm:pt modelId="{880776E7-CB78-4360-BA8F-EF313EC82131}" type="pres">
      <dgm:prSet presAssocID="{0A0D2A74-7C70-4FF9-BA23-0CF5E8335798}" presName="text_3" presStyleLbl="node1" presStyleIdx="2" presStyleCnt="4" custLinFactNeighborX="9088" custLinFactNeighborY="1384">
        <dgm:presLayoutVars>
          <dgm:bulletEnabled val="1"/>
        </dgm:presLayoutVars>
      </dgm:prSet>
      <dgm:spPr/>
    </dgm:pt>
    <dgm:pt modelId="{D345E085-4CFF-48D5-A8F4-FAB572A4CF44}" type="pres">
      <dgm:prSet presAssocID="{0A0D2A74-7C70-4FF9-BA23-0CF5E8335798}" presName="accent_3" presStyleCnt="0"/>
      <dgm:spPr/>
    </dgm:pt>
    <dgm:pt modelId="{0CCB15B6-5CEE-4B90-8E4D-F8BF726211F9}" type="pres">
      <dgm:prSet presAssocID="{0A0D2A74-7C70-4FF9-BA23-0CF5E8335798}" presName="accentRepeatNode" presStyleLbl="solidFgAcc1" presStyleIdx="2" presStyleCnt="4"/>
      <dgm:spPr/>
    </dgm:pt>
    <dgm:pt modelId="{2DBA3AA9-EF8A-4B7B-A361-E06AB8CAE7D4}" type="pres">
      <dgm:prSet presAssocID="{532ECF62-6378-47AD-A24A-2F15AE9D8D17}" presName="text_4" presStyleLbl="node1" presStyleIdx="3" presStyleCnt="4" custScaleX="102526">
        <dgm:presLayoutVars>
          <dgm:bulletEnabled val="1"/>
        </dgm:presLayoutVars>
      </dgm:prSet>
      <dgm:spPr/>
    </dgm:pt>
    <dgm:pt modelId="{F90C945C-1D08-4675-8A96-BB06FFA5984F}" type="pres">
      <dgm:prSet presAssocID="{532ECF62-6378-47AD-A24A-2F15AE9D8D17}" presName="accent_4" presStyleCnt="0"/>
      <dgm:spPr/>
    </dgm:pt>
    <dgm:pt modelId="{6EF95520-72C7-4B54-A3CC-27ADCE056074}" type="pres">
      <dgm:prSet presAssocID="{532ECF62-6378-47AD-A24A-2F15AE9D8D17}" presName="accentRepeatNode" presStyleLbl="solidFgAcc1" presStyleIdx="3" presStyleCnt="4"/>
      <dgm:spPr/>
    </dgm:pt>
  </dgm:ptLst>
  <dgm:cxnLst>
    <dgm:cxn modelId="{0E55E208-1567-443E-84F2-EEAA6657DF3A}" srcId="{D7EC6DBD-9227-45C2-BC24-4A442954B3D0}" destId="{40414E20-A168-4C58-AC6B-49A3EDB30E59}" srcOrd="0" destOrd="0" parTransId="{C841F83D-C1DB-4022-9B0A-250380FDF3B6}" sibTransId="{88599D13-F38F-4534-A3E3-E837C1B3B0BA}"/>
    <dgm:cxn modelId="{7B28EF17-F3F5-4A25-9F68-F6C02AA0DF6E}" srcId="{D7EC6DBD-9227-45C2-BC24-4A442954B3D0}" destId="{0A2EF218-B979-4CF4-8A68-B4C9419B3751}" srcOrd="1" destOrd="0" parTransId="{059AC594-AFA2-4728-9138-F1726885B3A9}" sibTransId="{DA58A4F0-9F59-4C9E-A858-F49F711580EF}"/>
    <dgm:cxn modelId="{53C9335C-4FCE-4404-9AD0-53336D175D9D}" type="presOf" srcId="{0A2EF218-B979-4CF4-8A68-B4C9419B3751}" destId="{CCBEC8C0-93ED-47F2-A514-BF3A54AAC993}" srcOrd="0" destOrd="0" presId="urn:microsoft.com/office/officeart/2008/layout/VerticalCurvedList"/>
    <dgm:cxn modelId="{7FC5AB60-60F3-4C67-B713-5A103A21E49D}" type="presOf" srcId="{0A0D2A74-7C70-4FF9-BA23-0CF5E8335798}" destId="{880776E7-CB78-4360-BA8F-EF313EC82131}" srcOrd="0" destOrd="0" presId="urn:microsoft.com/office/officeart/2008/layout/VerticalCurvedList"/>
    <dgm:cxn modelId="{8D926341-CE34-409A-9C72-7D13DFAE0448}" type="presOf" srcId="{D7EC6DBD-9227-45C2-BC24-4A442954B3D0}" destId="{0B60A4D6-5938-47FD-AEE3-F2CA8EF25859}" srcOrd="0" destOrd="0" presId="urn:microsoft.com/office/officeart/2008/layout/VerticalCurvedList"/>
    <dgm:cxn modelId="{5069D94C-5F2A-47FA-94D4-2AF66031B0D1}" srcId="{D7EC6DBD-9227-45C2-BC24-4A442954B3D0}" destId="{0A0D2A74-7C70-4FF9-BA23-0CF5E8335798}" srcOrd="2" destOrd="0" parTransId="{C300C52F-6E5D-4BDA-8FA3-7768395C4410}" sibTransId="{13066273-90D6-4AF3-B3A5-543CBF350D19}"/>
    <dgm:cxn modelId="{A9F9E66D-2371-467F-9DE1-82C01AF5BBE6}" type="presOf" srcId="{40414E20-A168-4C58-AC6B-49A3EDB30E59}" destId="{99A24C42-64B4-47C5-B93C-18FF0C5D1F5A}" srcOrd="0" destOrd="0" presId="urn:microsoft.com/office/officeart/2008/layout/VerticalCurvedList"/>
    <dgm:cxn modelId="{16D10990-FE76-4F5B-BF27-71ECE922BFFF}" type="presOf" srcId="{88599D13-F38F-4534-A3E3-E837C1B3B0BA}" destId="{F5D7DECF-C30E-4D3B-90A7-F7BD80248CEF}" srcOrd="0" destOrd="0" presId="urn:microsoft.com/office/officeart/2008/layout/VerticalCurvedList"/>
    <dgm:cxn modelId="{FF3FEFAE-784E-447E-8B66-021074BD763C}" type="presOf" srcId="{532ECF62-6378-47AD-A24A-2F15AE9D8D17}" destId="{2DBA3AA9-EF8A-4B7B-A361-E06AB8CAE7D4}" srcOrd="0" destOrd="0" presId="urn:microsoft.com/office/officeart/2008/layout/VerticalCurvedList"/>
    <dgm:cxn modelId="{DA215DE8-6230-4683-8B4B-95DFE5252CD3}" srcId="{D7EC6DBD-9227-45C2-BC24-4A442954B3D0}" destId="{532ECF62-6378-47AD-A24A-2F15AE9D8D17}" srcOrd="3" destOrd="0" parTransId="{2B5ADEBA-8E23-43CB-80BD-83BE376A8D44}" sibTransId="{BEF78A81-7C60-4525-B28A-362C17D3AB95}"/>
    <dgm:cxn modelId="{2B0D5CB8-0A3B-4D8C-86B0-ABE87B65072A}" type="presParOf" srcId="{0B60A4D6-5938-47FD-AEE3-F2CA8EF25859}" destId="{B25346EB-B728-4441-9BE8-F887B06CD079}" srcOrd="0" destOrd="0" presId="urn:microsoft.com/office/officeart/2008/layout/VerticalCurvedList"/>
    <dgm:cxn modelId="{0A111122-4948-4D6F-9C55-D22491D61DA8}" type="presParOf" srcId="{B25346EB-B728-4441-9BE8-F887B06CD079}" destId="{FFD626F9-1353-42A7-A3D8-9FD28EEEF29A}" srcOrd="0" destOrd="0" presId="urn:microsoft.com/office/officeart/2008/layout/VerticalCurvedList"/>
    <dgm:cxn modelId="{00553A1A-367B-431C-BF52-56C825799237}" type="presParOf" srcId="{FFD626F9-1353-42A7-A3D8-9FD28EEEF29A}" destId="{316DDD6A-5F4B-4385-85FA-8D319262A7A3}" srcOrd="0" destOrd="0" presId="urn:microsoft.com/office/officeart/2008/layout/VerticalCurvedList"/>
    <dgm:cxn modelId="{60F67A28-D5CA-4514-8CDF-68F4707032B9}" type="presParOf" srcId="{FFD626F9-1353-42A7-A3D8-9FD28EEEF29A}" destId="{F5D7DECF-C30E-4D3B-90A7-F7BD80248CEF}" srcOrd="1" destOrd="0" presId="urn:microsoft.com/office/officeart/2008/layout/VerticalCurvedList"/>
    <dgm:cxn modelId="{49436009-8047-4639-85D7-8B01E238F684}" type="presParOf" srcId="{FFD626F9-1353-42A7-A3D8-9FD28EEEF29A}" destId="{A1732364-7FB7-4340-87BE-0DEFA3C1F093}" srcOrd="2" destOrd="0" presId="urn:microsoft.com/office/officeart/2008/layout/VerticalCurvedList"/>
    <dgm:cxn modelId="{2D07D7AB-08AA-4FFA-9A66-3AAA41A31B97}" type="presParOf" srcId="{FFD626F9-1353-42A7-A3D8-9FD28EEEF29A}" destId="{084D7640-2459-4E31-AABD-05EAF62E145D}" srcOrd="3" destOrd="0" presId="urn:microsoft.com/office/officeart/2008/layout/VerticalCurvedList"/>
    <dgm:cxn modelId="{C44E0D52-665C-4B62-8D22-52FC4B7B63B3}" type="presParOf" srcId="{B25346EB-B728-4441-9BE8-F887B06CD079}" destId="{99A24C42-64B4-47C5-B93C-18FF0C5D1F5A}" srcOrd="1" destOrd="0" presId="urn:microsoft.com/office/officeart/2008/layout/VerticalCurvedList"/>
    <dgm:cxn modelId="{D831B8AE-01A3-43DD-B87A-CE92C3A8CE87}" type="presParOf" srcId="{B25346EB-B728-4441-9BE8-F887B06CD079}" destId="{F294CC32-AAE9-4319-B4F5-96A4DB4DD23E}" srcOrd="2" destOrd="0" presId="urn:microsoft.com/office/officeart/2008/layout/VerticalCurvedList"/>
    <dgm:cxn modelId="{74738E91-908B-4932-8070-7729796AF4D4}" type="presParOf" srcId="{F294CC32-AAE9-4319-B4F5-96A4DB4DD23E}" destId="{F5788AF4-1905-42A0-885E-2AD497E2CB6C}" srcOrd="0" destOrd="0" presId="urn:microsoft.com/office/officeart/2008/layout/VerticalCurvedList"/>
    <dgm:cxn modelId="{ED4DB351-A4F4-4AD6-9EA7-1FDB26F10759}" type="presParOf" srcId="{B25346EB-B728-4441-9BE8-F887B06CD079}" destId="{CCBEC8C0-93ED-47F2-A514-BF3A54AAC993}" srcOrd="3" destOrd="0" presId="urn:microsoft.com/office/officeart/2008/layout/VerticalCurvedList"/>
    <dgm:cxn modelId="{AD2B6ED0-0605-4146-B6B0-8D8165C77229}" type="presParOf" srcId="{B25346EB-B728-4441-9BE8-F887B06CD079}" destId="{380C68B2-11AD-4D87-AE1B-A23BF6247C02}" srcOrd="4" destOrd="0" presId="urn:microsoft.com/office/officeart/2008/layout/VerticalCurvedList"/>
    <dgm:cxn modelId="{0991F46F-42A1-49E1-9555-47B274DD74E3}" type="presParOf" srcId="{380C68B2-11AD-4D87-AE1B-A23BF6247C02}" destId="{96D5C7C6-B6B0-48B8-8510-C6D3F9B0BA63}" srcOrd="0" destOrd="0" presId="urn:microsoft.com/office/officeart/2008/layout/VerticalCurvedList"/>
    <dgm:cxn modelId="{CF765A5D-12F8-4E2E-9E76-3B8153E97A70}" type="presParOf" srcId="{B25346EB-B728-4441-9BE8-F887B06CD079}" destId="{880776E7-CB78-4360-BA8F-EF313EC82131}" srcOrd="5" destOrd="0" presId="urn:microsoft.com/office/officeart/2008/layout/VerticalCurvedList"/>
    <dgm:cxn modelId="{DA328A03-8043-441B-8157-7AEE870FBD64}" type="presParOf" srcId="{B25346EB-B728-4441-9BE8-F887B06CD079}" destId="{D345E085-4CFF-48D5-A8F4-FAB572A4CF44}" srcOrd="6" destOrd="0" presId="urn:microsoft.com/office/officeart/2008/layout/VerticalCurvedList"/>
    <dgm:cxn modelId="{19E3843E-C499-4F8F-A630-8A1E0B51AA38}" type="presParOf" srcId="{D345E085-4CFF-48D5-A8F4-FAB572A4CF44}" destId="{0CCB15B6-5CEE-4B90-8E4D-F8BF726211F9}" srcOrd="0" destOrd="0" presId="urn:microsoft.com/office/officeart/2008/layout/VerticalCurvedList"/>
    <dgm:cxn modelId="{E3A491FC-C89D-47C4-B434-62694987D02B}" type="presParOf" srcId="{B25346EB-B728-4441-9BE8-F887B06CD079}" destId="{2DBA3AA9-EF8A-4B7B-A361-E06AB8CAE7D4}" srcOrd="7" destOrd="0" presId="urn:microsoft.com/office/officeart/2008/layout/VerticalCurvedList"/>
    <dgm:cxn modelId="{FEB0F7A3-38E6-4392-86F6-DAD4CD88D794}" type="presParOf" srcId="{B25346EB-B728-4441-9BE8-F887B06CD079}" destId="{F90C945C-1D08-4675-8A96-BB06FFA5984F}" srcOrd="8" destOrd="0" presId="urn:microsoft.com/office/officeart/2008/layout/VerticalCurvedList"/>
    <dgm:cxn modelId="{C42AF334-1BC9-49A7-AC05-6B03A1B05564}" type="presParOf" srcId="{F90C945C-1D08-4675-8A96-BB06FFA5984F}" destId="{6EF95520-72C7-4B54-A3CC-27ADCE05607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8E991-FDA5-4008-8FA7-71533D94B861}" type="doc">
      <dgm:prSet loTypeId="urn:microsoft.com/office/officeart/2005/8/layout/hierarchy4" loCatId="list" qsTypeId="urn:microsoft.com/office/officeart/2005/8/quickstyle/simple1" qsCatId="simple" csTypeId="urn:microsoft.com/office/officeart/2005/8/colors/accent1_2" csCatId="accent1" phldr="1"/>
      <dgm:spPr/>
    </dgm:pt>
    <dgm:pt modelId="{CE3EBC0E-F165-4AD4-BECB-A213E7A5700F}">
      <dgm:prSet phldrT="[Text]"/>
      <dgm:spPr/>
      <dgm:t>
        <a:bodyPr/>
        <a:lstStyle/>
        <a:p>
          <a:r>
            <a:rPr lang="en-US" dirty="0"/>
            <a:t>Lowers volume requirements for physicians and hospitals seeking to </a:t>
          </a:r>
          <a:r>
            <a:rPr lang="en-US" i="1" dirty="0"/>
            <a:t>initiate</a:t>
          </a:r>
          <a:r>
            <a:rPr lang="en-US" dirty="0"/>
            <a:t> TAVR programs</a:t>
          </a:r>
        </a:p>
      </dgm:t>
    </dgm:pt>
    <dgm:pt modelId="{CCF8F9C6-37ED-4431-A7FE-2A4890D41A56}" type="parTrans" cxnId="{5818719F-5879-4F70-A0B5-0CAEDBF71EC2}">
      <dgm:prSet/>
      <dgm:spPr/>
      <dgm:t>
        <a:bodyPr/>
        <a:lstStyle/>
        <a:p>
          <a:endParaRPr lang="en-US"/>
        </a:p>
      </dgm:t>
    </dgm:pt>
    <dgm:pt modelId="{F7FC17C4-A741-41EF-BAE4-A2A5D5F6CA97}" type="sibTrans" cxnId="{5818719F-5879-4F70-A0B5-0CAEDBF71EC2}">
      <dgm:prSet/>
      <dgm:spPr/>
      <dgm:t>
        <a:bodyPr/>
        <a:lstStyle/>
        <a:p>
          <a:endParaRPr lang="en-US"/>
        </a:p>
      </dgm:t>
    </dgm:pt>
    <dgm:pt modelId="{6C4E9EAB-26A9-4922-8233-FBA636B04CEF}">
      <dgm:prSet phldrT="[Text]"/>
      <dgm:spPr/>
      <dgm:t>
        <a:bodyPr/>
        <a:lstStyle/>
        <a:p>
          <a:r>
            <a:rPr lang="en-US" dirty="0"/>
            <a:t>Adjusts the distribution of procedures for </a:t>
          </a:r>
          <a:r>
            <a:rPr lang="en-US" i="1" dirty="0"/>
            <a:t>existing</a:t>
          </a:r>
          <a:r>
            <a:rPr lang="en-US" dirty="0"/>
            <a:t> TAVR programs and reduces overall PCI requirement</a:t>
          </a:r>
        </a:p>
      </dgm:t>
    </dgm:pt>
    <dgm:pt modelId="{53E7E923-BCA7-416F-B769-784D6E976BDF}" type="parTrans" cxnId="{E413ECBF-F5FE-4855-97D0-1BB1BE7F7F70}">
      <dgm:prSet/>
      <dgm:spPr/>
      <dgm:t>
        <a:bodyPr/>
        <a:lstStyle/>
        <a:p>
          <a:endParaRPr lang="en-US"/>
        </a:p>
      </dgm:t>
    </dgm:pt>
    <dgm:pt modelId="{87FF3B93-E51D-4A50-BA1B-2DCA36BA3FF6}" type="sibTrans" cxnId="{E413ECBF-F5FE-4855-97D0-1BB1BE7F7F70}">
      <dgm:prSet/>
      <dgm:spPr/>
      <dgm:t>
        <a:bodyPr/>
        <a:lstStyle/>
        <a:p>
          <a:endParaRPr lang="en-US"/>
        </a:p>
      </dgm:t>
    </dgm:pt>
    <dgm:pt modelId="{D3E7C49E-3CC4-4DBB-979B-FC4A4F191BAC}">
      <dgm:prSet phldrT="[Text]"/>
      <dgm:spPr/>
      <dgm:t>
        <a:bodyPr/>
        <a:lstStyle/>
        <a:p>
          <a:r>
            <a:rPr lang="en-US" dirty="0"/>
            <a:t>Eliminates second cardiac surgeon’s evaluation and specifies documentation of an independent evaluation by an IC</a:t>
          </a:r>
        </a:p>
      </dgm:t>
    </dgm:pt>
    <dgm:pt modelId="{32B1AD37-6D32-455E-B5B0-A7E24B0F63AA}" type="parTrans" cxnId="{5C308B69-DDDE-4459-86A9-630F3B45DF12}">
      <dgm:prSet/>
      <dgm:spPr/>
      <dgm:t>
        <a:bodyPr/>
        <a:lstStyle/>
        <a:p>
          <a:endParaRPr lang="en-US"/>
        </a:p>
      </dgm:t>
    </dgm:pt>
    <dgm:pt modelId="{8ECA5103-4C66-42F9-8F2F-8E99C69CFEE6}" type="sibTrans" cxnId="{5C308B69-DDDE-4459-86A9-630F3B45DF12}">
      <dgm:prSet/>
      <dgm:spPr/>
      <dgm:t>
        <a:bodyPr/>
        <a:lstStyle/>
        <a:p>
          <a:endParaRPr lang="en-US"/>
        </a:p>
      </dgm:t>
    </dgm:pt>
    <dgm:pt modelId="{7100D807-F4A6-435C-B344-29EABB9D7EA7}">
      <dgm:prSet phldrT="[Text]"/>
      <dgm:spPr/>
      <dgm:t>
        <a:bodyPr/>
        <a:lstStyle/>
        <a:p>
          <a:r>
            <a:rPr lang="en-US" dirty="0"/>
            <a:t>Maintains the heart team approach requiring IC and CV surgeon participation on each procedure</a:t>
          </a:r>
        </a:p>
      </dgm:t>
    </dgm:pt>
    <dgm:pt modelId="{4FEAB753-4263-4970-AA9A-2573A89506C5}" type="parTrans" cxnId="{9AAA8D46-410E-4E0A-985B-D0F178C765F1}">
      <dgm:prSet/>
      <dgm:spPr/>
      <dgm:t>
        <a:bodyPr/>
        <a:lstStyle/>
        <a:p>
          <a:endParaRPr lang="en-US"/>
        </a:p>
      </dgm:t>
    </dgm:pt>
    <dgm:pt modelId="{A91304B8-8BC5-4A1A-806D-4E74CB8B67C8}" type="sibTrans" cxnId="{9AAA8D46-410E-4E0A-985B-D0F178C765F1}">
      <dgm:prSet/>
      <dgm:spPr/>
      <dgm:t>
        <a:bodyPr/>
        <a:lstStyle/>
        <a:p>
          <a:endParaRPr lang="en-US"/>
        </a:p>
      </dgm:t>
    </dgm:pt>
    <dgm:pt modelId="{9DD5C6DE-F79C-440C-BA6A-E73FA2D0EA31}" type="pres">
      <dgm:prSet presAssocID="{1FF8E991-FDA5-4008-8FA7-71533D94B861}" presName="Name0" presStyleCnt="0">
        <dgm:presLayoutVars>
          <dgm:chPref val="1"/>
          <dgm:dir/>
          <dgm:animOne val="branch"/>
          <dgm:animLvl val="lvl"/>
          <dgm:resizeHandles/>
        </dgm:presLayoutVars>
      </dgm:prSet>
      <dgm:spPr/>
    </dgm:pt>
    <dgm:pt modelId="{E837C6A4-5445-46E2-9082-27BBF8ABC640}" type="pres">
      <dgm:prSet presAssocID="{CE3EBC0E-F165-4AD4-BECB-A213E7A5700F}" presName="vertOne" presStyleCnt="0"/>
      <dgm:spPr/>
    </dgm:pt>
    <dgm:pt modelId="{A26E2726-6F9C-494E-BE2B-B59594C07610}" type="pres">
      <dgm:prSet presAssocID="{CE3EBC0E-F165-4AD4-BECB-A213E7A5700F}" presName="txOne" presStyleLbl="node0" presStyleIdx="0" presStyleCnt="4">
        <dgm:presLayoutVars>
          <dgm:chPref val="3"/>
        </dgm:presLayoutVars>
      </dgm:prSet>
      <dgm:spPr/>
    </dgm:pt>
    <dgm:pt modelId="{B2882479-50B9-42F8-B74A-C149F0D85A4C}" type="pres">
      <dgm:prSet presAssocID="{CE3EBC0E-F165-4AD4-BECB-A213E7A5700F}" presName="horzOne" presStyleCnt="0"/>
      <dgm:spPr/>
    </dgm:pt>
    <dgm:pt modelId="{F5B92A0B-1C49-4F1D-B613-86AFA4B74534}" type="pres">
      <dgm:prSet presAssocID="{F7FC17C4-A741-41EF-BAE4-A2A5D5F6CA97}" presName="sibSpaceOne" presStyleCnt="0"/>
      <dgm:spPr/>
    </dgm:pt>
    <dgm:pt modelId="{77EFA4AA-1223-466F-9774-877769130651}" type="pres">
      <dgm:prSet presAssocID="{6C4E9EAB-26A9-4922-8233-FBA636B04CEF}" presName="vertOne" presStyleCnt="0"/>
      <dgm:spPr/>
    </dgm:pt>
    <dgm:pt modelId="{8510505A-DBD8-412E-BB01-CA983B1D0912}" type="pres">
      <dgm:prSet presAssocID="{6C4E9EAB-26A9-4922-8233-FBA636B04CEF}" presName="txOne" presStyleLbl="node0" presStyleIdx="1" presStyleCnt="4">
        <dgm:presLayoutVars>
          <dgm:chPref val="3"/>
        </dgm:presLayoutVars>
      </dgm:prSet>
      <dgm:spPr/>
    </dgm:pt>
    <dgm:pt modelId="{40AE9694-310A-437B-96DA-97F64E5B15C8}" type="pres">
      <dgm:prSet presAssocID="{6C4E9EAB-26A9-4922-8233-FBA636B04CEF}" presName="horzOne" presStyleCnt="0"/>
      <dgm:spPr/>
    </dgm:pt>
    <dgm:pt modelId="{3B0505C7-1B8D-4F10-A787-07F3A70CE713}" type="pres">
      <dgm:prSet presAssocID="{87FF3B93-E51D-4A50-BA1B-2DCA36BA3FF6}" presName="sibSpaceOne" presStyleCnt="0"/>
      <dgm:spPr/>
    </dgm:pt>
    <dgm:pt modelId="{832862B7-9C10-4085-85A3-472597BD5091}" type="pres">
      <dgm:prSet presAssocID="{D3E7C49E-3CC4-4DBB-979B-FC4A4F191BAC}" presName="vertOne" presStyleCnt="0"/>
      <dgm:spPr/>
    </dgm:pt>
    <dgm:pt modelId="{1DA89ECA-24C3-4B5E-A317-8C66F1BA3183}" type="pres">
      <dgm:prSet presAssocID="{D3E7C49E-3CC4-4DBB-979B-FC4A4F191BAC}" presName="txOne" presStyleLbl="node0" presStyleIdx="2" presStyleCnt="4">
        <dgm:presLayoutVars>
          <dgm:chPref val="3"/>
        </dgm:presLayoutVars>
      </dgm:prSet>
      <dgm:spPr/>
    </dgm:pt>
    <dgm:pt modelId="{900F7559-556B-4EA4-921C-A5E6AB74CD88}" type="pres">
      <dgm:prSet presAssocID="{D3E7C49E-3CC4-4DBB-979B-FC4A4F191BAC}" presName="horzOne" presStyleCnt="0"/>
      <dgm:spPr/>
    </dgm:pt>
    <dgm:pt modelId="{DD4739B4-4085-442E-AF09-20A9B36CE478}" type="pres">
      <dgm:prSet presAssocID="{8ECA5103-4C66-42F9-8F2F-8E99C69CFEE6}" presName="sibSpaceOne" presStyleCnt="0"/>
      <dgm:spPr/>
    </dgm:pt>
    <dgm:pt modelId="{42380C62-9C32-454D-A4AD-9F31BD7212DA}" type="pres">
      <dgm:prSet presAssocID="{7100D807-F4A6-435C-B344-29EABB9D7EA7}" presName="vertOne" presStyleCnt="0"/>
      <dgm:spPr/>
    </dgm:pt>
    <dgm:pt modelId="{6FD5FFAC-14A8-4A06-A9BF-BC175869F886}" type="pres">
      <dgm:prSet presAssocID="{7100D807-F4A6-435C-B344-29EABB9D7EA7}" presName="txOne" presStyleLbl="node0" presStyleIdx="3" presStyleCnt="4">
        <dgm:presLayoutVars>
          <dgm:chPref val="3"/>
        </dgm:presLayoutVars>
      </dgm:prSet>
      <dgm:spPr/>
    </dgm:pt>
    <dgm:pt modelId="{AEFC0468-55FC-43C3-9E5C-CDAAF02C427B}" type="pres">
      <dgm:prSet presAssocID="{7100D807-F4A6-435C-B344-29EABB9D7EA7}" presName="horzOne" presStyleCnt="0"/>
      <dgm:spPr/>
    </dgm:pt>
  </dgm:ptLst>
  <dgm:cxnLst>
    <dgm:cxn modelId="{017A2A43-EA49-4673-94D5-9A9FD8F6A16A}" type="presOf" srcId="{7100D807-F4A6-435C-B344-29EABB9D7EA7}" destId="{6FD5FFAC-14A8-4A06-A9BF-BC175869F886}" srcOrd="0" destOrd="0" presId="urn:microsoft.com/office/officeart/2005/8/layout/hierarchy4"/>
    <dgm:cxn modelId="{9AAA8D46-410E-4E0A-985B-D0F178C765F1}" srcId="{1FF8E991-FDA5-4008-8FA7-71533D94B861}" destId="{7100D807-F4A6-435C-B344-29EABB9D7EA7}" srcOrd="3" destOrd="0" parTransId="{4FEAB753-4263-4970-AA9A-2573A89506C5}" sibTransId="{A91304B8-8BC5-4A1A-806D-4E74CB8B67C8}"/>
    <dgm:cxn modelId="{5C308B69-DDDE-4459-86A9-630F3B45DF12}" srcId="{1FF8E991-FDA5-4008-8FA7-71533D94B861}" destId="{D3E7C49E-3CC4-4DBB-979B-FC4A4F191BAC}" srcOrd="2" destOrd="0" parTransId="{32B1AD37-6D32-455E-B5B0-A7E24B0F63AA}" sibTransId="{8ECA5103-4C66-42F9-8F2F-8E99C69CFEE6}"/>
    <dgm:cxn modelId="{DB211485-4246-49B6-AB16-676F3C5E87BD}" type="presOf" srcId="{D3E7C49E-3CC4-4DBB-979B-FC4A4F191BAC}" destId="{1DA89ECA-24C3-4B5E-A317-8C66F1BA3183}" srcOrd="0" destOrd="0" presId="urn:microsoft.com/office/officeart/2005/8/layout/hierarchy4"/>
    <dgm:cxn modelId="{07D75B88-BD3C-44E9-974B-854D276586C6}" type="presOf" srcId="{1FF8E991-FDA5-4008-8FA7-71533D94B861}" destId="{9DD5C6DE-F79C-440C-BA6A-E73FA2D0EA31}" srcOrd="0" destOrd="0" presId="urn:microsoft.com/office/officeart/2005/8/layout/hierarchy4"/>
    <dgm:cxn modelId="{DEE0528E-E206-4073-8AEE-429071AB1D66}" type="presOf" srcId="{CE3EBC0E-F165-4AD4-BECB-A213E7A5700F}" destId="{A26E2726-6F9C-494E-BE2B-B59594C07610}" srcOrd="0" destOrd="0" presId="urn:microsoft.com/office/officeart/2005/8/layout/hierarchy4"/>
    <dgm:cxn modelId="{5818719F-5879-4F70-A0B5-0CAEDBF71EC2}" srcId="{1FF8E991-FDA5-4008-8FA7-71533D94B861}" destId="{CE3EBC0E-F165-4AD4-BECB-A213E7A5700F}" srcOrd="0" destOrd="0" parTransId="{CCF8F9C6-37ED-4431-A7FE-2A4890D41A56}" sibTransId="{F7FC17C4-A741-41EF-BAE4-A2A5D5F6CA97}"/>
    <dgm:cxn modelId="{F2A8A5AD-D26C-4494-8C86-12A423C597DD}" type="presOf" srcId="{6C4E9EAB-26A9-4922-8233-FBA636B04CEF}" destId="{8510505A-DBD8-412E-BB01-CA983B1D0912}" srcOrd="0" destOrd="0" presId="urn:microsoft.com/office/officeart/2005/8/layout/hierarchy4"/>
    <dgm:cxn modelId="{E413ECBF-F5FE-4855-97D0-1BB1BE7F7F70}" srcId="{1FF8E991-FDA5-4008-8FA7-71533D94B861}" destId="{6C4E9EAB-26A9-4922-8233-FBA636B04CEF}" srcOrd="1" destOrd="0" parTransId="{53E7E923-BCA7-416F-B769-784D6E976BDF}" sibTransId="{87FF3B93-E51D-4A50-BA1B-2DCA36BA3FF6}"/>
    <dgm:cxn modelId="{C19A2195-48A5-428F-8EB1-B59FF91A54CE}" type="presParOf" srcId="{9DD5C6DE-F79C-440C-BA6A-E73FA2D0EA31}" destId="{E837C6A4-5445-46E2-9082-27BBF8ABC640}" srcOrd="0" destOrd="0" presId="urn:microsoft.com/office/officeart/2005/8/layout/hierarchy4"/>
    <dgm:cxn modelId="{F131500B-036E-4CD9-ACA8-CF5324AE044F}" type="presParOf" srcId="{E837C6A4-5445-46E2-9082-27BBF8ABC640}" destId="{A26E2726-6F9C-494E-BE2B-B59594C07610}" srcOrd="0" destOrd="0" presId="urn:microsoft.com/office/officeart/2005/8/layout/hierarchy4"/>
    <dgm:cxn modelId="{875478ED-BF64-4775-99D1-AC91F0689AE9}" type="presParOf" srcId="{E837C6A4-5445-46E2-9082-27BBF8ABC640}" destId="{B2882479-50B9-42F8-B74A-C149F0D85A4C}" srcOrd="1" destOrd="0" presId="urn:microsoft.com/office/officeart/2005/8/layout/hierarchy4"/>
    <dgm:cxn modelId="{AA4C0814-E840-4A61-A473-0E8EA8979543}" type="presParOf" srcId="{9DD5C6DE-F79C-440C-BA6A-E73FA2D0EA31}" destId="{F5B92A0B-1C49-4F1D-B613-86AFA4B74534}" srcOrd="1" destOrd="0" presId="urn:microsoft.com/office/officeart/2005/8/layout/hierarchy4"/>
    <dgm:cxn modelId="{7807F74C-E809-4F06-B7B9-EBC170E7274D}" type="presParOf" srcId="{9DD5C6DE-F79C-440C-BA6A-E73FA2D0EA31}" destId="{77EFA4AA-1223-466F-9774-877769130651}" srcOrd="2" destOrd="0" presId="urn:microsoft.com/office/officeart/2005/8/layout/hierarchy4"/>
    <dgm:cxn modelId="{10E77694-AB16-4357-B94E-125045AD5D70}" type="presParOf" srcId="{77EFA4AA-1223-466F-9774-877769130651}" destId="{8510505A-DBD8-412E-BB01-CA983B1D0912}" srcOrd="0" destOrd="0" presId="urn:microsoft.com/office/officeart/2005/8/layout/hierarchy4"/>
    <dgm:cxn modelId="{AADE44A5-1067-4F71-99E4-80B32E99FE52}" type="presParOf" srcId="{77EFA4AA-1223-466F-9774-877769130651}" destId="{40AE9694-310A-437B-96DA-97F64E5B15C8}" srcOrd="1" destOrd="0" presId="urn:microsoft.com/office/officeart/2005/8/layout/hierarchy4"/>
    <dgm:cxn modelId="{C9E0B4AC-29E1-4A64-BE52-E7B4CE7C5504}" type="presParOf" srcId="{9DD5C6DE-F79C-440C-BA6A-E73FA2D0EA31}" destId="{3B0505C7-1B8D-4F10-A787-07F3A70CE713}" srcOrd="3" destOrd="0" presId="urn:microsoft.com/office/officeart/2005/8/layout/hierarchy4"/>
    <dgm:cxn modelId="{707E77A7-C25B-405E-ADF3-8E39139D29A6}" type="presParOf" srcId="{9DD5C6DE-F79C-440C-BA6A-E73FA2D0EA31}" destId="{832862B7-9C10-4085-85A3-472597BD5091}" srcOrd="4" destOrd="0" presId="urn:microsoft.com/office/officeart/2005/8/layout/hierarchy4"/>
    <dgm:cxn modelId="{44A31979-2EF8-44CF-B0EA-A199B0DAA096}" type="presParOf" srcId="{832862B7-9C10-4085-85A3-472597BD5091}" destId="{1DA89ECA-24C3-4B5E-A317-8C66F1BA3183}" srcOrd="0" destOrd="0" presId="urn:microsoft.com/office/officeart/2005/8/layout/hierarchy4"/>
    <dgm:cxn modelId="{5117ED7E-DCBF-488F-A8EB-2B24E3E808C7}" type="presParOf" srcId="{832862B7-9C10-4085-85A3-472597BD5091}" destId="{900F7559-556B-4EA4-921C-A5E6AB74CD88}" srcOrd="1" destOrd="0" presId="urn:microsoft.com/office/officeart/2005/8/layout/hierarchy4"/>
    <dgm:cxn modelId="{3BF10596-BBE7-46EA-B4D5-C0E72A4EFD12}" type="presParOf" srcId="{9DD5C6DE-F79C-440C-BA6A-E73FA2D0EA31}" destId="{DD4739B4-4085-442E-AF09-20A9B36CE478}" srcOrd="5" destOrd="0" presId="urn:microsoft.com/office/officeart/2005/8/layout/hierarchy4"/>
    <dgm:cxn modelId="{EEABA1A4-55A7-4EB0-9DE9-977506AF8E0C}" type="presParOf" srcId="{9DD5C6DE-F79C-440C-BA6A-E73FA2D0EA31}" destId="{42380C62-9C32-454D-A4AD-9F31BD7212DA}" srcOrd="6" destOrd="0" presId="urn:microsoft.com/office/officeart/2005/8/layout/hierarchy4"/>
    <dgm:cxn modelId="{CCDBEC11-ABC0-4ED4-B75E-0716B4BCEAD5}" type="presParOf" srcId="{42380C62-9C32-454D-A4AD-9F31BD7212DA}" destId="{6FD5FFAC-14A8-4A06-A9BF-BC175869F886}" srcOrd="0" destOrd="0" presId="urn:microsoft.com/office/officeart/2005/8/layout/hierarchy4"/>
    <dgm:cxn modelId="{1E5926D4-9000-4119-98CB-2BF9EC17C158}" type="presParOf" srcId="{42380C62-9C32-454D-A4AD-9F31BD7212DA}" destId="{AEFC0468-55FC-43C3-9E5C-CDAAF02C42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7DECF-C30E-4D3B-90A7-F7BD80248CEF}">
      <dsp:nvSpPr>
        <dsp:cNvPr id="0" name=""/>
        <dsp:cNvSpPr/>
      </dsp:nvSpPr>
      <dsp:spPr>
        <a:xfrm>
          <a:off x="-5272982" y="-799082"/>
          <a:ext cx="6212597" cy="6212597"/>
        </a:xfrm>
        <a:prstGeom prst="blockArc">
          <a:avLst>
            <a:gd name="adj1" fmla="val 18900000"/>
            <a:gd name="adj2" fmla="val 2700000"/>
            <a:gd name="adj3" fmla="val 34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24C42-64B4-47C5-B93C-18FF0C5D1F5A}">
      <dsp:nvSpPr>
        <dsp:cNvPr id="0" name=""/>
        <dsp:cNvSpPr/>
      </dsp:nvSpPr>
      <dsp:spPr>
        <a:xfrm>
          <a:off x="585110" y="354757"/>
          <a:ext cx="7587106" cy="709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71"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Heart Team Approach</a:t>
          </a:r>
        </a:p>
      </dsp:txBody>
      <dsp:txXfrm>
        <a:off x="585110" y="354757"/>
        <a:ext cx="7587106" cy="709884"/>
      </dsp:txXfrm>
    </dsp:sp>
    <dsp:sp modelId="{F5788AF4-1905-42A0-885E-2AD497E2CB6C}">
      <dsp:nvSpPr>
        <dsp:cNvPr id="0" name=""/>
        <dsp:cNvSpPr/>
      </dsp:nvSpPr>
      <dsp:spPr>
        <a:xfrm>
          <a:off x="21655" y="266022"/>
          <a:ext cx="887355" cy="887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EC8C0-93ED-47F2-A514-BF3A54AAC993}">
      <dsp:nvSpPr>
        <dsp:cNvPr id="0" name=""/>
        <dsp:cNvSpPr/>
      </dsp:nvSpPr>
      <dsp:spPr>
        <a:xfrm>
          <a:off x="760531" y="1419768"/>
          <a:ext cx="7403702" cy="709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71"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 Independent Evaluation</a:t>
          </a:r>
        </a:p>
      </dsp:txBody>
      <dsp:txXfrm>
        <a:off x="760531" y="1419768"/>
        <a:ext cx="7403702" cy="709884"/>
      </dsp:txXfrm>
    </dsp:sp>
    <dsp:sp modelId="{96D5C7C6-B6B0-48B8-8510-C6D3F9B0BA63}">
      <dsp:nvSpPr>
        <dsp:cNvPr id="0" name=""/>
        <dsp:cNvSpPr/>
      </dsp:nvSpPr>
      <dsp:spPr>
        <a:xfrm>
          <a:off x="428648" y="1331033"/>
          <a:ext cx="887355" cy="887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776E7-CB78-4360-BA8F-EF313EC82131}">
      <dsp:nvSpPr>
        <dsp:cNvPr id="0" name=""/>
        <dsp:cNvSpPr/>
      </dsp:nvSpPr>
      <dsp:spPr>
        <a:xfrm>
          <a:off x="992103" y="2494604"/>
          <a:ext cx="7180113" cy="70988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71"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Procedure Volume Requirements</a:t>
          </a:r>
        </a:p>
      </dsp:txBody>
      <dsp:txXfrm>
        <a:off x="992103" y="2494604"/>
        <a:ext cx="7180113" cy="709884"/>
      </dsp:txXfrm>
    </dsp:sp>
    <dsp:sp modelId="{0CCB15B6-5CEE-4B90-8E4D-F8BF726211F9}">
      <dsp:nvSpPr>
        <dsp:cNvPr id="0" name=""/>
        <dsp:cNvSpPr/>
      </dsp:nvSpPr>
      <dsp:spPr>
        <a:xfrm>
          <a:off x="428648" y="2396044"/>
          <a:ext cx="887355" cy="887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A3AA9-EF8A-4B7B-A361-E06AB8CAE7D4}">
      <dsp:nvSpPr>
        <dsp:cNvPr id="0" name=""/>
        <dsp:cNvSpPr/>
      </dsp:nvSpPr>
      <dsp:spPr>
        <a:xfrm>
          <a:off x="369507" y="3549791"/>
          <a:ext cx="7778757" cy="709884"/>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471"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 Participation in National Registry</a:t>
          </a:r>
        </a:p>
      </dsp:txBody>
      <dsp:txXfrm>
        <a:off x="369507" y="3549791"/>
        <a:ext cx="7778757" cy="709884"/>
      </dsp:txXfrm>
    </dsp:sp>
    <dsp:sp modelId="{6EF95520-72C7-4B54-A3CC-27ADCE056074}">
      <dsp:nvSpPr>
        <dsp:cNvPr id="0" name=""/>
        <dsp:cNvSpPr/>
      </dsp:nvSpPr>
      <dsp:spPr>
        <a:xfrm>
          <a:off x="21655" y="3461055"/>
          <a:ext cx="887355" cy="8873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E2726-6F9C-494E-BE2B-B59594C07610}">
      <dsp:nvSpPr>
        <dsp:cNvPr id="0" name=""/>
        <dsp:cNvSpPr/>
      </dsp:nvSpPr>
      <dsp:spPr>
        <a:xfrm>
          <a:off x="2650" y="0"/>
          <a:ext cx="2585533" cy="3781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Lowers volume requirements for physicians and hospitals seeking to </a:t>
          </a:r>
          <a:r>
            <a:rPr lang="en-US" sz="2600" i="1" kern="1200" dirty="0"/>
            <a:t>initiate</a:t>
          </a:r>
          <a:r>
            <a:rPr lang="en-US" sz="2600" kern="1200" dirty="0"/>
            <a:t> TAVR programs</a:t>
          </a:r>
        </a:p>
      </dsp:txBody>
      <dsp:txXfrm>
        <a:off x="78378" y="75728"/>
        <a:ext cx="2434077" cy="3629954"/>
      </dsp:txXfrm>
    </dsp:sp>
    <dsp:sp modelId="{8510505A-DBD8-412E-BB01-CA983B1D0912}">
      <dsp:nvSpPr>
        <dsp:cNvPr id="0" name=""/>
        <dsp:cNvSpPr/>
      </dsp:nvSpPr>
      <dsp:spPr>
        <a:xfrm>
          <a:off x="3022554" y="0"/>
          <a:ext cx="2585533" cy="3781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Adjusts the distribution of procedures for </a:t>
          </a:r>
          <a:r>
            <a:rPr lang="en-US" sz="2600" i="1" kern="1200" dirty="0"/>
            <a:t>existing</a:t>
          </a:r>
          <a:r>
            <a:rPr lang="en-US" sz="2600" kern="1200" dirty="0"/>
            <a:t> TAVR programs and reduces overall PCI requirement</a:t>
          </a:r>
        </a:p>
      </dsp:txBody>
      <dsp:txXfrm>
        <a:off x="3098282" y="75728"/>
        <a:ext cx="2434077" cy="3629954"/>
      </dsp:txXfrm>
    </dsp:sp>
    <dsp:sp modelId="{1DA89ECA-24C3-4B5E-A317-8C66F1BA3183}">
      <dsp:nvSpPr>
        <dsp:cNvPr id="0" name=""/>
        <dsp:cNvSpPr/>
      </dsp:nvSpPr>
      <dsp:spPr>
        <a:xfrm>
          <a:off x="6042457" y="0"/>
          <a:ext cx="2585533" cy="3781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Eliminates second cardiac surgeon’s evaluation and specifies documentation of an independent evaluation by an IC</a:t>
          </a:r>
        </a:p>
      </dsp:txBody>
      <dsp:txXfrm>
        <a:off x="6118185" y="75728"/>
        <a:ext cx="2434077" cy="3629954"/>
      </dsp:txXfrm>
    </dsp:sp>
    <dsp:sp modelId="{6FD5FFAC-14A8-4A06-A9BF-BC175869F886}">
      <dsp:nvSpPr>
        <dsp:cNvPr id="0" name=""/>
        <dsp:cNvSpPr/>
      </dsp:nvSpPr>
      <dsp:spPr>
        <a:xfrm>
          <a:off x="9062361" y="0"/>
          <a:ext cx="2585533" cy="37814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Maintains the heart team approach requiring IC and CV surgeon participation on each procedure</a:t>
          </a:r>
        </a:p>
      </dsp:txBody>
      <dsp:txXfrm>
        <a:off x="9138089" y="75728"/>
        <a:ext cx="2434077" cy="36299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1BC477-272C-495F-84B3-F0AA34C18A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BA2A55-84C7-4DCD-8083-A1E204278B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643F5E-F7AB-4A93-A13D-668922841E9A}" type="datetimeFigureOut">
              <a:rPr lang="en-US" smtClean="0"/>
              <a:t>8/13/2019</a:t>
            </a:fld>
            <a:endParaRPr lang="en-US"/>
          </a:p>
        </p:txBody>
      </p:sp>
      <p:sp>
        <p:nvSpPr>
          <p:cNvPr id="4" name="Footer Placeholder 3">
            <a:extLst>
              <a:ext uri="{FF2B5EF4-FFF2-40B4-BE49-F238E27FC236}">
                <a16:creationId xmlns:a16="http://schemas.microsoft.com/office/drawing/2014/main" id="{FF7C09E0-039D-4A08-8215-7D21A7F90F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38B45-BBE5-4E9D-A340-0D1E5DF12F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730B7-7E27-4378-8084-B9BD6E637829}" type="slidenum">
              <a:rPr lang="en-US" smtClean="0"/>
              <a:t>‹#›</a:t>
            </a:fld>
            <a:endParaRPr lang="en-US"/>
          </a:p>
        </p:txBody>
      </p:sp>
    </p:spTree>
    <p:extLst>
      <p:ext uri="{BB962C8B-B14F-4D97-AF65-F5344CB8AC3E}">
        <p14:creationId xmlns:p14="http://schemas.microsoft.com/office/powerpoint/2010/main" val="3509123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43127-52B4-F447-92C0-D6DEB77CB17D}"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50E27-53DB-1B41-AE1E-6A44F58CB651}" type="slidenum">
              <a:rPr lang="en-US" smtClean="0"/>
              <a:t>‹#›</a:t>
            </a:fld>
            <a:endParaRPr lang="en-US"/>
          </a:p>
        </p:txBody>
      </p:sp>
    </p:spTree>
    <p:extLst>
      <p:ext uri="{BB962C8B-B14F-4D97-AF65-F5344CB8AC3E}">
        <p14:creationId xmlns:p14="http://schemas.microsoft.com/office/powerpoint/2010/main" val="412179688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50E27-53DB-1B41-AE1E-6A44F58CB651}" type="slidenum">
              <a:rPr lang="en-US" smtClean="0"/>
              <a:t>1</a:t>
            </a:fld>
            <a:endParaRPr lang="en-US"/>
          </a:p>
        </p:txBody>
      </p:sp>
    </p:spTree>
    <p:extLst>
      <p:ext uri="{BB962C8B-B14F-4D97-AF65-F5344CB8AC3E}">
        <p14:creationId xmlns:p14="http://schemas.microsoft.com/office/powerpoint/2010/main" val="171479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NCDs are developed by Medicare to specify coverage criteria for an item or service to be applied on a national basis for all Medicare beneficiaries.</a:t>
            </a:r>
          </a:p>
          <a:p>
            <a:r>
              <a:rPr lang="en-US" sz="1600" kern="1200" dirty="0">
                <a:solidFill>
                  <a:schemeClr val="tx1"/>
                </a:solidFill>
                <a:effectLst/>
                <a:latin typeface="+mn-lt"/>
                <a:ea typeface="+mn-ea"/>
                <a:cs typeface="+mn-cs"/>
              </a:rPr>
              <a:t>Providers and physicians are responsible for adhering to all coverage requirements including record keeping for volume requirements and participating in the appropriate registry. </a:t>
            </a:r>
          </a:p>
          <a:p>
            <a:endParaRPr lang="en-US" sz="1600" kern="1200" dirty="0">
              <a:solidFill>
                <a:schemeClr val="tx1"/>
              </a:solidFill>
              <a:effectLst/>
              <a:latin typeface="+mn-lt"/>
              <a:ea typeface="+mn-ea"/>
              <a:cs typeface="+mn-cs"/>
            </a:endParaRPr>
          </a:p>
          <a:p>
            <a:r>
              <a:rPr lang="en-US" dirty="0"/>
              <a:t>Coverage with Evidence Development (CED):</a:t>
            </a:r>
          </a:p>
          <a:p>
            <a:r>
              <a:rPr lang="en-US" dirty="0"/>
              <a:t>Procedure volume requirements</a:t>
            </a:r>
          </a:p>
          <a:p>
            <a:r>
              <a:rPr lang="en-US" dirty="0"/>
              <a:t>Heart Team Approach: Interventional Cardiologist and CV surgeon must participate in the procedure</a:t>
            </a:r>
          </a:p>
          <a:p>
            <a:r>
              <a:rPr lang="en-US" dirty="0"/>
              <a:t>Independent examination must be conducted by two cardiac surgeons</a:t>
            </a:r>
          </a:p>
          <a:p>
            <a:endParaRPr lang="en-US" dirty="0"/>
          </a:p>
        </p:txBody>
      </p:sp>
      <p:sp>
        <p:nvSpPr>
          <p:cNvPr id="4" name="Slide Number Placeholder 3"/>
          <p:cNvSpPr>
            <a:spLocks noGrp="1"/>
          </p:cNvSpPr>
          <p:nvPr>
            <p:ph type="sldNum" sz="quarter" idx="5"/>
          </p:nvPr>
        </p:nvSpPr>
        <p:spPr/>
        <p:txBody>
          <a:bodyPr/>
          <a:lstStyle/>
          <a:p>
            <a:fld id="{5B150E27-53DB-1B41-AE1E-6A44F58CB651}" type="slidenum">
              <a:rPr lang="en-US" smtClean="0"/>
              <a:t>3</a:t>
            </a:fld>
            <a:endParaRPr lang="en-US"/>
          </a:p>
        </p:txBody>
      </p:sp>
    </p:spTree>
    <p:extLst>
      <p:ext uri="{BB962C8B-B14F-4D97-AF65-F5344CB8AC3E}">
        <p14:creationId xmlns:p14="http://schemas.microsoft.com/office/powerpoint/2010/main" val="539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comparing old to new, we can review the key components of the NCD</a:t>
            </a:r>
          </a:p>
          <a:p>
            <a:r>
              <a:rPr lang="en-US" dirty="0"/>
              <a:t>Keeps face to face evaluation</a:t>
            </a:r>
          </a:p>
        </p:txBody>
      </p:sp>
      <p:sp>
        <p:nvSpPr>
          <p:cNvPr id="4" name="Slide Number Placeholder 3"/>
          <p:cNvSpPr>
            <a:spLocks noGrp="1"/>
          </p:cNvSpPr>
          <p:nvPr>
            <p:ph type="sldNum" sz="quarter" idx="5"/>
          </p:nvPr>
        </p:nvSpPr>
        <p:spPr/>
        <p:txBody>
          <a:bodyPr/>
          <a:lstStyle/>
          <a:p>
            <a:fld id="{5B150E27-53DB-1B41-AE1E-6A44F58CB651}" type="slidenum">
              <a:rPr lang="en-US" smtClean="0"/>
              <a:t>4</a:t>
            </a:fld>
            <a:endParaRPr lang="en-US"/>
          </a:p>
        </p:txBody>
      </p:sp>
    </p:spTree>
    <p:extLst>
      <p:ext uri="{BB962C8B-B14F-4D97-AF65-F5344CB8AC3E}">
        <p14:creationId xmlns:p14="http://schemas.microsoft.com/office/powerpoint/2010/main" val="66853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AVRs be SAVR or TAVR </a:t>
            </a:r>
          </a:p>
          <a:p>
            <a:r>
              <a:rPr lang="en-US" sz="1600" kern="1200" dirty="0">
                <a:solidFill>
                  <a:schemeClr val="tx1"/>
                </a:solidFill>
                <a:effectLst/>
                <a:latin typeface="+mn-lt"/>
                <a:ea typeface="+mn-ea"/>
                <a:cs typeface="+mn-cs"/>
              </a:rPr>
              <a:t>balloon aortic valvuloplasty (BAV)</a:t>
            </a:r>
          </a:p>
          <a:p>
            <a:r>
              <a:rPr lang="en-US" sz="1600" kern="1200" dirty="0">
                <a:solidFill>
                  <a:schemeClr val="tx1"/>
                </a:solidFill>
                <a:effectLst/>
                <a:latin typeface="+mn-lt"/>
                <a:ea typeface="+mn-ea"/>
                <a:cs typeface="+mn-cs"/>
              </a:rPr>
              <a:t>Open heart procedures?? AVR, CABG, others?</a:t>
            </a:r>
          </a:p>
          <a:p>
            <a:r>
              <a:rPr lang="en-US" sz="1600" kern="1200" dirty="0">
                <a:solidFill>
                  <a:schemeClr val="tx1"/>
                </a:solidFill>
                <a:effectLst/>
                <a:latin typeface="+mn-lt"/>
                <a:ea typeface="+mn-ea"/>
                <a:cs typeface="+mn-cs"/>
              </a:rPr>
              <a:t>Left sided procedures?? Include WM?</a:t>
            </a:r>
            <a:endParaRPr lang="en-US" dirty="0"/>
          </a:p>
        </p:txBody>
      </p:sp>
      <p:sp>
        <p:nvSpPr>
          <p:cNvPr id="4" name="Slide Number Placeholder 3"/>
          <p:cNvSpPr>
            <a:spLocks noGrp="1"/>
          </p:cNvSpPr>
          <p:nvPr>
            <p:ph type="sldNum" sz="quarter" idx="5"/>
          </p:nvPr>
        </p:nvSpPr>
        <p:spPr/>
        <p:txBody>
          <a:bodyPr/>
          <a:lstStyle/>
          <a:p>
            <a:fld id="{5B150E27-53DB-1B41-AE1E-6A44F58CB651}" type="slidenum">
              <a:rPr lang="en-US" smtClean="0"/>
              <a:t>5</a:t>
            </a:fld>
            <a:endParaRPr lang="en-US"/>
          </a:p>
        </p:txBody>
      </p:sp>
    </p:spTree>
    <p:extLst>
      <p:ext uri="{BB962C8B-B14F-4D97-AF65-F5344CB8AC3E}">
        <p14:creationId xmlns:p14="http://schemas.microsoft.com/office/powerpoint/2010/main" val="71920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The heart team and hospital are participating in a prospective, national, audited registry that</a:t>
            </a:r>
          </a:p>
          <a:p>
            <a:pPr marL="800100" lvl="1" indent="-342900">
              <a:spcBef>
                <a:spcPts val="200"/>
              </a:spcBef>
            </a:pPr>
            <a:r>
              <a:rPr lang="en-US" sz="1600" dirty="0"/>
              <a:t>consecutively enrolls TAVR patients; </a:t>
            </a:r>
          </a:p>
          <a:p>
            <a:pPr marL="800100" lvl="1" indent="-342900">
              <a:spcBef>
                <a:spcPts val="200"/>
              </a:spcBef>
            </a:pPr>
            <a:r>
              <a:rPr lang="en-US" sz="1600" dirty="0"/>
              <a:t>accepts all manufactured devices;</a:t>
            </a:r>
          </a:p>
          <a:p>
            <a:pPr marL="800100" lvl="1" indent="-342900">
              <a:spcBef>
                <a:spcPts val="200"/>
              </a:spcBef>
            </a:pPr>
            <a:r>
              <a:rPr lang="en-US" sz="1600" dirty="0"/>
              <a:t>follows the patient for at least one year; and, </a:t>
            </a:r>
          </a:p>
          <a:p>
            <a:pPr marL="800100" lvl="1" indent="-342900">
              <a:spcBef>
                <a:spcPts val="200"/>
              </a:spcBef>
            </a:pPr>
            <a:r>
              <a:rPr lang="en-US" sz="1600" dirty="0"/>
              <a:t>complies with relevant regulations relating to protecting human research subjects</a:t>
            </a:r>
            <a:endParaRPr lang="en-US" dirty="0"/>
          </a:p>
          <a:p>
            <a:endParaRPr lang="en-US" dirty="0"/>
          </a:p>
        </p:txBody>
      </p:sp>
      <p:sp>
        <p:nvSpPr>
          <p:cNvPr id="4" name="Slide Number Placeholder 3"/>
          <p:cNvSpPr>
            <a:spLocks noGrp="1"/>
          </p:cNvSpPr>
          <p:nvPr>
            <p:ph type="sldNum" sz="quarter" idx="5"/>
          </p:nvPr>
        </p:nvSpPr>
        <p:spPr/>
        <p:txBody>
          <a:bodyPr/>
          <a:lstStyle/>
          <a:p>
            <a:fld id="{5B150E27-53DB-1B41-AE1E-6A44F58CB651}" type="slidenum">
              <a:rPr lang="en-US" smtClean="0"/>
              <a:t>6</a:t>
            </a:fld>
            <a:endParaRPr lang="en-US"/>
          </a:p>
        </p:txBody>
      </p:sp>
    </p:spTree>
    <p:extLst>
      <p:ext uri="{BB962C8B-B14F-4D97-AF65-F5344CB8AC3E}">
        <p14:creationId xmlns:p14="http://schemas.microsoft.com/office/powerpoint/2010/main" val="274602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Customer facing</a:t>
            </a:r>
            <a:endParaRPr lang="en-US" dirty="0"/>
          </a:p>
        </p:txBody>
      </p:sp>
      <p:sp>
        <p:nvSpPr>
          <p:cNvPr id="4" name="Slide Number Placeholder 3"/>
          <p:cNvSpPr>
            <a:spLocks noGrp="1"/>
          </p:cNvSpPr>
          <p:nvPr>
            <p:ph type="sldNum" sz="quarter" idx="5"/>
          </p:nvPr>
        </p:nvSpPr>
        <p:spPr/>
        <p:txBody>
          <a:bodyPr/>
          <a:lstStyle/>
          <a:p>
            <a:fld id="{5B150E27-53DB-1B41-AE1E-6A44F58CB651}" type="slidenum">
              <a:rPr lang="en-US" smtClean="0"/>
              <a:t>7</a:t>
            </a:fld>
            <a:endParaRPr lang="en-US"/>
          </a:p>
        </p:txBody>
      </p:sp>
    </p:spTree>
    <p:extLst>
      <p:ext uri="{BB962C8B-B14F-4D97-AF65-F5344CB8AC3E}">
        <p14:creationId xmlns:p14="http://schemas.microsoft.com/office/powerpoint/2010/main" val="946225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TUS Edg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17125" y="3561811"/>
            <a:ext cx="4754145" cy="637948"/>
          </a:xfrm>
          <a:prstGeom prst="rect">
            <a:avLst/>
          </a:prstGeom>
        </p:spPr>
        <p:txBody>
          <a:bodyPr/>
          <a:lstStyle>
            <a:lvl1pPr algn="l">
              <a:defRPr sz="3200" b="1">
                <a:solidFill>
                  <a:srgbClr val="FFFFFF"/>
                </a:solidFill>
                <a:latin typeface="Arial"/>
                <a:cs typeface="Arial"/>
              </a:defRPr>
            </a:lvl1pPr>
          </a:lstStyle>
          <a:p>
            <a:r>
              <a:rPr lang="en-US" dirty="0"/>
              <a:t>Title</a:t>
            </a:r>
          </a:p>
        </p:txBody>
      </p:sp>
      <p:sp>
        <p:nvSpPr>
          <p:cNvPr id="10" name="Content Placeholder 2"/>
          <p:cNvSpPr>
            <a:spLocks noGrp="1"/>
          </p:cNvSpPr>
          <p:nvPr>
            <p:ph idx="1" hasCustomPrompt="1"/>
          </p:nvPr>
        </p:nvSpPr>
        <p:spPr>
          <a:xfrm>
            <a:off x="817123" y="4209548"/>
            <a:ext cx="4754145" cy="481896"/>
          </a:xfrm>
          <a:prstGeom prst="rect">
            <a:avLst/>
          </a:prstGeom>
        </p:spPr>
        <p:txBody>
          <a:bodyPr/>
          <a:lstStyle>
            <a:lvl1pPr marL="0" indent="0" algn="l">
              <a:buFontTx/>
              <a:buNone/>
              <a:defRPr sz="2133">
                <a:solidFill>
                  <a:srgbClr val="FFFFFF"/>
                </a:solidFill>
                <a:latin typeface="Arial"/>
                <a:cs typeface="Arial"/>
              </a:defRPr>
            </a:lvl1pPr>
            <a:lvl2pPr algn="l">
              <a:defRPr>
                <a:solidFill>
                  <a:srgbClr val="FFFFFF"/>
                </a:solidFill>
                <a:latin typeface="Arial"/>
                <a:cs typeface="Arial"/>
              </a:defRPr>
            </a:lvl2pPr>
            <a:lvl3pPr algn="l">
              <a:defRPr>
                <a:solidFill>
                  <a:srgbClr val="FFFFFF"/>
                </a:solidFill>
                <a:latin typeface="Arial"/>
                <a:cs typeface="Arial"/>
              </a:defRPr>
            </a:lvl3pPr>
            <a:lvl4pPr algn="l">
              <a:defRPr>
                <a:solidFill>
                  <a:srgbClr val="FFFFFF"/>
                </a:solidFill>
                <a:latin typeface="Arial"/>
                <a:cs typeface="Arial"/>
              </a:defRPr>
            </a:lvl4pPr>
            <a:lvl5pPr algn="l">
              <a:defRPr>
                <a:solidFill>
                  <a:srgbClr val="FFFFFF"/>
                </a:solidFill>
                <a:latin typeface="Arial"/>
                <a:cs typeface="Arial"/>
              </a:defRPr>
            </a:lvl5pPr>
          </a:lstStyle>
          <a:p>
            <a:pPr lvl="0"/>
            <a:r>
              <a:rPr lang="en-US" dirty="0"/>
              <a:t>Subtitle</a:t>
            </a:r>
          </a:p>
        </p:txBody>
      </p:sp>
      <p:sp>
        <p:nvSpPr>
          <p:cNvPr id="5" name="Footer Placeholder 4">
            <a:extLst>
              <a:ext uri="{FF2B5EF4-FFF2-40B4-BE49-F238E27FC236}">
                <a16:creationId xmlns:a16="http://schemas.microsoft.com/office/drawing/2014/main" id="{06CC3D71-C0FF-4EF7-A4C2-11D6B7AF6C1E}"/>
              </a:ext>
            </a:extLst>
          </p:cNvPr>
          <p:cNvSpPr>
            <a:spLocks noGrp="1"/>
          </p:cNvSpPr>
          <p:nvPr>
            <p:ph type="ftr" sz="quarter" idx="10"/>
          </p:nvPr>
        </p:nvSpPr>
        <p:spPr>
          <a:xfrm>
            <a:off x="114669" y="6385079"/>
            <a:ext cx="6703381" cy="365125"/>
          </a:xfrm>
        </p:spPr>
        <p:txBody>
          <a:bodyPr/>
          <a:lstStyle>
            <a:lvl1pPr>
              <a:defRPr/>
            </a:lvl1pPr>
          </a:lstStyle>
          <a:p>
            <a:r>
              <a:rPr lang="en-US">
                <a:cs typeface="Arial" panose="020B0604020202020204" pitchFamily="34" charset="0"/>
              </a:rPr>
              <a:t>© 2019 Boston Scientific Corporation or its affiliates. All rights reserved. SH-649306-AA</a:t>
            </a:r>
            <a:endParaRPr lang="en-US" dirty="0">
              <a:cs typeface="Arial" panose="020B0604020202020204" pitchFamily="34" charset="0"/>
            </a:endParaRPr>
          </a:p>
        </p:txBody>
      </p:sp>
    </p:spTree>
    <p:extLst>
      <p:ext uri="{BB962C8B-B14F-4D97-AF65-F5344CB8AC3E}">
        <p14:creationId xmlns:p14="http://schemas.microsoft.com/office/powerpoint/2010/main" val="108707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125" y="326335"/>
            <a:ext cx="9624007" cy="612341"/>
          </a:xfrm>
          <a:prstGeom prst="rect">
            <a:avLst/>
          </a:prstGeom>
        </p:spPr>
        <p:txBody>
          <a:bodyPr anchor="ctr"/>
          <a:lstStyle>
            <a:lvl1pPr algn="l">
              <a:defRPr sz="3600">
                <a:solidFill>
                  <a:schemeClr val="bg1"/>
                </a:solidFill>
                <a:latin typeface="Arial"/>
                <a:cs typeface="Arial"/>
              </a:defRPr>
            </a:lvl1pPr>
          </a:lstStyle>
          <a:p>
            <a:r>
              <a:rPr lang="en-US" dirty="0"/>
              <a:t>Click to edit Master title style</a:t>
            </a:r>
          </a:p>
        </p:txBody>
      </p:sp>
      <p:sp>
        <p:nvSpPr>
          <p:cNvPr id="6" name="Text Placeholder 6"/>
          <p:cNvSpPr>
            <a:spLocks noGrp="1"/>
          </p:cNvSpPr>
          <p:nvPr>
            <p:ph type="body" sz="quarter" idx="13"/>
          </p:nvPr>
        </p:nvSpPr>
        <p:spPr>
          <a:xfrm>
            <a:off x="378125" y="1254935"/>
            <a:ext cx="11427071" cy="4799108"/>
          </a:xfrm>
          <a:prstGeom prst="rect">
            <a:avLst/>
          </a:prstGeom>
        </p:spPr>
        <p:txBody>
          <a:bodyPr vert="horz"/>
          <a:lstStyle>
            <a:lvl1pPr marL="457189" indent="-457189">
              <a:buFont typeface="Wingdings" pitchFamily="2" charset="2"/>
              <a:buChar char="§"/>
              <a:defRPr sz="2800">
                <a:solidFill>
                  <a:schemeClr val="accent6"/>
                </a:solidFill>
                <a:latin typeface="Arial"/>
                <a:cs typeface="Arial"/>
              </a:defRPr>
            </a:lvl1pPr>
            <a:lvl2pPr marL="990575" indent="-380990">
              <a:buFont typeface="Wingdings" pitchFamily="2" charset="2"/>
              <a:buChar char="§"/>
              <a:defRPr sz="2400">
                <a:solidFill>
                  <a:schemeClr val="accent6"/>
                </a:solidFill>
                <a:latin typeface="Arial"/>
                <a:cs typeface="Arial"/>
              </a:defRPr>
            </a:lvl2pPr>
            <a:lvl3pPr marL="1523962" indent="-304792">
              <a:buFont typeface="Wingdings" pitchFamily="2" charset="2"/>
              <a:buChar char="§"/>
              <a:defRPr sz="2000">
                <a:solidFill>
                  <a:schemeClr val="accent6"/>
                </a:solidFill>
                <a:latin typeface="Arial"/>
                <a:cs typeface="Arial"/>
              </a:defRPr>
            </a:lvl3pPr>
            <a:lvl4pPr marL="2133547" indent="-304792">
              <a:buFont typeface="Wingdings" pitchFamily="2" charset="2"/>
              <a:buChar char="§"/>
              <a:defRPr sz="1800">
                <a:solidFill>
                  <a:schemeClr val="accent6"/>
                </a:solidFill>
                <a:latin typeface="Arial"/>
                <a:cs typeface="Arial"/>
              </a:defRPr>
            </a:lvl4pPr>
            <a:lvl5pPr marL="2743131" indent="-304792">
              <a:buFont typeface="Wingdings" pitchFamily="2" charset="2"/>
              <a:buChar char="§"/>
              <a:defRPr sz="1800">
                <a:solidFill>
                  <a:schemeClr val="accent6"/>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B25789B0-E3EF-E14D-87EA-28EC03524B77}"/>
              </a:ext>
            </a:extLst>
          </p:cNvPr>
          <p:cNvSpPr txBox="1"/>
          <p:nvPr userDrawn="1"/>
        </p:nvSpPr>
        <p:spPr>
          <a:xfrm>
            <a:off x="11779067" y="6570742"/>
            <a:ext cx="349776" cy="256545"/>
          </a:xfrm>
          <a:prstGeom prst="rect">
            <a:avLst/>
          </a:prstGeom>
          <a:noFill/>
        </p:spPr>
        <p:txBody>
          <a:bodyPr wrap="none" rtlCol="0">
            <a:spAutoFit/>
          </a:bodyPr>
          <a:lstStyle/>
          <a:p>
            <a:fld id="{DFA3D809-9BA1-4642-B7B1-B8DA411618F5}" type="slidenum">
              <a:rPr lang="en-US" sz="1067" smtClean="0">
                <a:solidFill>
                  <a:schemeClr val="accent6">
                    <a:lumMod val="60000"/>
                    <a:lumOff val="40000"/>
                  </a:schemeClr>
                </a:solidFill>
              </a:rPr>
              <a:t>‹#›</a:t>
            </a:fld>
            <a:endParaRPr lang="en-US" sz="1067" dirty="0">
              <a:solidFill>
                <a:schemeClr val="accent6">
                  <a:lumMod val="60000"/>
                  <a:lumOff val="40000"/>
                </a:schemeClr>
              </a:solidFill>
            </a:endParaRPr>
          </a:p>
        </p:txBody>
      </p:sp>
      <p:sp>
        <p:nvSpPr>
          <p:cNvPr id="8" name="Footer Placeholder 4">
            <a:extLst>
              <a:ext uri="{FF2B5EF4-FFF2-40B4-BE49-F238E27FC236}">
                <a16:creationId xmlns:a16="http://schemas.microsoft.com/office/drawing/2014/main" id="{40A37ADA-6D17-44BB-A8D8-983EC1421508}"/>
              </a:ext>
            </a:extLst>
          </p:cNvPr>
          <p:cNvSpPr>
            <a:spLocks noGrp="1"/>
          </p:cNvSpPr>
          <p:nvPr>
            <p:ph type="ftr" sz="quarter" idx="10"/>
          </p:nvPr>
        </p:nvSpPr>
        <p:spPr>
          <a:xfrm>
            <a:off x="114669" y="6385079"/>
            <a:ext cx="6703381" cy="365125"/>
          </a:xfrm>
        </p:spPr>
        <p:txBody>
          <a:bodyPr/>
          <a:lstStyle>
            <a:lvl1pPr>
              <a:defRPr/>
            </a:lvl1pPr>
          </a:lstStyle>
          <a:p>
            <a:r>
              <a:rPr lang="en-US">
                <a:cs typeface="Arial" panose="020B0604020202020204" pitchFamily="34" charset="0"/>
              </a:rPr>
              <a:t>© 2019 Boston Scientific Corporation or its affiliates. All rights reserved. SH-649306-AA</a:t>
            </a:r>
            <a:endParaRPr lang="en-US" dirty="0">
              <a:cs typeface="Arial" panose="020B0604020202020204" pitchFamily="34" charset="0"/>
            </a:endParaRPr>
          </a:p>
        </p:txBody>
      </p:sp>
    </p:spTree>
    <p:extLst>
      <p:ext uri="{BB962C8B-B14F-4D97-AF65-F5344CB8AC3E}">
        <p14:creationId xmlns:p14="http://schemas.microsoft.com/office/powerpoint/2010/main" val="344389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125" y="326335"/>
            <a:ext cx="9624007" cy="612341"/>
          </a:xfrm>
          <a:prstGeom prst="rect">
            <a:avLst/>
          </a:prstGeom>
        </p:spPr>
        <p:txBody>
          <a:bodyPr anchor="ctr"/>
          <a:lstStyle>
            <a:lvl1pPr algn="l">
              <a:defRPr sz="3600">
                <a:solidFill>
                  <a:srgbClr val="00467F"/>
                </a:solidFill>
                <a:latin typeface="Arial"/>
                <a:cs typeface="Arial"/>
              </a:defRPr>
            </a:lvl1pPr>
          </a:lstStyle>
          <a:p>
            <a:r>
              <a:rPr lang="en-US" dirty="0"/>
              <a:t>Click to edit Master title style</a:t>
            </a:r>
          </a:p>
        </p:txBody>
      </p:sp>
      <p:sp>
        <p:nvSpPr>
          <p:cNvPr id="6" name="Text Placeholder 6"/>
          <p:cNvSpPr>
            <a:spLocks noGrp="1"/>
          </p:cNvSpPr>
          <p:nvPr>
            <p:ph type="body" sz="quarter" idx="13"/>
          </p:nvPr>
        </p:nvSpPr>
        <p:spPr>
          <a:xfrm>
            <a:off x="378125" y="1254935"/>
            <a:ext cx="11427071" cy="4799108"/>
          </a:xfrm>
          <a:prstGeom prst="rect">
            <a:avLst/>
          </a:prstGeom>
        </p:spPr>
        <p:txBody>
          <a:bodyPr vert="horz"/>
          <a:lstStyle>
            <a:lvl1pPr marL="457189" indent="-457189">
              <a:buFont typeface="Wingdings" pitchFamily="2" charset="2"/>
              <a:buChar char="§"/>
              <a:defRPr sz="2800">
                <a:solidFill>
                  <a:schemeClr val="bg1"/>
                </a:solidFill>
                <a:latin typeface="Arial"/>
                <a:cs typeface="Arial"/>
              </a:defRPr>
            </a:lvl1pPr>
            <a:lvl2pPr marL="990575" indent="-380990">
              <a:buFont typeface="Wingdings" pitchFamily="2" charset="2"/>
              <a:buChar char="§"/>
              <a:defRPr sz="2400">
                <a:solidFill>
                  <a:schemeClr val="bg1"/>
                </a:solidFill>
                <a:latin typeface="Arial"/>
                <a:cs typeface="Arial"/>
              </a:defRPr>
            </a:lvl2pPr>
            <a:lvl3pPr marL="1523962" indent="-304792">
              <a:buFont typeface="Wingdings" pitchFamily="2" charset="2"/>
              <a:buChar char="§"/>
              <a:defRPr sz="2000">
                <a:solidFill>
                  <a:schemeClr val="bg1"/>
                </a:solidFill>
                <a:latin typeface="Arial"/>
                <a:cs typeface="Arial"/>
              </a:defRPr>
            </a:lvl3pPr>
            <a:lvl4pPr marL="2133547" indent="-304792">
              <a:buFont typeface="Wingdings" pitchFamily="2" charset="2"/>
              <a:buChar char="§"/>
              <a:defRPr sz="1800">
                <a:solidFill>
                  <a:schemeClr val="bg1"/>
                </a:solidFill>
                <a:latin typeface="Arial"/>
                <a:cs typeface="Arial"/>
              </a:defRPr>
            </a:lvl4pPr>
            <a:lvl5pPr marL="2743131" indent="-304792">
              <a:buFont typeface="Wingdings" pitchFamily="2" charset="2"/>
              <a:buChar char="§"/>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B25789B0-E3EF-E14D-87EA-28EC03524B77}"/>
              </a:ext>
            </a:extLst>
          </p:cNvPr>
          <p:cNvSpPr txBox="1"/>
          <p:nvPr userDrawn="1"/>
        </p:nvSpPr>
        <p:spPr>
          <a:xfrm>
            <a:off x="11779067" y="6570742"/>
            <a:ext cx="349776" cy="256545"/>
          </a:xfrm>
          <a:prstGeom prst="rect">
            <a:avLst/>
          </a:prstGeom>
          <a:noFill/>
        </p:spPr>
        <p:txBody>
          <a:bodyPr wrap="none" rtlCol="0">
            <a:spAutoFit/>
          </a:bodyPr>
          <a:lstStyle/>
          <a:p>
            <a:fld id="{DFA3D809-9BA1-4642-B7B1-B8DA411618F5}" type="slidenum">
              <a:rPr lang="en-US" sz="1067" smtClean="0">
                <a:solidFill>
                  <a:schemeClr val="bg1"/>
                </a:solidFill>
              </a:rPr>
              <a:t>‹#›</a:t>
            </a:fld>
            <a:endParaRPr lang="en-US" sz="1067" dirty="0">
              <a:solidFill>
                <a:schemeClr val="bg1"/>
              </a:solidFill>
            </a:endParaRPr>
          </a:p>
        </p:txBody>
      </p:sp>
      <p:sp>
        <p:nvSpPr>
          <p:cNvPr id="8" name="Footer Placeholder 4">
            <a:extLst>
              <a:ext uri="{FF2B5EF4-FFF2-40B4-BE49-F238E27FC236}">
                <a16:creationId xmlns:a16="http://schemas.microsoft.com/office/drawing/2014/main" id="{8656CBC0-2BCE-4493-BD9B-9CC42F96C07D}"/>
              </a:ext>
            </a:extLst>
          </p:cNvPr>
          <p:cNvSpPr>
            <a:spLocks noGrp="1"/>
          </p:cNvSpPr>
          <p:nvPr>
            <p:ph type="ftr" sz="quarter" idx="10"/>
          </p:nvPr>
        </p:nvSpPr>
        <p:spPr>
          <a:xfrm>
            <a:off x="114669" y="6385079"/>
            <a:ext cx="6703381" cy="365125"/>
          </a:xfrm>
        </p:spPr>
        <p:txBody>
          <a:bodyPr/>
          <a:lstStyle>
            <a:lvl1pPr>
              <a:defRPr/>
            </a:lvl1pPr>
          </a:lstStyle>
          <a:p>
            <a:r>
              <a:rPr lang="en-US">
                <a:cs typeface="Arial" panose="020B0604020202020204" pitchFamily="34" charset="0"/>
              </a:rPr>
              <a:t>© 2019 Boston Scientific Corporation or its affiliates. All rights reserved. SH-649306-AA</a:t>
            </a:r>
            <a:endParaRPr lang="en-US" dirty="0">
              <a:cs typeface="Arial" panose="020B0604020202020204" pitchFamily="34" charset="0"/>
            </a:endParaRPr>
          </a:p>
        </p:txBody>
      </p:sp>
    </p:spTree>
    <p:extLst>
      <p:ext uri="{BB962C8B-B14F-4D97-AF65-F5344CB8AC3E}">
        <p14:creationId xmlns:p14="http://schemas.microsoft.com/office/powerpoint/2010/main" val="2883108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3D93D6-1B55-4613-84FD-3FEF963B7784}"/>
              </a:ext>
            </a:extLst>
          </p:cNvPr>
          <p:cNvSpPr>
            <a:spLocks noGrp="1"/>
          </p:cNvSpPr>
          <p:nvPr>
            <p:ph type="ftr" sz="quarter" idx="3"/>
          </p:nvPr>
        </p:nvSpPr>
        <p:spPr>
          <a:xfrm>
            <a:off x="114669" y="6385079"/>
            <a:ext cx="6703381"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cs typeface="Arial" panose="020B0604020202020204" pitchFamily="34" charset="0"/>
              </a:rPr>
              <a:t>© 2019 Boston Scientific Corporation or its affiliates. All rights reserved. SH-649306-AA</a:t>
            </a:r>
            <a:endParaRPr lang="en-US" dirty="0">
              <a:cs typeface="Arial" panose="020B0604020202020204" pitchFamily="34" charset="0"/>
            </a:endParaRPr>
          </a:p>
        </p:txBody>
      </p:sp>
    </p:spTree>
    <p:extLst>
      <p:ext uri="{BB962C8B-B14F-4D97-AF65-F5344CB8AC3E}">
        <p14:creationId xmlns:p14="http://schemas.microsoft.com/office/powerpoint/2010/main" val="2786409662"/>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55" r:id="rId3"/>
  </p:sldLayoutIdLst>
  <p:hf sldNum="0" hdr="0" dt="0"/>
  <p:txStyles>
    <p:titleStyle>
      <a:lvl1pPr marL="0" marR="0" indent="0" algn="ctr" defTabSz="609585" rtl="0" eaLnBrk="1" fontAlgn="auto" latinLnBrk="0" hangingPunct="1">
        <a:lnSpc>
          <a:spcPct val="100000"/>
        </a:lnSpc>
        <a:spcBef>
          <a:spcPct val="0"/>
        </a:spcBef>
        <a:spcAft>
          <a:spcPts val="0"/>
        </a:spcAft>
        <a:buClrTx/>
        <a:buSzTx/>
        <a:buFontTx/>
        <a:buNone/>
        <a:tabLst/>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nul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medicare-coverage-database/details/nca-decision-memo.aspx?NCAId=29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medicare-coverage-database/details/nca-decision-memo.aspx?NCAId=29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medicare-coverage-database/details/nca-decision-memo.aspx?NCAId=29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ms.gov/medicare-coverage-database/details/nca-decision-memo.aspx?NCAId=293"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394A-7FA9-40B9-9FB2-B86B499681AE}"/>
              </a:ext>
            </a:extLst>
          </p:cNvPr>
          <p:cNvSpPr>
            <a:spLocks noGrp="1"/>
          </p:cNvSpPr>
          <p:nvPr>
            <p:ph type="title"/>
          </p:nvPr>
        </p:nvSpPr>
        <p:spPr>
          <a:xfrm>
            <a:off x="817125" y="3142034"/>
            <a:ext cx="6000925" cy="1057725"/>
          </a:xfrm>
        </p:spPr>
        <p:txBody>
          <a:bodyPr/>
          <a:lstStyle/>
          <a:p>
            <a:r>
              <a:rPr lang="en-US" dirty="0"/>
              <a:t>TAVR Health Economics &amp; Market Access Update</a:t>
            </a:r>
          </a:p>
        </p:txBody>
      </p:sp>
      <p:sp>
        <p:nvSpPr>
          <p:cNvPr id="3" name="Content Placeholder 2">
            <a:extLst>
              <a:ext uri="{FF2B5EF4-FFF2-40B4-BE49-F238E27FC236}">
                <a16:creationId xmlns:a16="http://schemas.microsoft.com/office/drawing/2014/main" id="{AC12873D-FE17-4FF3-94CA-65F3F2F32945}"/>
              </a:ext>
            </a:extLst>
          </p:cNvPr>
          <p:cNvSpPr>
            <a:spLocks noGrp="1"/>
          </p:cNvSpPr>
          <p:nvPr>
            <p:ph idx="1"/>
          </p:nvPr>
        </p:nvSpPr>
        <p:spPr/>
        <p:txBody>
          <a:bodyPr/>
          <a:lstStyle/>
          <a:p>
            <a:r>
              <a:rPr lang="en-US" dirty="0"/>
              <a:t>National Coverage Determination </a:t>
            </a:r>
          </a:p>
        </p:txBody>
      </p:sp>
      <p:sp>
        <p:nvSpPr>
          <p:cNvPr id="4" name="Footer Placeholder 3">
            <a:extLst>
              <a:ext uri="{FF2B5EF4-FFF2-40B4-BE49-F238E27FC236}">
                <a16:creationId xmlns:a16="http://schemas.microsoft.com/office/drawing/2014/main" id="{D267C016-575C-4A2C-905B-CAEAA3ABDD7A}"/>
              </a:ext>
            </a:extLst>
          </p:cNvPr>
          <p:cNvSpPr>
            <a:spLocks noGrp="1"/>
          </p:cNvSpPr>
          <p:nvPr>
            <p:ph type="ftr" sz="quarter" idx="10"/>
          </p:nvPr>
        </p:nvSpPr>
        <p:spPr/>
        <p:txBody>
          <a:bodyPr/>
          <a:lstStyle/>
          <a:p>
            <a:r>
              <a:rPr lang="en-US" dirty="0">
                <a:cs typeface="Arial" panose="020B0604020202020204" pitchFamily="34" charset="0"/>
              </a:rPr>
              <a:t>© 2019 Boston Scientific Corporation or its affiliates. All rights reserved. SH-649306-AA</a:t>
            </a:r>
          </a:p>
        </p:txBody>
      </p:sp>
      <p:pic>
        <p:nvPicPr>
          <p:cNvPr id="5" name="Picture 4">
            <a:extLst>
              <a:ext uri="{FF2B5EF4-FFF2-40B4-BE49-F238E27FC236}">
                <a16:creationId xmlns:a16="http://schemas.microsoft.com/office/drawing/2014/main" id="{53AEB8B4-3B98-489D-AFFF-51C46B9D12A2}"/>
              </a:ext>
            </a:extLst>
          </p:cNvPr>
          <p:cNvPicPr>
            <a:picLocks noChangeAspect="1"/>
          </p:cNvPicPr>
          <p:nvPr/>
        </p:nvPicPr>
        <p:blipFill>
          <a:blip r:embed="rId3"/>
          <a:stretch>
            <a:fillRect/>
          </a:stretch>
        </p:blipFill>
        <p:spPr>
          <a:xfrm>
            <a:off x="6012405" y="3880785"/>
            <a:ext cx="3172077" cy="3172077"/>
          </a:xfrm>
          <a:prstGeom prst="rect">
            <a:avLst/>
          </a:prstGeom>
        </p:spPr>
      </p:pic>
    </p:spTree>
    <p:extLst>
      <p:ext uri="{BB962C8B-B14F-4D97-AF65-F5344CB8AC3E}">
        <p14:creationId xmlns:p14="http://schemas.microsoft.com/office/powerpoint/2010/main" val="169639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5AE2F-293B-403A-8A9D-A4727495C68A}"/>
              </a:ext>
            </a:extLst>
          </p:cNvPr>
          <p:cNvSpPr>
            <a:spLocks noGrp="1"/>
          </p:cNvSpPr>
          <p:nvPr>
            <p:ph type="title"/>
          </p:nvPr>
        </p:nvSpPr>
        <p:spPr/>
        <p:txBody>
          <a:bodyPr/>
          <a:lstStyle/>
          <a:p>
            <a:r>
              <a:rPr lang="en-US" dirty="0"/>
              <a:t>Disclaimers</a:t>
            </a:r>
          </a:p>
        </p:txBody>
      </p:sp>
      <p:sp>
        <p:nvSpPr>
          <p:cNvPr id="4" name="Footer Placeholder 3">
            <a:extLst>
              <a:ext uri="{FF2B5EF4-FFF2-40B4-BE49-F238E27FC236}">
                <a16:creationId xmlns:a16="http://schemas.microsoft.com/office/drawing/2014/main" id="{3B17EB7F-A149-4307-BC35-4B5752683A56}"/>
              </a:ext>
            </a:extLst>
          </p:cNvPr>
          <p:cNvSpPr>
            <a:spLocks noGrp="1"/>
          </p:cNvSpPr>
          <p:nvPr>
            <p:ph type="ftr" sz="quarter" idx="10"/>
          </p:nvPr>
        </p:nvSpPr>
        <p:spPr/>
        <p:txBody>
          <a:bodyPr/>
          <a:lstStyle/>
          <a:p>
            <a:r>
              <a:rPr lang="en-US">
                <a:cs typeface="Arial" panose="020B0604020202020204" pitchFamily="34" charset="0"/>
              </a:rPr>
              <a:t>© 2019 Boston Scientific Corporation or its affiliates. All rights reserved. SH-649306-AA</a:t>
            </a:r>
            <a:endParaRPr lang="en-US" dirty="0">
              <a:cs typeface="Arial" panose="020B0604020202020204" pitchFamily="34" charset="0"/>
            </a:endParaRPr>
          </a:p>
        </p:txBody>
      </p:sp>
      <p:sp>
        <p:nvSpPr>
          <p:cNvPr id="7" name="Rectangle 6">
            <a:extLst>
              <a:ext uri="{FF2B5EF4-FFF2-40B4-BE49-F238E27FC236}">
                <a16:creationId xmlns:a16="http://schemas.microsoft.com/office/drawing/2014/main" id="{1AF3F30E-4F86-47F5-9398-1F91D8154BF0}"/>
              </a:ext>
            </a:extLst>
          </p:cNvPr>
          <p:cNvSpPr txBox="1">
            <a:spLocks/>
          </p:cNvSpPr>
          <p:nvPr/>
        </p:nvSpPr>
        <p:spPr bwMode="auto">
          <a:xfrm>
            <a:off x="689113" y="1896577"/>
            <a:ext cx="5212080" cy="31981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000"/>
              </a:spcAft>
              <a:buFont typeface="Arial"/>
              <a:buNone/>
            </a:pPr>
            <a:r>
              <a:rPr lang="en-US" sz="1800" dirty="0">
                <a:solidFill>
                  <a:srgbClr val="6A737B"/>
                </a:solidFill>
                <a:latin typeface="Century Gothic" charset="0"/>
                <a:ea typeface="Century Gothic" charset="0"/>
                <a:cs typeface="Century Gothic" charset="0"/>
              </a:rPr>
              <a:t>Health economic and r</a:t>
            </a:r>
            <a:r>
              <a:rPr lang="en-US" altLang="ja-JP" sz="1800" dirty="0">
                <a:solidFill>
                  <a:srgbClr val="6A737B"/>
                </a:solidFill>
                <a:latin typeface="Century Gothic" charset="0"/>
                <a:ea typeface="Century Gothic" charset="0"/>
                <a:cs typeface="Century Gothic" charset="0"/>
              </a:rPr>
              <a:t>eimbursement information provided by Boston Scientific Corporation may be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a:t>
            </a:r>
          </a:p>
        </p:txBody>
      </p:sp>
      <p:sp>
        <p:nvSpPr>
          <p:cNvPr id="9" name="Rectangle 8">
            <a:extLst>
              <a:ext uri="{FF2B5EF4-FFF2-40B4-BE49-F238E27FC236}">
                <a16:creationId xmlns:a16="http://schemas.microsoft.com/office/drawing/2014/main" id="{6232C971-5405-45F9-987B-09CC0EFA9A77}"/>
              </a:ext>
            </a:extLst>
          </p:cNvPr>
          <p:cNvSpPr/>
          <p:nvPr/>
        </p:nvSpPr>
        <p:spPr>
          <a:xfrm>
            <a:off x="6308030" y="1896577"/>
            <a:ext cx="5212080" cy="3200400"/>
          </a:xfrm>
          <a:prstGeom prst="rect">
            <a:avLst/>
          </a:prstGeom>
        </p:spPr>
        <p:txBody>
          <a:bodyPr>
            <a:spAutoFit/>
          </a:bodyPr>
          <a:lstStyle/>
          <a:p>
            <a:pPr>
              <a:spcAft>
                <a:spcPts val="1000"/>
              </a:spcAft>
            </a:pPr>
            <a:r>
              <a:rPr lang="en-US" altLang="ja-JP" sz="1800" b="1" dirty="0">
                <a:solidFill>
                  <a:srgbClr val="6A737B"/>
                </a:solidFill>
                <a:latin typeface="Century Gothic" charset="0"/>
                <a:ea typeface="Century Gothic" charset="0"/>
                <a:cs typeface="Century Gothic" charset="0"/>
              </a:rPr>
              <a:t>It is always the provider’s responsibility to determine medical necessity, the proper site for delivery of any services and to submit appropriate codes, charges, and modifiers for services that are rendered.</a:t>
            </a:r>
            <a:r>
              <a:rPr lang="en-US" altLang="ja-JP" sz="1800" dirty="0">
                <a:solidFill>
                  <a:srgbClr val="6A737B"/>
                </a:solidFill>
                <a:latin typeface="Century Gothic" charset="0"/>
                <a:ea typeface="Century Gothic" charset="0"/>
                <a:cs typeface="Century Gothic" charset="0"/>
              </a:rPr>
              <a:t> Boston Scientific recommends that you consult with your payers, reimbursement specialists and/or legal counsel regarding coding, coverage and reimbursement matters. Boston Scientific does not promote the use of its products outside their FDA-approved label.</a:t>
            </a:r>
          </a:p>
        </p:txBody>
      </p:sp>
    </p:spTree>
    <p:extLst>
      <p:ext uri="{BB962C8B-B14F-4D97-AF65-F5344CB8AC3E}">
        <p14:creationId xmlns:p14="http://schemas.microsoft.com/office/powerpoint/2010/main" val="211415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4C22-69CC-4D94-A0DE-14C5880FD98C}"/>
              </a:ext>
            </a:extLst>
          </p:cNvPr>
          <p:cNvSpPr>
            <a:spLocks noGrp="1"/>
          </p:cNvSpPr>
          <p:nvPr>
            <p:ph type="title"/>
          </p:nvPr>
        </p:nvSpPr>
        <p:spPr/>
        <p:txBody>
          <a:bodyPr/>
          <a:lstStyle/>
          <a:p>
            <a:r>
              <a:rPr lang="en-US" dirty="0"/>
              <a:t>CMS National Coverage Determination</a:t>
            </a:r>
          </a:p>
        </p:txBody>
      </p:sp>
      <p:sp>
        <p:nvSpPr>
          <p:cNvPr id="4" name="Footer Placeholder 3">
            <a:extLst>
              <a:ext uri="{FF2B5EF4-FFF2-40B4-BE49-F238E27FC236}">
                <a16:creationId xmlns:a16="http://schemas.microsoft.com/office/drawing/2014/main" id="{22816F94-F3B2-4764-9138-66EC39BD1F50}"/>
              </a:ext>
            </a:extLst>
          </p:cNvPr>
          <p:cNvSpPr>
            <a:spLocks noGrp="1"/>
          </p:cNvSpPr>
          <p:nvPr>
            <p:ph type="ftr" sz="quarter" idx="10"/>
          </p:nvPr>
        </p:nvSpPr>
        <p:spPr>
          <a:xfrm>
            <a:off x="901309" y="6467904"/>
            <a:ext cx="6703381" cy="365125"/>
          </a:xfrm>
        </p:spPr>
        <p:txBody>
          <a:bodyPr/>
          <a:lstStyle/>
          <a:p>
            <a:r>
              <a:rPr lang="en-US" dirty="0">
                <a:cs typeface="Arial" panose="020B0604020202020204" pitchFamily="34" charset="0"/>
              </a:rPr>
              <a:t>© 2019 Boston Scientific Corporation or its affiliates. All rights reserved. SH-649306-AA</a:t>
            </a:r>
          </a:p>
        </p:txBody>
      </p:sp>
      <p:sp>
        <p:nvSpPr>
          <p:cNvPr id="9" name="Rectangle 8">
            <a:extLst>
              <a:ext uri="{FF2B5EF4-FFF2-40B4-BE49-F238E27FC236}">
                <a16:creationId xmlns:a16="http://schemas.microsoft.com/office/drawing/2014/main" id="{ED58AB4E-49B4-4A92-99C4-F6317D728A4B}"/>
              </a:ext>
            </a:extLst>
          </p:cNvPr>
          <p:cNvSpPr/>
          <p:nvPr/>
        </p:nvSpPr>
        <p:spPr>
          <a:xfrm>
            <a:off x="8581291" y="2466933"/>
            <a:ext cx="3657600" cy="3621504"/>
          </a:xfrm>
          <a:prstGeom prst="rect">
            <a:avLst/>
          </a:prstGeom>
        </p:spPr>
        <p:txBody>
          <a:bodyPr wrap="square">
            <a:spAutoFit/>
          </a:bodyPr>
          <a:lstStyle/>
          <a:p>
            <a:pPr marL="369353">
              <a:spcAft>
                <a:spcPts val="800"/>
              </a:spcAft>
            </a:pPr>
            <a:r>
              <a:rPr lang="en-US" dirty="0">
                <a:solidFill>
                  <a:srgbClr val="7F7F7F"/>
                </a:solidFill>
              </a:rPr>
              <a:t>To offer TAVR procedures to Medicare patients, providers and physicians must meet certain criteria.</a:t>
            </a:r>
          </a:p>
          <a:p>
            <a:pPr marL="369353">
              <a:spcAft>
                <a:spcPts val="800"/>
              </a:spcAft>
            </a:pPr>
            <a:endParaRPr lang="en-US" dirty="0">
              <a:solidFill>
                <a:srgbClr val="7F7F7F"/>
              </a:solidFill>
            </a:endParaRPr>
          </a:p>
          <a:p>
            <a:pPr marL="369353">
              <a:spcAft>
                <a:spcPts val="800"/>
              </a:spcAft>
            </a:pPr>
            <a:r>
              <a:rPr lang="en-US" dirty="0">
                <a:solidFill>
                  <a:srgbClr val="7F7F7F"/>
                </a:solidFill>
              </a:rPr>
              <a:t>Updated policy as of Jun 21, 2019 </a:t>
            </a:r>
          </a:p>
        </p:txBody>
      </p:sp>
      <p:grpSp>
        <p:nvGrpSpPr>
          <p:cNvPr id="12" name="Group 11">
            <a:extLst>
              <a:ext uri="{FF2B5EF4-FFF2-40B4-BE49-F238E27FC236}">
                <a16:creationId xmlns:a16="http://schemas.microsoft.com/office/drawing/2014/main" id="{C9A327BB-43FB-4F0E-8B4F-F3BF44E6213A}"/>
              </a:ext>
            </a:extLst>
          </p:cNvPr>
          <p:cNvGrpSpPr/>
          <p:nvPr/>
        </p:nvGrpSpPr>
        <p:grpSpPr>
          <a:xfrm>
            <a:off x="387993" y="1914713"/>
            <a:ext cx="8172217" cy="4614433"/>
            <a:chOff x="409074" y="1490945"/>
            <a:chExt cx="8172217" cy="4614433"/>
          </a:xfrm>
        </p:grpSpPr>
        <p:graphicFrame>
          <p:nvGraphicFramePr>
            <p:cNvPr id="5" name="Diagram 4">
              <a:extLst>
                <a:ext uri="{FF2B5EF4-FFF2-40B4-BE49-F238E27FC236}">
                  <a16:creationId xmlns:a16="http://schemas.microsoft.com/office/drawing/2014/main" id="{66520A9E-86AF-4CBB-A7F3-F056371DF3C6}"/>
                </a:ext>
              </a:extLst>
            </p:cNvPr>
            <p:cNvGraphicFramePr/>
            <p:nvPr>
              <p:extLst>
                <p:ext uri="{D42A27DB-BD31-4B8C-83A1-F6EECF244321}">
                  <p14:modId xmlns:p14="http://schemas.microsoft.com/office/powerpoint/2010/main" val="1489603302"/>
                </p:ext>
              </p:extLst>
            </p:nvPr>
          </p:nvGraphicFramePr>
          <p:xfrm>
            <a:off x="409074" y="1490945"/>
            <a:ext cx="8172217" cy="4614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Checklist">
              <a:extLst>
                <a:ext uri="{FF2B5EF4-FFF2-40B4-BE49-F238E27FC236}">
                  <a16:creationId xmlns:a16="http://schemas.microsoft.com/office/drawing/2014/main" id="{5B3630A5-DFD9-4933-894A-CAF507352A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7939" y="3953911"/>
              <a:ext cx="753692" cy="753692"/>
            </a:xfrm>
            <a:prstGeom prst="rect">
              <a:avLst/>
            </a:prstGeom>
          </p:spPr>
        </p:pic>
        <p:pic>
          <p:nvPicPr>
            <p:cNvPr id="7" name="Graphic 6" descr="Two Men">
              <a:extLst>
                <a:ext uri="{FF2B5EF4-FFF2-40B4-BE49-F238E27FC236}">
                  <a16:creationId xmlns:a16="http://schemas.microsoft.com/office/drawing/2014/main" id="{CB248B42-DB05-48AD-B300-A745BC8EA6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390" y="1814719"/>
              <a:ext cx="762000" cy="762000"/>
            </a:xfrm>
            <a:prstGeom prst="rect">
              <a:avLst/>
            </a:prstGeom>
          </p:spPr>
        </p:pic>
        <p:pic>
          <p:nvPicPr>
            <p:cNvPr id="8" name="Graphic 7" descr="Stethoscope">
              <a:extLst>
                <a:ext uri="{FF2B5EF4-FFF2-40B4-BE49-F238E27FC236}">
                  <a16:creationId xmlns:a16="http://schemas.microsoft.com/office/drawing/2014/main" id="{71D84F16-268F-46F7-8344-2201743CD99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7939" y="2899877"/>
              <a:ext cx="762000" cy="762000"/>
            </a:xfrm>
            <a:prstGeom prst="rect">
              <a:avLst/>
            </a:prstGeom>
          </p:spPr>
        </p:pic>
        <p:pic>
          <p:nvPicPr>
            <p:cNvPr id="11" name="Graphic 10" descr="Heart with pulse">
              <a:extLst>
                <a:ext uri="{FF2B5EF4-FFF2-40B4-BE49-F238E27FC236}">
                  <a16:creationId xmlns:a16="http://schemas.microsoft.com/office/drawing/2014/main" id="{90E57062-67AD-440E-8897-554EC94D09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5190" y="4990919"/>
              <a:ext cx="914400" cy="914400"/>
            </a:xfrm>
            <a:prstGeom prst="rect">
              <a:avLst/>
            </a:prstGeom>
          </p:spPr>
        </p:pic>
      </p:grpSp>
      <p:sp>
        <p:nvSpPr>
          <p:cNvPr id="13" name="TextBox 12">
            <a:extLst>
              <a:ext uri="{FF2B5EF4-FFF2-40B4-BE49-F238E27FC236}">
                <a16:creationId xmlns:a16="http://schemas.microsoft.com/office/drawing/2014/main" id="{970CF24B-8F7F-4D02-9E87-A182484A762E}"/>
              </a:ext>
            </a:extLst>
          </p:cNvPr>
          <p:cNvSpPr txBox="1"/>
          <p:nvPr/>
        </p:nvSpPr>
        <p:spPr>
          <a:xfrm>
            <a:off x="1558534" y="1219200"/>
            <a:ext cx="9214241" cy="1138773"/>
          </a:xfrm>
          <a:prstGeom prst="rect">
            <a:avLst/>
          </a:prstGeom>
          <a:noFill/>
        </p:spPr>
        <p:txBody>
          <a:bodyPr wrap="square" rtlCol="0">
            <a:spAutoFit/>
          </a:bodyPr>
          <a:lstStyle/>
          <a:p>
            <a:r>
              <a:rPr lang="en-US" b="1" dirty="0"/>
              <a:t>Coverage applies to </a:t>
            </a:r>
            <a:r>
              <a:rPr lang="en-US" b="1" i="1" dirty="0"/>
              <a:t>ALL</a:t>
            </a:r>
            <a:r>
              <a:rPr lang="en-US" b="1" dirty="0"/>
              <a:t> Medicare beneficiaries</a:t>
            </a:r>
          </a:p>
          <a:p>
            <a:pPr lvl="1"/>
            <a:r>
              <a:rPr lang="en-US" sz="2000" b="1" dirty="0"/>
              <a:t>Variations may exist for Medicare Advantage plans</a:t>
            </a:r>
          </a:p>
          <a:p>
            <a:endParaRPr lang="en-US" dirty="0"/>
          </a:p>
        </p:txBody>
      </p:sp>
    </p:spTree>
    <p:extLst>
      <p:ext uri="{BB962C8B-B14F-4D97-AF65-F5344CB8AC3E}">
        <p14:creationId xmlns:p14="http://schemas.microsoft.com/office/powerpoint/2010/main" val="364270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F5A5-A195-4B58-8166-BA03663BE4D9}"/>
              </a:ext>
            </a:extLst>
          </p:cNvPr>
          <p:cNvSpPr>
            <a:spLocks noGrp="1"/>
          </p:cNvSpPr>
          <p:nvPr>
            <p:ph type="title"/>
          </p:nvPr>
        </p:nvSpPr>
        <p:spPr/>
        <p:txBody>
          <a:bodyPr/>
          <a:lstStyle/>
          <a:p>
            <a:r>
              <a:rPr lang="en-US" dirty="0"/>
              <a:t>Heart Team and Patient Evaluation</a:t>
            </a:r>
          </a:p>
        </p:txBody>
      </p:sp>
      <p:sp>
        <p:nvSpPr>
          <p:cNvPr id="4" name="Footer Placeholder 3">
            <a:extLst>
              <a:ext uri="{FF2B5EF4-FFF2-40B4-BE49-F238E27FC236}">
                <a16:creationId xmlns:a16="http://schemas.microsoft.com/office/drawing/2014/main" id="{2A5FB1A2-70DA-45AA-9FC3-1E2E09209FA1}"/>
              </a:ext>
            </a:extLst>
          </p:cNvPr>
          <p:cNvSpPr>
            <a:spLocks noGrp="1"/>
          </p:cNvSpPr>
          <p:nvPr>
            <p:ph type="ftr" sz="quarter" idx="10"/>
          </p:nvPr>
        </p:nvSpPr>
        <p:spPr>
          <a:xfrm>
            <a:off x="199232" y="6379086"/>
            <a:ext cx="6703381" cy="365125"/>
          </a:xfrm>
        </p:spPr>
        <p:txBody>
          <a:bodyPr/>
          <a:lstStyle/>
          <a:p>
            <a:r>
              <a:rPr lang="en-US" dirty="0">
                <a:cs typeface="Arial" panose="020B0604020202020204" pitchFamily="34" charset="0"/>
              </a:rPr>
              <a:t>© 2019 Boston Scientific Corporation or its affiliates. All rights reserved. SH-649306-AA </a:t>
            </a:r>
            <a:r>
              <a:rPr lang="en-US" u="sng" dirty="0">
                <a:hlinkClick r:id="rId3"/>
              </a:rPr>
              <a:t>https://www.cms.gov/medicare-coverage-database/details/nca-decision-memo.aspx?NCAId=293</a:t>
            </a:r>
            <a:endParaRPr lang="en-US" dirty="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BEC83DC0-7582-4E7A-A543-9E95816741D2}"/>
              </a:ext>
            </a:extLst>
          </p:cNvPr>
          <p:cNvGraphicFramePr>
            <a:graphicFrameLocks/>
          </p:cNvGraphicFramePr>
          <p:nvPr>
            <p:extLst>
              <p:ext uri="{D42A27DB-BD31-4B8C-83A1-F6EECF244321}">
                <p14:modId xmlns:p14="http://schemas.microsoft.com/office/powerpoint/2010/main" val="741698842"/>
              </p:ext>
            </p:extLst>
          </p:nvPr>
        </p:nvGraphicFramePr>
        <p:xfrm>
          <a:off x="201930" y="1339972"/>
          <a:ext cx="11696701" cy="4749163"/>
        </p:xfrm>
        <a:graphic>
          <a:graphicData uri="http://schemas.openxmlformats.org/drawingml/2006/table">
            <a:tbl>
              <a:tblPr firstRow="1" bandRow="1">
                <a:tableStyleId>{5C22544A-7EE6-4342-B048-85BDC9FD1C3A}</a:tableStyleId>
              </a:tblPr>
              <a:tblGrid>
                <a:gridCol w="3024277">
                  <a:extLst>
                    <a:ext uri="{9D8B030D-6E8A-4147-A177-3AD203B41FA5}">
                      <a16:colId xmlns:a16="http://schemas.microsoft.com/office/drawing/2014/main" val="455136169"/>
                    </a:ext>
                  </a:extLst>
                </a:gridCol>
                <a:gridCol w="4410631">
                  <a:extLst>
                    <a:ext uri="{9D8B030D-6E8A-4147-A177-3AD203B41FA5}">
                      <a16:colId xmlns:a16="http://schemas.microsoft.com/office/drawing/2014/main" val="2246202544"/>
                    </a:ext>
                  </a:extLst>
                </a:gridCol>
                <a:gridCol w="4261793">
                  <a:extLst>
                    <a:ext uri="{9D8B030D-6E8A-4147-A177-3AD203B41FA5}">
                      <a16:colId xmlns:a16="http://schemas.microsoft.com/office/drawing/2014/main" val="728809040"/>
                    </a:ext>
                  </a:extLst>
                </a:gridCol>
              </a:tblGrid>
              <a:tr h="746663">
                <a:tc>
                  <a:txBody>
                    <a:bodyPr/>
                    <a:lstStyle/>
                    <a:p>
                      <a:endParaRPr lang="en-US" sz="2000" dirty="0"/>
                    </a:p>
                  </a:txBody>
                  <a:tcPr/>
                </a:tc>
                <a:tc>
                  <a:txBody>
                    <a:bodyPr/>
                    <a:lstStyle/>
                    <a:p>
                      <a:pPr marL="0" marR="0" algn="ctr">
                        <a:lnSpc>
                          <a:spcPct val="107000"/>
                        </a:lnSpc>
                        <a:spcBef>
                          <a:spcPts val="0"/>
                        </a:spcBef>
                        <a:spcAft>
                          <a:spcPts val="0"/>
                        </a:spcAft>
                      </a:pPr>
                      <a:r>
                        <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Former</a:t>
                      </a:r>
                    </a:p>
                    <a:p>
                      <a:pPr marL="0" marR="0" algn="ctr">
                        <a:lnSpc>
                          <a:spcPct val="107000"/>
                        </a:lnSpc>
                        <a:spcBef>
                          <a:spcPts val="0"/>
                        </a:spcBef>
                        <a:spcAft>
                          <a:spcPts val="0"/>
                        </a:spcAft>
                      </a:pPr>
                      <a:r>
                        <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National Coverage Determination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May 1, 2012</a:t>
                      </a:r>
                    </a:p>
                  </a:txBody>
                  <a:tcPr marL="27340" marR="27340" marT="0" marB="0"/>
                </a:tc>
                <a:tc>
                  <a:txBody>
                    <a:bodyPr/>
                    <a:lstStyle/>
                    <a:p>
                      <a:pPr marL="0" marR="0" algn="ctr">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Current </a:t>
                      </a:r>
                    </a:p>
                    <a:p>
                      <a:pPr marL="0" marR="0" algn="ctr">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National Coverage Determination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June 21, 2019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40" marR="27340" marT="0" marB="0"/>
                </a:tc>
                <a:extLst>
                  <a:ext uri="{0D108BD9-81ED-4DB2-BD59-A6C34878D82A}">
                    <a16:rowId xmlns:a16="http://schemas.microsoft.com/office/drawing/2014/main" val="2422874680"/>
                  </a:ext>
                </a:extLst>
              </a:tr>
              <a:tr h="690610">
                <a:tc rowSpan="2">
                  <a:txBody>
                    <a:bodyPr/>
                    <a:lstStyle/>
                    <a:p>
                      <a:r>
                        <a:rPr lang="en-US" sz="1600" dirty="0">
                          <a:solidFill>
                            <a:schemeClr val="bg2"/>
                          </a:solidFill>
                        </a:rPr>
                        <a:t>Facility Personnel Criteria &amp; Heart Team approach</a:t>
                      </a:r>
                    </a:p>
                  </a:txBody>
                  <a:tcPr>
                    <a:solidFill>
                      <a:schemeClr val="accent1"/>
                    </a:solidFill>
                  </a:tcPr>
                </a:tc>
                <a:tc>
                  <a:txBody>
                    <a:bodyPr/>
                    <a:lstStyle/>
                    <a:p>
                      <a:r>
                        <a:rPr lang="en-US" sz="1400" u="sng" dirty="0"/>
                        <a:t>&gt;</a:t>
                      </a:r>
                      <a:r>
                        <a:rPr lang="en-US" sz="1400" u="none" dirty="0"/>
                        <a:t> 2 cardiac surgeons </a:t>
                      </a:r>
                      <a:r>
                        <a:rPr lang="en-US" sz="1400" dirty="0"/>
                        <a:t> </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u="sng" dirty="0"/>
                        <a:t>&gt;</a:t>
                      </a:r>
                      <a:r>
                        <a:rPr lang="en-US" sz="1400" u="none" dirty="0"/>
                        <a:t> 2 cardiac surgeons </a:t>
                      </a:r>
                      <a:r>
                        <a:rPr lang="en-US" sz="1400" dirty="0"/>
                        <a:t> </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400" b="0" u="sng" dirty="0"/>
                        <a:t>&gt;</a:t>
                      </a:r>
                      <a:r>
                        <a:rPr lang="en-US" sz="1400" b="0" u="none" dirty="0"/>
                        <a:t> 1 interventional cardiologist</a:t>
                      </a:r>
                      <a:endParaRPr lang="en-US" sz="1400" b="0" dirty="0"/>
                    </a:p>
                  </a:txBody>
                  <a:tcPr/>
                </a:tc>
                <a:extLst>
                  <a:ext uri="{0D108BD9-81ED-4DB2-BD59-A6C34878D82A}">
                    <a16:rowId xmlns:a16="http://schemas.microsoft.com/office/drawing/2014/main" val="392688805"/>
                  </a:ext>
                </a:extLst>
              </a:tr>
              <a:tr h="690610">
                <a:tc vMerge="1">
                  <a:txBody>
                    <a:bodyPr/>
                    <a:lstStyle/>
                    <a:p>
                      <a:endParaRPr lang="en-US" sz="1800" dirty="0">
                        <a:solidFill>
                          <a:schemeClr val="bg2"/>
                        </a:solidFill>
                      </a:endParaRPr>
                    </a:p>
                  </a:txBody>
                  <a:tcPr>
                    <a:solidFill>
                      <a:schemeClr val="accent1"/>
                    </a:solid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i="1" dirty="0"/>
                        <a:t>IC &amp; CV surgeon(s) must jointly participate in the intra-operative technical aspects of TAVR</a:t>
                      </a:r>
                    </a:p>
                    <a:p>
                      <a:endParaRPr lang="en-US" sz="1400" i="1" dirty="0"/>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i="1" dirty="0"/>
                        <a:t>IC &amp; CV surgeon(s) must jointly participate in the intra-operative technical aspects of TAVR</a:t>
                      </a:r>
                    </a:p>
                  </a:txBody>
                  <a:tcPr/>
                </a:tc>
                <a:extLst>
                  <a:ext uri="{0D108BD9-81ED-4DB2-BD59-A6C34878D82A}">
                    <a16:rowId xmlns:a16="http://schemas.microsoft.com/office/drawing/2014/main" val="1869551133"/>
                  </a:ext>
                </a:extLst>
              </a:tr>
              <a:tr h="690610">
                <a:tc rowSpan="2">
                  <a:txBody>
                    <a:bodyPr/>
                    <a:lstStyle/>
                    <a:p>
                      <a:r>
                        <a:rPr lang="en-US" sz="1600" dirty="0">
                          <a:solidFill>
                            <a:schemeClr val="bg2"/>
                          </a:solidFill>
                        </a:rPr>
                        <a:t>Evaluation requirements</a:t>
                      </a:r>
                    </a:p>
                  </a:txBody>
                  <a:tcPr>
                    <a:solidFill>
                      <a:schemeClr val="accent1"/>
                    </a:solidFill>
                  </a:tcPr>
                </a:tc>
                <a:tc>
                  <a:txBody>
                    <a:bodyPr/>
                    <a:lstStyle/>
                    <a:p>
                      <a:r>
                        <a:rPr lang="en-US" sz="1400" dirty="0"/>
                        <a:t>2 CV Surgeons have independently examined and documented patient suitability</a:t>
                      </a:r>
                    </a:p>
                  </a:txBody>
                  <a:tcPr/>
                </a:tc>
                <a:tc>
                  <a:txBody>
                    <a:bodyPr/>
                    <a:lstStyle/>
                    <a:p>
                      <a:r>
                        <a:rPr lang="en-US" sz="1400" dirty="0"/>
                        <a:t>1 CV Surgeon and 1 IC have independently examined and documented patient suitability</a:t>
                      </a:r>
                    </a:p>
                  </a:txBody>
                  <a:tcPr/>
                </a:tc>
                <a:extLst>
                  <a:ext uri="{0D108BD9-81ED-4DB2-BD59-A6C34878D82A}">
                    <a16:rowId xmlns:a16="http://schemas.microsoft.com/office/drawing/2014/main" val="891570567"/>
                  </a:ext>
                </a:extLst>
              </a:tr>
              <a:tr h="731520">
                <a:tc vMerge="1">
                  <a:txBody>
                    <a:bodyPr/>
                    <a:lstStyle/>
                    <a:p>
                      <a:endParaRPr lang="en-US" dirty="0"/>
                    </a:p>
                  </a:txBody>
                  <a:tcPr/>
                </a:tc>
                <a:tc>
                  <a:txBody>
                    <a:bodyPr/>
                    <a:lstStyle/>
                    <a:p>
                      <a:r>
                        <a:rPr lang="en-US" sz="1400" i="1" kern="1200" dirty="0">
                          <a:solidFill>
                            <a:schemeClr val="dk1"/>
                          </a:solidFill>
                          <a:latin typeface="+mn-lt"/>
                          <a:ea typeface="+mn-ea"/>
                          <a:cs typeface="+mn-cs"/>
                        </a:rPr>
                        <a:t>The patient (pre- and post-op) is under the care of a multidisciplinary heart team</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i="1" kern="1200" dirty="0">
                          <a:solidFill>
                            <a:schemeClr val="dk1"/>
                          </a:solidFill>
                          <a:latin typeface="+mn-lt"/>
                          <a:ea typeface="+mn-ea"/>
                          <a:cs typeface="+mn-cs"/>
                        </a:rPr>
                        <a:t>The patient (pre- and post-op) is under the care of a multidisciplinary heart team</a:t>
                      </a:r>
                      <a:endParaRPr lang="en-US" sz="1400" dirty="0"/>
                    </a:p>
                  </a:txBody>
                  <a:tcPr/>
                </a:tc>
                <a:extLst>
                  <a:ext uri="{0D108BD9-81ED-4DB2-BD59-A6C34878D82A}">
                    <a16:rowId xmlns:a16="http://schemas.microsoft.com/office/drawing/2014/main" val="1002343106"/>
                  </a:ext>
                </a:extLst>
              </a:tr>
              <a:tr h="990875">
                <a:tc>
                  <a:txBody>
                    <a:bodyPr/>
                    <a:lstStyle/>
                    <a:p>
                      <a:r>
                        <a:rPr lang="en-US" sz="1600" dirty="0">
                          <a:solidFill>
                            <a:schemeClr val="bg2"/>
                          </a:solidFill>
                        </a:rPr>
                        <a:t>Facility Infrastructure</a:t>
                      </a:r>
                    </a:p>
                  </a:txBody>
                  <a:tcPr>
                    <a:solidFill>
                      <a:schemeClr val="accent1"/>
                    </a:solidFill>
                  </a:tcPr>
                </a:tc>
                <a:tc>
                  <a:txBody>
                    <a:bodyPr/>
                    <a:lstStyle/>
                    <a:p>
                      <a:r>
                        <a:rPr lang="en-US" sz="1400" dirty="0"/>
                        <a:t>Lots of details re: room space and equipment, including imaging</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Appropriate infrastructure:</a:t>
                      </a:r>
                    </a:p>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     On-site heart valve surgery and IC programs</a:t>
                      </a:r>
                    </a:p>
                    <a:p>
                      <a:pPr marL="285750" marR="0" lvl="0" indent="-285750" algn="l" defTabSz="609585" rtl="0" eaLnBrk="1" fontAlgn="auto" latinLnBrk="0" hangingPunct="1">
                        <a:lnSpc>
                          <a:spcPct val="100000"/>
                        </a:lnSpc>
                        <a:spcBef>
                          <a:spcPts val="0"/>
                        </a:spcBef>
                        <a:spcAft>
                          <a:spcPts val="600"/>
                        </a:spcAft>
                        <a:buClrTx/>
                        <a:buSzTx/>
                        <a:buFontTx/>
                        <a:buChar char="-"/>
                        <a:tabLst/>
                        <a:defRPr/>
                      </a:pPr>
                      <a:r>
                        <a:rPr lang="en-US" sz="1400" dirty="0"/>
                        <a:t>Post-procedure intensive care with personnel experienced managing open heart procedure patients</a:t>
                      </a:r>
                    </a:p>
                  </a:txBody>
                  <a:tcPr/>
                </a:tc>
                <a:extLst>
                  <a:ext uri="{0D108BD9-81ED-4DB2-BD59-A6C34878D82A}">
                    <a16:rowId xmlns:a16="http://schemas.microsoft.com/office/drawing/2014/main" val="571793423"/>
                  </a:ext>
                </a:extLst>
              </a:tr>
            </a:tbl>
          </a:graphicData>
        </a:graphic>
      </p:graphicFrame>
      <p:cxnSp>
        <p:nvCxnSpPr>
          <p:cNvPr id="10" name="Straight Connector 9">
            <a:extLst>
              <a:ext uri="{FF2B5EF4-FFF2-40B4-BE49-F238E27FC236}">
                <a16:creationId xmlns:a16="http://schemas.microsoft.com/office/drawing/2014/main" id="{36633AC1-D7F0-42AF-82CD-AD48962C2DE7}"/>
              </a:ext>
            </a:extLst>
          </p:cNvPr>
          <p:cNvCxnSpPr>
            <a:cxnSpLocks/>
          </p:cNvCxnSpPr>
          <p:nvPr/>
        </p:nvCxnSpPr>
        <p:spPr>
          <a:xfrm>
            <a:off x="219941" y="4903541"/>
            <a:ext cx="11696701" cy="0"/>
          </a:xfrm>
          <a:prstGeom prst="line">
            <a:avLst/>
          </a:prstGeom>
          <a:ln w="1905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DFFD6EF-10DD-44A4-BA69-83AB9EA303F8}"/>
              </a:ext>
            </a:extLst>
          </p:cNvPr>
          <p:cNvCxnSpPr>
            <a:cxnSpLocks/>
          </p:cNvCxnSpPr>
          <p:nvPr/>
        </p:nvCxnSpPr>
        <p:spPr>
          <a:xfrm>
            <a:off x="219941" y="3493652"/>
            <a:ext cx="11696701" cy="0"/>
          </a:xfrm>
          <a:prstGeom prst="line">
            <a:avLst/>
          </a:prstGeom>
          <a:ln w="19050">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53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7852-62B3-4B09-8D1D-CF075A3ECFBB}"/>
              </a:ext>
            </a:extLst>
          </p:cNvPr>
          <p:cNvSpPr>
            <a:spLocks noGrp="1"/>
          </p:cNvSpPr>
          <p:nvPr>
            <p:ph type="title"/>
          </p:nvPr>
        </p:nvSpPr>
        <p:spPr/>
        <p:txBody>
          <a:bodyPr/>
          <a:lstStyle/>
          <a:p>
            <a:r>
              <a:rPr lang="en-US" dirty="0"/>
              <a:t>Volume Requirements</a:t>
            </a:r>
          </a:p>
        </p:txBody>
      </p:sp>
      <p:sp>
        <p:nvSpPr>
          <p:cNvPr id="4" name="Footer Placeholder 3">
            <a:extLst>
              <a:ext uri="{FF2B5EF4-FFF2-40B4-BE49-F238E27FC236}">
                <a16:creationId xmlns:a16="http://schemas.microsoft.com/office/drawing/2014/main" id="{487990D4-A5C1-4EB2-98CD-9906531C1A89}"/>
              </a:ext>
            </a:extLst>
          </p:cNvPr>
          <p:cNvSpPr>
            <a:spLocks noGrp="1"/>
          </p:cNvSpPr>
          <p:nvPr>
            <p:ph type="ftr" sz="quarter" idx="10"/>
          </p:nvPr>
        </p:nvSpPr>
        <p:spPr>
          <a:xfrm>
            <a:off x="277292" y="6430923"/>
            <a:ext cx="6703381" cy="365125"/>
          </a:xfrm>
        </p:spPr>
        <p:txBody>
          <a:bodyPr/>
          <a:lstStyle/>
          <a:p>
            <a:r>
              <a:rPr lang="en-US" dirty="0">
                <a:cs typeface="Arial" panose="020B0604020202020204" pitchFamily="34" charset="0"/>
              </a:rPr>
              <a:t>© 2019 Boston Scientific Corporation or its affiliates. All rights reserved. SH-649306-AA</a:t>
            </a:r>
            <a:r>
              <a:rPr lang="en-US" u="sng" dirty="0">
                <a:hlinkClick r:id="rId3"/>
              </a:rPr>
              <a:t> https://www.cms.gov/medicare-coverage-database/details/nca-decision-memo.aspx?NCAId=293</a:t>
            </a:r>
            <a:endParaRPr lang="en-US" dirty="0">
              <a:cs typeface="Arial" panose="020B0604020202020204" pitchFamily="34" charset="0"/>
            </a:endParaRPr>
          </a:p>
        </p:txBody>
      </p:sp>
      <p:graphicFrame>
        <p:nvGraphicFramePr>
          <p:cNvPr id="6" name="Content Placeholder 8">
            <a:extLst>
              <a:ext uri="{FF2B5EF4-FFF2-40B4-BE49-F238E27FC236}">
                <a16:creationId xmlns:a16="http://schemas.microsoft.com/office/drawing/2014/main" id="{B0269A2A-23F4-4442-BA0D-9167FA4DBD4C}"/>
              </a:ext>
            </a:extLst>
          </p:cNvPr>
          <p:cNvGraphicFramePr>
            <a:graphicFrameLocks/>
          </p:cNvGraphicFramePr>
          <p:nvPr>
            <p:extLst>
              <p:ext uri="{D42A27DB-BD31-4B8C-83A1-F6EECF244321}">
                <p14:modId xmlns:p14="http://schemas.microsoft.com/office/powerpoint/2010/main" val="3141580734"/>
              </p:ext>
            </p:extLst>
          </p:nvPr>
        </p:nvGraphicFramePr>
        <p:xfrm>
          <a:off x="277292" y="1104067"/>
          <a:ext cx="11637416" cy="5161465"/>
        </p:xfrm>
        <a:graphic>
          <a:graphicData uri="http://schemas.openxmlformats.org/drawingml/2006/table">
            <a:tbl>
              <a:tblPr firstRow="1" bandRow="1">
                <a:tableStyleId>{21E4AEA4-8DFA-4A89-87EB-49C32662AFE0}</a:tableStyleId>
              </a:tblPr>
              <a:tblGrid>
                <a:gridCol w="3429186">
                  <a:extLst>
                    <a:ext uri="{9D8B030D-6E8A-4147-A177-3AD203B41FA5}">
                      <a16:colId xmlns:a16="http://schemas.microsoft.com/office/drawing/2014/main" val="455136169"/>
                    </a:ext>
                  </a:extLst>
                </a:gridCol>
                <a:gridCol w="4104115">
                  <a:extLst>
                    <a:ext uri="{9D8B030D-6E8A-4147-A177-3AD203B41FA5}">
                      <a16:colId xmlns:a16="http://schemas.microsoft.com/office/drawing/2014/main" val="2246202544"/>
                    </a:ext>
                  </a:extLst>
                </a:gridCol>
                <a:gridCol w="4104115">
                  <a:extLst>
                    <a:ext uri="{9D8B030D-6E8A-4147-A177-3AD203B41FA5}">
                      <a16:colId xmlns:a16="http://schemas.microsoft.com/office/drawing/2014/main" val="728809040"/>
                    </a:ext>
                  </a:extLst>
                </a:gridCol>
              </a:tblGrid>
              <a:tr h="717863">
                <a:tc>
                  <a:txBody>
                    <a:bodyPr/>
                    <a:lstStyle/>
                    <a:p>
                      <a:endParaRPr lang="en-US" sz="2000" dirty="0"/>
                    </a:p>
                  </a:txBody>
                  <a:tcPr>
                    <a:solidFill>
                      <a:schemeClr val="accent2"/>
                    </a:solidFill>
                  </a:tcPr>
                </a:tc>
                <a:tc>
                  <a:txBody>
                    <a:bodyPr/>
                    <a:lstStyle/>
                    <a:p>
                      <a:pPr marL="0" marR="0" algn="ctr">
                        <a:lnSpc>
                          <a:spcPct val="107000"/>
                        </a:lnSpc>
                        <a:spcBef>
                          <a:spcPts val="0"/>
                        </a:spcBef>
                        <a:spcAft>
                          <a:spcPts val="0"/>
                        </a:spcAft>
                      </a:pPr>
                      <a:r>
                        <a:rPr lang="en-US" sz="1400" dirty="0">
                          <a:effectLst/>
                        </a:rPr>
                        <a:t>Former</a:t>
                      </a:r>
                    </a:p>
                    <a:p>
                      <a:pPr marL="0" marR="0" algn="ctr">
                        <a:lnSpc>
                          <a:spcPct val="107000"/>
                        </a:lnSpc>
                        <a:spcBef>
                          <a:spcPts val="0"/>
                        </a:spcBef>
                        <a:spcAft>
                          <a:spcPts val="0"/>
                        </a:spcAft>
                      </a:pPr>
                      <a:r>
                        <a:rPr lang="en-US" sz="1400" dirty="0">
                          <a:effectLst/>
                        </a:rPr>
                        <a:t>National Coverage Determination</a:t>
                      </a:r>
                    </a:p>
                    <a:p>
                      <a:pPr marL="0" marR="0" algn="ctr">
                        <a:lnSpc>
                          <a:spcPct val="107000"/>
                        </a:lnSpc>
                        <a:spcBef>
                          <a:spcPts val="0"/>
                        </a:spcBef>
                        <a:spcAft>
                          <a:spcPts val="0"/>
                        </a:spcAft>
                      </a:pPr>
                      <a:r>
                        <a:rPr lang="en-US" sz="1400" dirty="0">
                          <a:effectLst/>
                        </a:rPr>
                        <a:t>May 1, 2012</a:t>
                      </a:r>
                      <a:endParaRPr lang="en-US" sz="1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40" marR="27340" marT="0" marB="0">
                    <a:solidFill>
                      <a:schemeClr val="accent2"/>
                    </a:solidFill>
                  </a:tcPr>
                </a:tc>
                <a:tc>
                  <a:txBody>
                    <a:bodyPr/>
                    <a:lstStyle/>
                    <a:p>
                      <a:pPr marL="0" marR="0" algn="ctr">
                        <a:lnSpc>
                          <a:spcPct val="107000"/>
                        </a:lnSpc>
                        <a:spcBef>
                          <a:spcPts val="0"/>
                        </a:spcBef>
                        <a:spcAft>
                          <a:spcPts val="0"/>
                        </a:spcAft>
                      </a:pPr>
                      <a:r>
                        <a:rPr lang="en-US" sz="1400" dirty="0">
                          <a:effectLst/>
                        </a:rPr>
                        <a:t>Current </a:t>
                      </a:r>
                    </a:p>
                    <a:p>
                      <a:pPr marL="0" marR="0" algn="ctr">
                        <a:lnSpc>
                          <a:spcPct val="107000"/>
                        </a:lnSpc>
                        <a:spcBef>
                          <a:spcPts val="0"/>
                        </a:spcBef>
                        <a:spcAft>
                          <a:spcPts val="0"/>
                        </a:spcAft>
                      </a:pPr>
                      <a:r>
                        <a:rPr lang="en-US" sz="1400" dirty="0">
                          <a:effectLst/>
                        </a:rPr>
                        <a:t>National Coverage Determination</a:t>
                      </a:r>
                    </a:p>
                    <a:p>
                      <a:pPr marL="0" marR="0" algn="ctr">
                        <a:lnSpc>
                          <a:spcPct val="107000"/>
                        </a:lnSpc>
                        <a:spcBef>
                          <a:spcPts val="0"/>
                        </a:spcBef>
                        <a:spcAft>
                          <a:spcPts val="0"/>
                        </a:spcAft>
                      </a:pPr>
                      <a:r>
                        <a:rPr lang="en-US" sz="1400" dirty="0">
                          <a:effectLst/>
                        </a:rPr>
                        <a:t>June 21, 2019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40" marR="27340" marT="0" marB="0">
                    <a:solidFill>
                      <a:schemeClr val="accent2"/>
                    </a:solidFill>
                  </a:tcPr>
                </a:tc>
                <a:extLst>
                  <a:ext uri="{0D108BD9-81ED-4DB2-BD59-A6C34878D82A}">
                    <a16:rowId xmlns:a16="http://schemas.microsoft.com/office/drawing/2014/main" val="2422874680"/>
                  </a:ext>
                </a:extLst>
              </a:tr>
              <a:tr h="623977">
                <a:tc rowSpan="2">
                  <a:txBody>
                    <a:bodyPr/>
                    <a:lstStyle/>
                    <a:p>
                      <a:r>
                        <a:rPr lang="en-US" sz="1600" dirty="0">
                          <a:solidFill>
                            <a:schemeClr val="bg2"/>
                          </a:solidFill>
                        </a:rPr>
                        <a:t>Facility criteria to </a:t>
                      </a:r>
                      <a:r>
                        <a:rPr lang="en-US" sz="1600" u="sng" dirty="0">
                          <a:solidFill>
                            <a:schemeClr val="bg2"/>
                          </a:solidFill>
                        </a:rPr>
                        <a:t>maintain</a:t>
                      </a:r>
                      <a:r>
                        <a:rPr lang="en-US" sz="1600" u="none" dirty="0">
                          <a:solidFill>
                            <a:schemeClr val="bg2"/>
                          </a:solidFill>
                        </a:rPr>
                        <a:t> </a:t>
                      </a:r>
                      <a:r>
                        <a:rPr lang="en-US" sz="1600" dirty="0">
                          <a:solidFill>
                            <a:schemeClr val="bg2"/>
                          </a:solidFill>
                        </a:rPr>
                        <a:t>a TAVR program</a:t>
                      </a:r>
                    </a:p>
                    <a:p>
                      <a:endParaRPr lang="en-US" sz="1600" dirty="0">
                        <a:solidFill>
                          <a:schemeClr val="bg2"/>
                        </a:solidFill>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solidFill>
                            <a:schemeClr val="bg2"/>
                          </a:solidFill>
                        </a:rPr>
                        <a:t>(annually unless otherwise stated)</a:t>
                      </a:r>
                    </a:p>
                  </a:txBody>
                  <a:tcPr>
                    <a:solidFill>
                      <a:schemeClr val="accent2"/>
                    </a:solidFill>
                  </a:tcPr>
                </a:tc>
                <a:tc>
                  <a:txBody>
                    <a:bodyPr/>
                    <a:lstStyle/>
                    <a:p>
                      <a:r>
                        <a:rPr lang="en-US" sz="1400" u="sng" dirty="0"/>
                        <a:t>&gt;</a:t>
                      </a:r>
                      <a:r>
                        <a:rPr lang="en-US" sz="1400" u="none" dirty="0"/>
                        <a:t> </a:t>
                      </a:r>
                      <a:r>
                        <a:rPr lang="en-US" sz="1400" dirty="0"/>
                        <a:t>20 AVRs</a:t>
                      </a:r>
                    </a:p>
                  </a:txBody>
                  <a:tcPr/>
                </a:tc>
                <a:tc>
                  <a:txBody>
                    <a:bodyPr/>
                    <a:lstStyle/>
                    <a:p>
                      <a:r>
                        <a:rPr lang="en-US" sz="1400" u="sng" dirty="0"/>
                        <a:t>&gt;</a:t>
                      </a:r>
                      <a:r>
                        <a:rPr lang="en-US" sz="1400" u="none" dirty="0"/>
                        <a:t> </a:t>
                      </a:r>
                      <a:r>
                        <a:rPr lang="en-US" sz="1400" dirty="0"/>
                        <a:t>50 AVRs incl. </a:t>
                      </a:r>
                      <a:r>
                        <a:rPr lang="en-US" sz="1400" u="sng" dirty="0"/>
                        <a:t>&gt;</a:t>
                      </a:r>
                      <a:r>
                        <a:rPr lang="en-US" sz="1400" u="none" dirty="0"/>
                        <a:t> 20 </a:t>
                      </a:r>
                      <a:r>
                        <a:rPr lang="en-US" sz="1400" dirty="0"/>
                        <a:t>TAVR or</a:t>
                      </a:r>
                    </a:p>
                    <a:p>
                      <a:r>
                        <a:rPr lang="en-US" sz="1400" u="sng" dirty="0"/>
                        <a:t>&gt;</a:t>
                      </a:r>
                      <a:r>
                        <a:rPr lang="en-US" sz="1400" u="none" dirty="0"/>
                        <a:t> </a:t>
                      </a:r>
                      <a:r>
                        <a:rPr lang="en-US" sz="1400" dirty="0"/>
                        <a:t>100 AVRs incl </a:t>
                      </a:r>
                      <a:r>
                        <a:rPr lang="en-US" sz="1400" u="sng" dirty="0"/>
                        <a:t>&gt;</a:t>
                      </a:r>
                      <a:r>
                        <a:rPr lang="en-US" sz="1400" u="none" dirty="0"/>
                        <a:t> 40 </a:t>
                      </a:r>
                      <a:r>
                        <a:rPr lang="en-US" sz="1400" dirty="0"/>
                        <a:t>TAVR prior 2 </a:t>
                      </a:r>
                      <a:r>
                        <a:rPr lang="en-US" sz="1400" dirty="0" err="1"/>
                        <a:t>yrs</a:t>
                      </a:r>
                      <a:endParaRPr lang="en-US" sz="1400" dirty="0"/>
                    </a:p>
                  </a:txBody>
                  <a:tcPr/>
                </a:tc>
                <a:extLst>
                  <a:ext uri="{0D108BD9-81ED-4DB2-BD59-A6C34878D82A}">
                    <a16:rowId xmlns:a16="http://schemas.microsoft.com/office/drawing/2014/main" val="392688805"/>
                  </a:ext>
                </a:extLst>
              </a:tr>
              <a:tr h="623977">
                <a:tc vMerge="1">
                  <a:txBody>
                    <a:bodyPr/>
                    <a:lstStyle/>
                    <a:p>
                      <a:endParaRPr lang="en-US" sz="2000" dirty="0"/>
                    </a:p>
                  </a:txBody>
                  <a:tcPr/>
                </a:tc>
                <a:tc>
                  <a:txBody>
                    <a:bodyPr/>
                    <a:lstStyle/>
                    <a:p>
                      <a:r>
                        <a:rPr lang="en-US" sz="1400" u="sng" dirty="0"/>
                        <a:t>&gt;</a:t>
                      </a:r>
                      <a:r>
                        <a:rPr lang="en-US" sz="1400" u="none" dirty="0"/>
                        <a:t> </a:t>
                      </a:r>
                      <a:r>
                        <a:rPr lang="en-US" sz="1400" dirty="0"/>
                        <a:t>1000 </a:t>
                      </a:r>
                      <a:r>
                        <a:rPr lang="en-US" sz="1400" dirty="0" err="1"/>
                        <a:t>caths</a:t>
                      </a:r>
                      <a:r>
                        <a:rPr lang="en-US" sz="1400" dirty="0"/>
                        <a:t> including </a:t>
                      </a:r>
                      <a:r>
                        <a:rPr lang="en-US" sz="1400" u="sng" dirty="0"/>
                        <a:t>&gt;</a:t>
                      </a:r>
                      <a:r>
                        <a:rPr lang="en-US" sz="1400" dirty="0"/>
                        <a:t> 400 PCIs</a:t>
                      </a:r>
                    </a:p>
                    <a:p>
                      <a:r>
                        <a:rPr lang="en-US" sz="1400" dirty="0"/>
                        <a:t>≥ 2 physicians with cardiac surgery privileges</a:t>
                      </a:r>
                    </a:p>
                  </a:txBody>
                  <a:tcPr/>
                </a:tc>
                <a:tc>
                  <a:txBody>
                    <a:bodyPr/>
                    <a:lstStyle/>
                    <a:p>
                      <a:r>
                        <a:rPr lang="en-US" sz="1400" u="sng" dirty="0"/>
                        <a:t>&gt;</a:t>
                      </a:r>
                      <a:r>
                        <a:rPr lang="en-US" sz="1400" u="none" dirty="0"/>
                        <a:t> </a:t>
                      </a:r>
                      <a:r>
                        <a:rPr lang="en-US" sz="1400" dirty="0"/>
                        <a:t>300 PCIs</a:t>
                      </a:r>
                    </a:p>
                    <a:p>
                      <a:r>
                        <a:rPr lang="en-US" sz="1400" dirty="0"/>
                        <a:t>≥ 2 physicians with cardiac surgery privileges</a:t>
                      </a:r>
                    </a:p>
                    <a:p>
                      <a:r>
                        <a:rPr lang="en-US" sz="1400" dirty="0"/>
                        <a:t>≥ 1 physician with IC privileges</a:t>
                      </a:r>
                    </a:p>
                    <a:p>
                      <a:endParaRPr lang="en-US" sz="1400" dirty="0"/>
                    </a:p>
                  </a:txBody>
                  <a:tcPr/>
                </a:tc>
                <a:extLst>
                  <a:ext uri="{0D108BD9-81ED-4DB2-BD59-A6C34878D82A}">
                    <a16:rowId xmlns:a16="http://schemas.microsoft.com/office/drawing/2014/main" val="3212153764"/>
                  </a:ext>
                </a:extLst>
              </a:tr>
              <a:tr h="623977">
                <a:tc rowSpan="2">
                  <a:txBody>
                    <a:bodyPr/>
                    <a:lstStyle/>
                    <a:p>
                      <a:r>
                        <a:rPr lang="en-US" sz="1600" dirty="0">
                          <a:solidFill>
                            <a:schemeClr val="bg2"/>
                          </a:solidFill>
                        </a:rPr>
                        <a:t>Facility criteria to </a:t>
                      </a:r>
                      <a:r>
                        <a:rPr lang="en-US" sz="1600" u="sng" dirty="0">
                          <a:solidFill>
                            <a:schemeClr val="bg2"/>
                          </a:solidFill>
                        </a:rPr>
                        <a:t>initiate</a:t>
                      </a:r>
                      <a:r>
                        <a:rPr lang="en-US" sz="1600" dirty="0">
                          <a:solidFill>
                            <a:schemeClr val="bg2"/>
                          </a:solidFill>
                        </a:rPr>
                        <a:t> a TAVR program </a:t>
                      </a:r>
                    </a:p>
                    <a:p>
                      <a:endParaRPr lang="en-US" sz="1600" dirty="0">
                        <a:solidFill>
                          <a:schemeClr val="bg2"/>
                        </a:solidFill>
                      </a:endParaRPr>
                    </a:p>
                    <a:p>
                      <a:r>
                        <a:rPr lang="en-US" sz="1400" dirty="0">
                          <a:solidFill>
                            <a:schemeClr val="bg2"/>
                          </a:solidFill>
                        </a:rPr>
                        <a:t>(annually unless otherwise stated)</a:t>
                      </a:r>
                    </a:p>
                  </a:txBody>
                  <a:tcPr>
                    <a:solidFill>
                      <a:schemeClr val="accent2"/>
                    </a:solidFill>
                  </a:tcPr>
                </a:tc>
                <a:tc>
                  <a:txBody>
                    <a:bodyPr/>
                    <a:lstStyle/>
                    <a:p>
                      <a:r>
                        <a:rPr lang="en-US" sz="1400" u="sng" dirty="0"/>
                        <a:t>&gt;</a:t>
                      </a:r>
                      <a:r>
                        <a:rPr lang="en-US" sz="1400" u="none" dirty="0"/>
                        <a:t> </a:t>
                      </a:r>
                      <a:r>
                        <a:rPr lang="en-US" sz="1400" dirty="0"/>
                        <a:t>50 AVRs including 10 high risk</a:t>
                      </a:r>
                    </a:p>
                  </a:txBody>
                  <a:tcPr/>
                </a:tc>
                <a:tc>
                  <a:txBody>
                    <a:bodyPr/>
                    <a:lstStyle/>
                    <a:p>
                      <a:r>
                        <a:rPr lang="en-US" sz="1400" dirty="0"/>
                        <a:t>50 open heart surgeries with</a:t>
                      </a:r>
                    </a:p>
                    <a:p>
                      <a:r>
                        <a:rPr lang="en-US" sz="1400" u="sng" dirty="0"/>
                        <a:t>&gt;</a:t>
                      </a:r>
                      <a:r>
                        <a:rPr lang="en-US" sz="1400" u="none" dirty="0"/>
                        <a:t> 20 AVRs in past 2 years</a:t>
                      </a:r>
                      <a:endParaRPr lang="en-US" sz="1400" u="sng" dirty="0"/>
                    </a:p>
                  </a:txBody>
                  <a:tcPr/>
                </a:tc>
                <a:extLst>
                  <a:ext uri="{0D108BD9-81ED-4DB2-BD59-A6C34878D82A}">
                    <a16:rowId xmlns:a16="http://schemas.microsoft.com/office/drawing/2014/main" val="891570567"/>
                  </a:ext>
                </a:extLst>
              </a:tr>
              <a:tr h="895271">
                <a:tc vMerge="1">
                  <a:txBody>
                    <a:bodyPr/>
                    <a:lstStyle/>
                    <a:p>
                      <a:endParaRPr lang="en-US"/>
                    </a:p>
                  </a:txBody>
                  <a:tcPr/>
                </a:tc>
                <a:tc>
                  <a:txBody>
                    <a:bodyPr/>
                    <a:lstStyle/>
                    <a:p>
                      <a:r>
                        <a:rPr lang="en-US" sz="1400" u="sng" dirty="0"/>
                        <a:t>&gt;</a:t>
                      </a:r>
                      <a:r>
                        <a:rPr lang="en-US" sz="1400" u="none" dirty="0"/>
                        <a:t> </a:t>
                      </a:r>
                      <a:r>
                        <a:rPr lang="en-US" sz="1400" dirty="0"/>
                        <a:t>1000 </a:t>
                      </a:r>
                      <a:r>
                        <a:rPr lang="en-US" sz="1400" dirty="0" err="1"/>
                        <a:t>caths</a:t>
                      </a:r>
                      <a:r>
                        <a:rPr lang="en-US" sz="1400" dirty="0"/>
                        <a:t> including </a:t>
                      </a:r>
                      <a:r>
                        <a:rPr lang="en-US" sz="1400" u="sng" dirty="0"/>
                        <a:t>&gt;</a:t>
                      </a:r>
                      <a:r>
                        <a:rPr lang="en-US" sz="1400" dirty="0"/>
                        <a:t> 400 PCIs</a:t>
                      </a:r>
                    </a:p>
                  </a:txBody>
                  <a:tcPr/>
                </a:tc>
                <a:tc>
                  <a:txBody>
                    <a:bodyPr/>
                    <a:lstStyle/>
                    <a:p>
                      <a:r>
                        <a:rPr lang="en-US" sz="1400" u="sng" dirty="0"/>
                        <a:t>&gt;</a:t>
                      </a:r>
                      <a:r>
                        <a:rPr lang="en-US" sz="1400" u="none" dirty="0"/>
                        <a:t> </a:t>
                      </a:r>
                      <a:r>
                        <a:rPr lang="en-US" sz="1400" dirty="0"/>
                        <a:t>300 PCIs</a:t>
                      </a:r>
                    </a:p>
                    <a:p>
                      <a:r>
                        <a:rPr lang="en-US" sz="1400" dirty="0"/>
                        <a:t>≥ 2 physicians with cardiac surgery privileges</a:t>
                      </a:r>
                    </a:p>
                    <a:p>
                      <a:r>
                        <a:rPr lang="en-US" sz="1400" dirty="0"/>
                        <a:t>≥ 1 physician with IC privileges</a:t>
                      </a:r>
                    </a:p>
                  </a:txBody>
                  <a:tcPr/>
                </a:tc>
                <a:extLst>
                  <a:ext uri="{0D108BD9-81ED-4DB2-BD59-A6C34878D82A}">
                    <a16:rowId xmlns:a16="http://schemas.microsoft.com/office/drawing/2014/main" val="1002343106"/>
                  </a:ext>
                </a:extLst>
              </a:tr>
              <a:tr h="623977">
                <a:tc rowSpan="2">
                  <a:txBody>
                    <a:bodyPr/>
                    <a:lstStyle/>
                    <a:p>
                      <a:r>
                        <a:rPr lang="en-US" sz="1600" dirty="0">
                          <a:solidFill>
                            <a:schemeClr val="bg2"/>
                          </a:solidFill>
                        </a:rPr>
                        <a:t>Physician experience for TAVR</a:t>
                      </a:r>
                    </a:p>
                    <a:p>
                      <a:endParaRPr lang="en-US" sz="1600" dirty="0">
                        <a:solidFill>
                          <a:schemeClr val="bg2"/>
                        </a:solidFill>
                      </a:endParaRPr>
                    </a:p>
                    <a:p>
                      <a:r>
                        <a:rPr lang="en-US" sz="1400" dirty="0">
                          <a:solidFill>
                            <a:schemeClr val="bg2"/>
                          </a:solidFill>
                        </a:rPr>
                        <a:t>(career unless otherwise stated)</a:t>
                      </a:r>
                    </a:p>
                  </a:txBody>
                  <a:tcPr>
                    <a:solidFill>
                      <a:schemeClr val="accent2"/>
                    </a:solidFill>
                  </a:tcPr>
                </a:tc>
                <a:tc>
                  <a:txBody>
                    <a:bodyPr/>
                    <a:lstStyle/>
                    <a:p>
                      <a:r>
                        <a:rPr lang="en-US" sz="1400" dirty="0"/>
                        <a:t>Surgeon: 100 AVRs</a:t>
                      </a:r>
                    </a:p>
                  </a:txBody>
                  <a:tcPr/>
                </a:tc>
                <a:tc>
                  <a:txBody>
                    <a:bodyPr/>
                    <a:lstStyle/>
                    <a:p>
                      <a:r>
                        <a:rPr lang="en-US" sz="1400" dirty="0"/>
                        <a:t>Surgeon: 100 open heart surgeries of which </a:t>
                      </a:r>
                      <a:r>
                        <a:rPr lang="en-US" sz="1400" u="sng" dirty="0"/>
                        <a:t>&gt;</a:t>
                      </a:r>
                      <a:r>
                        <a:rPr lang="en-US" sz="1400" u="none" dirty="0"/>
                        <a:t> </a:t>
                      </a:r>
                      <a:r>
                        <a:rPr lang="en-US" sz="1400" dirty="0"/>
                        <a:t>25 AVR related</a:t>
                      </a:r>
                    </a:p>
                  </a:txBody>
                  <a:tcPr/>
                </a:tc>
                <a:extLst>
                  <a:ext uri="{0D108BD9-81ED-4DB2-BD59-A6C34878D82A}">
                    <a16:rowId xmlns:a16="http://schemas.microsoft.com/office/drawing/2014/main" val="910933118"/>
                  </a:ext>
                </a:extLst>
              </a:tr>
              <a:tr h="623977">
                <a:tc vMerge="1">
                  <a:txBody>
                    <a:bodyPr/>
                    <a:lstStyle/>
                    <a:p>
                      <a:endParaRPr lang="en-US" dirty="0"/>
                    </a:p>
                  </a:txBody>
                  <a:tcPr>
                    <a:solidFill>
                      <a:schemeClr val="accent2"/>
                    </a:solidFill>
                  </a:tcPr>
                </a:tc>
                <a:tc>
                  <a:txBody>
                    <a:bodyPr/>
                    <a:lstStyle/>
                    <a:p>
                      <a:r>
                        <a:rPr lang="en-US" sz="1400" dirty="0"/>
                        <a:t>IC: </a:t>
                      </a:r>
                      <a:r>
                        <a:rPr lang="en-US" sz="1400" u="sng" dirty="0"/>
                        <a:t>&gt;</a:t>
                      </a:r>
                      <a:r>
                        <a:rPr lang="en-US" sz="1400" u="none" dirty="0"/>
                        <a:t> </a:t>
                      </a:r>
                      <a:r>
                        <a:rPr lang="en-US" sz="1400" dirty="0"/>
                        <a:t>100 structural heart or </a:t>
                      </a:r>
                    </a:p>
                    <a:p>
                      <a:r>
                        <a:rPr lang="en-US" sz="1400" u="none" dirty="0"/>
                        <a:t>      </a:t>
                      </a:r>
                      <a:r>
                        <a:rPr lang="en-US" sz="1400" u="sng" dirty="0"/>
                        <a:t>&gt;</a:t>
                      </a:r>
                      <a:r>
                        <a:rPr lang="en-US" sz="1400" u="none" dirty="0"/>
                        <a:t> </a:t>
                      </a:r>
                      <a:r>
                        <a:rPr lang="en-US" sz="1400" dirty="0"/>
                        <a:t>30 left sided procedures  </a:t>
                      </a:r>
                    </a:p>
                    <a:p>
                      <a:r>
                        <a:rPr lang="en-US" sz="1400" dirty="0"/>
                        <a:t>      annually with 60% BAV</a:t>
                      </a:r>
                    </a:p>
                  </a:txBody>
                  <a:tcPr/>
                </a:tc>
                <a:tc>
                  <a:txBody>
                    <a:bodyPr/>
                    <a:lstStyle/>
                    <a:p>
                      <a:r>
                        <a:rPr lang="en-US" sz="1400" dirty="0"/>
                        <a:t>IC: </a:t>
                      </a:r>
                      <a:r>
                        <a:rPr lang="en-US" sz="1400" u="sng" dirty="0"/>
                        <a:t>&gt;</a:t>
                      </a:r>
                      <a:r>
                        <a:rPr lang="en-US" sz="1400" dirty="0"/>
                        <a:t> 100 structural heart or</a:t>
                      </a:r>
                    </a:p>
                    <a:p>
                      <a:r>
                        <a:rPr lang="en-US" sz="1400" u="none" dirty="0"/>
                        <a:t>      </a:t>
                      </a:r>
                      <a:r>
                        <a:rPr lang="en-US" sz="1400" u="sng" dirty="0"/>
                        <a:t>&gt;</a:t>
                      </a:r>
                      <a:r>
                        <a:rPr lang="en-US" sz="1400" dirty="0"/>
                        <a:t> 30 left sided procedures </a:t>
                      </a:r>
                    </a:p>
                    <a:p>
                      <a:r>
                        <a:rPr lang="en-US" sz="1400" dirty="0"/>
                        <a:t>      annually</a:t>
                      </a:r>
                    </a:p>
                  </a:txBody>
                  <a:tcPr/>
                </a:tc>
                <a:extLst>
                  <a:ext uri="{0D108BD9-81ED-4DB2-BD59-A6C34878D82A}">
                    <a16:rowId xmlns:a16="http://schemas.microsoft.com/office/drawing/2014/main" val="3041822845"/>
                  </a:ext>
                </a:extLst>
              </a:tr>
            </a:tbl>
          </a:graphicData>
        </a:graphic>
      </p:graphicFrame>
      <p:cxnSp>
        <p:nvCxnSpPr>
          <p:cNvPr id="8" name="Straight Connector 7">
            <a:extLst>
              <a:ext uri="{FF2B5EF4-FFF2-40B4-BE49-F238E27FC236}">
                <a16:creationId xmlns:a16="http://schemas.microsoft.com/office/drawing/2014/main" id="{EEC1BB95-385D-41BC-BF69-D1F7E6D10252}"/>
              </a:ext>
            </a:extLst>
          </p:cNvPr>
          <p:cNvCxnSpPr/>
          <p:nvPr/>
        </p:nvCxnSpPr>
        <p:spPr>
          <a:xfrm>
            <a:off x="277292" y="3348967"/>
            <a:ext cx="11637416" cy="0"/>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571A8CA-73F2-439F-AE49-948BEE426EB4}"/>
              </a:ext>
            </a:extLst>
          </p:cNvPr>
          <p:cNvCxnSpPr/>
          <p:nvPr/>
        </p:nvCxnSpPr>
        <p:spPr>
          <a:xfrm>
            <a:off x="277292" y="4899395"/>
            <a:ext cx="11637416" cy="0"/>
          </a:xfrm>
          <a:prstGeom prst="line">
            <a:avLst/>
          </a:prstGeom>
          <a:ln w="2857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36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E5BA-B56F-4447-9B1F-8203771844FD}"/>
              </a:ext>
            </a:extLst>
          </p:cNvPr>
          <p:cNvSpPr>
            <a:spLocks noGrp="1"/>
          </p:cNvSpPr>
          <p:nvPr>
            <p:ph type="title"/>
          </p:nvPr>
        </p:nvSpPr>
        <p:spPr/>
        <p:txBody>
          <a:bodyPr/>
          <a:lstStyle/>
          <a:p>
            <a:r>
              <a:rPr lang="en-US" dirty="0"/>
              <a:t>Registry</a:t>
            </a:r>
          </a:p>
        </p:txBody>
      </p:sp>
      <p:sp>
        <p:nvSpPr>
          <p:cNvPr id="4" name="Footer Placeholder 3">
            <a:extLst>
              <a:ext uri="{FF2B5EF4-FFF2-40B4-BE49-F238E27FC236}">
                <a16:creationId xmlns:a16="http://schemas.microsoft.com/office/drawing/2014/main" id="{70570278-2A3E-48FB-81D6-057945B906C8}"/>
              </a:ext>
            </a:extLst>
          </p:cNvPr>
          <p:cNvSpPr>
            <a:spLocks noGrp="1"/>
          </p:cNvSpPr>
          <p:nvPr>
            <p:ph type="ftr" sz="quarter" idx="10"/>
          </p:nvPr>
        </p:nvSpPr>
        <p:spPr>
          <a:xfrm>
            <a:off x="171997" y="6349102"/>
            <a:ext cx="6703381" cy="365125"/>
          </a:xfrm>
        </p:spPr>
        <p:txBody>
          <a:bodyPr/>
          <a:lstStyle/>
          <a:p>
            <a:r>
              <a:rPr lang="en-US" dirty="0">
                <a:cs typeface="Arial" panose="020B0604020202020204" pitchFamily="34" charset="0"/>
              </a:rPr>
              <a:t>© 2019 Boston Scientific Corporation or its affiliates. All rights reserved. SH-649306-AA</a:t>
            </a:r>
            <a:r>
              <a:rPr lang="en-US" u="sng" dirty="0">
                <a:hlinkClick r:id="rId3"/>
              </a:rPr>
              <a:t> https://www.cms.gov/medicare-coverage-database/details/nca-decision-memo.aspx?NCAId=293</a:t>
            </a:r>
            <a:endParaRPr lang="en-US" dirty="0">
              <a:cs typeface="Arial" panose="020B0604020202020204" pitchFamily="34" charset="0"/>
            </a:endParaRPr>
          </a:p>
        </p:txBody>
      </p:sp>
      <p:graphicFrame>
        <p:nvGraphicFramePr>
          <p:cNvPr id="5" name="Table 4">
            <a:extLst>
              <a:ext uri="{FF2B5EF4-FFF2-40B4-BE49-F238E27FC236}">
                <a16:creationId xmlns:a16="http://schemas.microsoft.com/office/drawing/2014/main" id="{388810F0-6809-4798-8CC7-D40784F03848}"/>
              </a:ext>
            </a:extLst>
          </p:cNvPr>
          <p:cNvGraphicFramePr>
            <a:graphicFrameLocks noGrp="1"/>
          </p:cNvGraphicFramePr>
          <p:nvPr>
            <p:extLst>
              <p:ext uri="{D42A27DB-BD31-4B8C-83A1-F6EECF244321}">
                <p14:modId xmlns:p14="http://schemas.microsoft.com/office/powerpoint/2010/main" val="968868278"/>
              </p:ext>
            </p:extLst>
          </p:nvPr>
        </p:nvGraphicFramePr>
        <p:xfrm>
          <a:off x="171997" y="1166177"/>
          <a:ext cx="11848006" cy="5036821"/>
        </p:xfrm>
        <a:graphic>
          <a:graphicData uri="http://schemas.openxmlformats.org/drawingml/2006/table">
            <a:tbl>
              <a:tblPr firstRow="1" bandRow="1">
                <a:tableStyleId>{21E4AEA4-8DFA-4A89-87EB-49C32662AFE0}</a:tableStyleId>
              </a:tblPr>
              <a:tblGrid>
                <a:gridCol w="3346637">
                  <a:extLst>
                    <a:ext uri="{9D8B030D-6E8A-4147-A177-3AD203B41FA5}">
                      <a16:colId xmlns:a16="http://schemas.microsoft.com/office/drawing/2014/main" val="2664407573"/>
                    </a:ext>
                  </a:extLst>
                </a:gridCol>
                <a:gridCol w="4234169">
                  <a:extLst>
                    <a:ext uri="{9D8B030D-6E8A-4147-A177-3AD203B41FA5}">
                      <a16:colId xmlns:a16="http://schemas.microsoft.com/office/drawing/2014/main" val="729128939"/>
                    </a:ext>
                  </a:extLst>
                </a:gridCol>
                <a:gridCol w="4267200">
                  <a:extLst>
                    <a:ext uri="{9D8B030D-6E8A-4147-A177-3AD203B41FA5}">
                      <a16:colId xmlns:a16="http://schemas.microsoft.com/office/drawing/2014/main" val="2313031536"/>
                    </a:ext>
                  </a:extLst>
                </a:gridCol>
              </a:tblGrid>
              <a:tr h="800101">
                <a:tc>
                  <a:txBody>
                    <a:bodyPr/>
                    <a:lstStyle/>
                    <a:p>
                      <a:endParaRPr lang="en-US" dirty="0"/>
                    </a:p>
                  </a:txBody>
                  <a:tcPr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dirty="0">
                          <a:solidFill>
                            <a:schemeClr val="tx1"/>
                          </a:solidFill>
                          <a:effectLst/>
                        </a:rPr>
                        <a:t>Former</a:t>
                      </a:r>
                    </a:p>
                    <a:p>
                      <a:pPr marL="0" marR="0" algn="ctr">
                        <a:lnSpc>
                          <a:spcPct val="107000"/>
                        </a:lnSpc>
                        <a:spcBef>
                          <a:spcPts val="0"/>
                        </a:spcBef>
                        <a:spcAft>
                          <a:spcPts val="0"/>
                        </a:spcAft>
                      </a:pPr>
                      <a:r>
                        <a:rPr lang="en-US" sz="1400" dirty="0">
                          <a:solidFill>
                            <a:schemeClr val="tx1"/>
                          </a:solidFill>
                          <a:effectLst/>
                        </a:rPr>
                        <a:t>National Coverage Determination</a:t>
                      </a:r>
                    </a:p>
                    <a:p>
                      <a:pPr marL="0" marR="0" algn="ctr">
                        <a:lnSpc>
                          <a:spcPct val="107000"/>
                        </a:lnSpc>
                        <a:spcBef>
                          <a:spcPts val="0"/>
                        </a:spcBef>
                        <a:spcAft>
                          <a:spcPts val="0"/>
                        </a:spcAft>
                      </a:pPr>
                      <a:r>
                        <a:rPr lang="en-US" sz="1400" dirty="0">
                          <a:solidFill>
                            <a:schemeClr val="tx1"/>
                          </a:solidFill>
                          <a:effectLst/>
                        </a:rPr>
                        <a:t>May 1, 2012</a:t>
                      </a:r>
                      <a:endPar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40" marR="27340" marT="0" marB="0" anchor="ctr">
                    <a:solidFill>
                      <a:schemeClr val="accent2">
                        <a:lumMod val="40000"/>
                        <a:lumOff val="60000"/>
                      </a:schemeClr>
                    </a:solidFill>
                  </a:tcPr>
                </a:tc>
                <a:tc>
                  <a:txBody>
                    <a:bodyPr/>
                    <a:lstStyle/>
                    <a:p>
                      <a:pPr marL="0" marR="0" algn="ctr">
                        <a:lnSpc>
                          <a:spcPct val="107000"/>
                        </a:lnSpc>
                        <a:spcBef>
                          <a:spcPts val="0"/>
                        </a:spcBef>
                        <a:spcAft>
                          <a:spcPts val="0"/>
                        </a:spcAft>
                      </a:pPr>
                      <a:r>
                        <a:rPr lang="en-US" sz="1400" dirty="0">
                          <a:solidFill>
                            <a:schemeClr val="tx1"/>
                          </a:solidFill>
                          <a:effectLst/>
                        </a:rPr>
                        <a:t>Current </a:t>
                      </a:r>
                    </a:p>
                    <a:p>
                      <a:pPr marL="0" marR="0" algn="ctr">
                        <a:lnSpc>
                          <a:spcPct val="107000"/>
                        </a:lnSpc>
                        <a:spcBef>
                          <a:spcPts val="0"/>
                        </a:spcBef>
                        <a:spcAft>
                          <a:spcPts val="0"/>
                        </a:spcAft>
                      </a:pPr>
                      <a:r>
                        <a:rPr lang="en-US" sz="1400" dirty="0">
                          <a:solidFill>
                            <a:schemeClr val="tx1"/>
                          </a:solidFill>
                          <a:effectLst/>
                        </a:rPr>
                        <a:t>National Coverage Determination</a:t>
                      </a:r>
                    </a:p>
                    <a:p>
                      <a:pPr marL="0" marR="0" algn="ctr">
                        <a:lnSpc>
                          <a:spcPct val="107000"/>
                        </a:lnSpc>
                        <a:spcBef>
                          <a:spcPts val="0"/>
                        </a:spcBef>
                        <a:spcAft>
                          <a:spcPts val="0"/>
                        </a:spcAft>
                      </a:pPr>
                      <a:r>
                        <a:rPr lang="en-US" sz="1400" dirty="0">
                          <a:solidFill>
                            <a:schemeClr val="tx1"/>
                          </a:solidFill>
                          <a:effectLst/>
                        </a:rPr>
                        <a:t>June 21, 2019</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340" marR="27340" marT="0" marB="0" anchor="ctr">
                    <a:solidFill>
                      <a:schemeClr val="accent2">
                        <a:lumMod val="40000"/>
                        <a:lumOff val="60000"/>
                      </a:schemeClr>
                    </a:solidFill>
                  </a:tcPr>
                </a:tc>
                <a:extLst>
                  <a:ext uri="{0D108BD9-81ED-4DB2-BD59-A6C34878D82A}">
                    <a16:rowId xmlns:a16="http://schemas.microsoft.com/office/drawing/2014/main" val="4017858586"/>
                  </a:ext>
                </a:extLst>
              </a:tr>
              <a:tr h="1006475">
                <a:tc rowSpan="2">
                  <a:txBody>
                    <a:bodyPr/>
                    <a:lstStyle/>
                    <a:p>
                      <a:r>
                        <a:rPr lang="en-US" sz="1800" dirty="0"/>
                        <a:t>Registry Data Collection &amp; Outcomes</a:t>
                      </a:r>
                    </a:p>
                  </a:txBody>
                  <a:tcPr>
                    <a:solidFill>
                      <a:schemeClr val="accent2">
                        <a:lumMod val="20000"/>
                        <a:lumOff val="80000"/>
                      </a:schemeClr>
                    </a:solidFill>
                  </a:tcPr>
                </a:tc>
                <a:tc>
                  <a:txBody>
                    <a:bodyPr/>
                    <a:lstStyle/>
                    <a:p>
                      <a:r>
                        <a:rPr lang="en-US" sz="1400" b="1" u="none" strike="noStrike" kern="1200" baseline="0" dirty="0"/>
                        <a:t>Tracked outcomes:</a:t>
                      </a:r>
                      <a:r>
                        <a:rPr lang="en-US" sz="1400" u="none" strike="noStrike" kern="1200" baseline="0" dirty="0"/>
                        <a:t> </a:t>
                      </a:r>
                    </a:p>
                    <a:p>
                      <a:r>
                        <a:rPr lang="en-US" sz="1400" u="none" strike="noStrike" kern="1200" baseline="0" dirty="0"/>
                        <a:t>Stroke </a:t>
                      </a:r>
                    </a:p>
                    <a:p>
                      <a:r>
                        <a:rPr lang="en-US" sz="1400" u="none" strike="noStrike" kern="1200" baseline="0" dirty="0"/>
                        <a:t>All-cause mortality</a:t>
                      </a:r>
                    </a:p>
                    <a:p>
                      <a:r>
                        <a:rPr lang="en-US" sz="1400" u="none" strike="noStrike" kern="1200" baseline="0" dirty="0"/>
                        <a:t>Transient Ischemic Attacks (TIAs)</a:t>
                      </a:r>
                    </a:p>
                    <a:p>
                      <a:r>
                        <a:rPr lang="en-US" sz="1400" u="none" strike="noStrike" kern="1200" baseline="0" dirty="0"/>
                        <a:t>Major vascular events</a:t>
                      </a:r>
                    </a:p>
                    <a:p>
                      <a:r>
                        <a:rPr lang="en-US" sz="1400" u="none" strike="noStrike" kern="1200" baseline="0" dirty="0"/>
                        <a:t>Acute kidney injury</a:t>
                      </a:r>
                    </a:p>
                    <a:p>
                      <a:r>
                        <a:rPr lang="en-US" sz="1400" u="none" strike="noStrike" kern="1200" baseline="0" dirty="0"/>
                        <a:t>Repeat aortic valve procedures</a:t>
                      </a:r>
                    </a:p>
                    <a:p>
                      <a:r>
                        <a:rPr lang="en-US" sz="1400" u="none" strike="noStrike" kern="1200" baseline="0" dirty="0"/>
                        <a:t>Quality of Life (QoL)</a:t>
                      </a:r>
                    </a:p>
                    <a:p>
                      <a:endParaRPr lang="en-US" sz="1400" b="0" i="0" u="none" strike="noStrike" kern="1200" baseline="0" dirty="0">
                        <a:solidFill>
                          <a:schemeClr val="dk1"/>
                        </a:solidFill>
                        <a:latin typeface="+mn-lt"/>
                        <a:ea typeface="+mn-ea"/>
                        <a:cs typeface="+mn-cs"/>
                      </a:endParaRPr>
                    </a:p>
                  </a:txBody>
                  <a:tcPr>
                    <a:solidFill>
                      <a:srgbClr val="D5F2FF"/>
                    </a:solidFill>
                  </a:tcPr>
                </a:tc>
                <a:tc>
                  <a:txBody>
                    <a:bodyPr/>
                    <a:lstStyle/>
                    <a:p>
                      <a:r>
                        <a:rPr lang="en-US" sz="1400" b="1" u="none" strike="noStrike" kern="1200" baseline="0" dirty="0"/>
                        <a:t>Tracked Outcomes:</a:t>
                      </a:r>
                    </a:p>
                    <a:p>
                      <a:r>
                        <a:rPr lang="en-US" sz="1400" u="none" strike="noStrike" kern="1200" baseline="0" dirty="0"/>
                        <a:t>Everything as before + </a:t>
                      </a:r>
                    </a:p>
                    <a:p>
                      <a:r>
                        <a:rPr lang="en-US" sz="1400" u="none" strike="noStrike" kern="1200" baseline="0" dirty="0"/>
                        <a:t>New permanent pacemaker implantation</a:t>
                      </a:r>
                    </a:p>
                    <a:p>
                      <a:endParaRPr lang="en-US" sz="2000" dirty="0"/>
                    </a:p>
                  </a:txBody>
                  <a:tcPr>
                    <a:solidFill>
                      <a:srgbClr val="D5F2FF"/>
                    </a:solidFill>
                  </a:tcPr>
                </a:tc>
                <a:extLst>
                  <a:ext uri="{0D108BD9-81ED-4DB2-BD59-A6C34878D82A}">
                    <a16:rowId xmlns:a16="http://schemas.microsoft.com/office/drawing/2014/main" val="1645035750"/>
                  </a:ext>
                </a:extLst>
              </a:tr>
              <a:tr h="1006475">
                <a:tc vMerge="1">
                  <a:txBody>
                    <a:bodyPr/>
                    <a:lstStyle/>
                    <a:p>
                      <a:endParaRPr lang="en-US" dirty="0"/>
                    </a:p>
                  </a:txBody>
                  <a:tcPr/>
                </a:tc>
                <a:tc>
                  <a:txBody>
                    <a:bodyPr/>
                    <a:lstStyle/>
                    <a:p>
                      <a:r>
                        <a:rPr lang="en-US" sz="1400" b="1" dirty="0"/>
                        <a:t>Research Questions:</a:t>
                      </a:r>
                      <a:endParaRPr lang="en-US" sz="1400" b="1" u="none" strike="noStrike" kern="1200" baseline="0" dirty="0"/>
                    </a:p>
                    <a:p>
                      <a:r>
                        <a:rPr lang="en-US" sz="1400" i="1" u="none" strike="noStrike" kern="1200" baseline="0" dirty="0"/>
                        <a:t>When performed outside a controlled clinical study, how do outcomes and adverse events compare to the pivotal clinical studies?</a:t>
                      </a:r>
                    </a:p>
                    <a:p>
                      <a:r>
                        <a:rPr lang="en-US" sz="1400" i="1" u="none" strike="noStrike" kern="1200" baseline="0" dirty="0"/>
                        <a:t>What is the long term durability of the device?</a:t>
                      </a:r>
                    </a:p>
                    <a:p>
                      <a:r>
                        <a:rPr lang="en-US" sz="1400" i="1" u="none" strike="noStrike" kern="1200" baseline="0" dirty="0"/>
                        <a:t>What are the long term outcomes and adverse events?</a:t>
                      </a:r>
                    </a:p>
                    <a:p>
                      <a:endParaRPr lang="en-US" sz="1400" u="none" strike="noStrike" kern="1200" baseline="0" dirty="0"/>
                    </a:p>
                    <a:p>
                      <a:r>
                        <a:rPr lang="en-US" sz="1400" u="none" strike="noStrike" kern="1200" baseline="0" dirty="0"/>
                        <a:t>Demographics and subpopulation comparisons of registry and pivotal clinical trials</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Research Questions: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rPr>
                        <a:t>When performed outside a controlled clinical study, how do outcomes and adverse events compare to the pivotal clinical studies?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rPr>
                        <a:t>What is the long term durability of the device?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i="1" u="none" strike="noStrike" kern="1200" cap="none" spc="0" normalizeH="0" baseline="0" noProof="0" dirty="0">
                          <a:ln>
                            <a:noFill/>
                          </a:ln>
                          <a:effectLst/>
                          <a:uLnTx/>
                          <a:uFillTx/>
                        </a:rPr>
                        <a:t>What are the long term outcomes and adverse events?</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effectLst/>
                        <a:uLnTx/>
                        <a:uFillTx/>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What morbidity and procedure-related factors contribute to TAVR patients outcomes?</a:t>
                      </a:r>
                      <a:endParaRPr kumimoji="0" lang="en-US" sz="1400" b="0" i="0" u="none" strike="noStrike" kern="1200" cap="none" spc="0" normalizeH="0" baseline="0" noProof="0" dirty="0">
                        <a:ln>
                          <a:noFill/>
                        </a:ln>
                        <a:solidFill>
                          <a:schemeClr val="accent3"/>
                        </a:solidFill>
                        <a:effectLst/>
                        <a:uLnTx/>
                        <a:uFillTx/>
                        <a:latin typeface="+mn-lt"/>
                        <a:ea typeface="+mn-ea"/>
                        <a:cs typeface="+mn-cs"/>
                      </a:endParaRPr>
                    </a:p>
                  </a:txBody>
                  <a:tcPr/>
                </a:tc>
                <a:extLst>
                  <a:ext uri="{0D108BD9-81ED-4DB2-BD59-A6C34878D82A}">
                    <a16:rowId xmlns:a16="http://schemas.microsoft.com/office/drawing/2014/main" val="2328087041"/>
                  </a:ext>
                </a:extLst>
              </a:tr>
            </a:tbl>
          </a:graphicData>
        </a:graphic>
      </p:graphicFrame>
    </p:spTree>
    <p:extLst>
      <p:ext uri="{BB962C8B-B14F-4D97-AF65-F5344CB8AC3E}">
        <p14:creationId xmlns:p14="http://schemas.microsoft.com/office/powerpoint/2010/main" val="237542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A4B-98D5-4C0C-9567-B5649A53CD33}"/>
              </a:ext>
            </a:extLst>
          </p:cNvPr>
          <p:cNvSpPr>
            <a:spLocks noGrp="1"/>
          </p:cNvSpPr>
          <p:nvPr>
            <p:ph type="title"/>
          </p:nvPr>
        </p:nvSpPr>
        <p:spPr/>
        <p:txBody>
          <a:bodyPr/>
          <a:lstStyle/>
          <a:p>
            <a:r>
              <a:rPr lang="en-US" dirty="0"/>
              <a:t>Summary </a:t>
            </a:r>
            <a:r>
              <a:rPr lang="en-US"/>
              <a:t>of NCD Changes </a:t>
            </a:r>
            <a:endParaRPr lang="en-US" dirty="0"/>
          </a:p>
        </p:txBody>
      </p:sp>
      <p:sp>
        <p:nvSpPr>
          <p:cNvPr id="4" name="Footer Placeholder 3">
            <a:extLst>
              <a:ext uri="{FF2B5EF4-FFF2-40B4-BE49-F238E27FC236}">
                <a16:creationId xmlns:a16="http://schemas.microsoft.com/office/drawing/2014/main" id="{A18D3BB0-A92F-48BE-914A-034288F920E4}"/>
              </a:ext>
            </a:extLst>
          </p:cNvPr>
          <p:cNvSpPr>
            <a:spLocks noGrp="1"/>
          </p:cNvSpPr>
          <p:nvPr>
            <p:ph type="ftr" sz="quarter" idx="10"/>
          </p:nvPr>
        </p:nvSpPr>
        <p:spPr/>
        <p:txBody>
          <a:bodyPr/>
          <a:lstStyle/>
          <a:p>
            <a:r>
              <a:rPr lang="en-US">
                <a:cs typeface="Arial" panose="020B0604020202020204" pitchFamily="34" charset="0"/>
              </a:rPr>
              <a:t>© 2019 Boston Scientific Corporation or its affiliates. All rights reserved. SH-649306-AA</a:t>
            </a:r>
            <a:endParaRPr lang="en-US" dirty="0">
              <a:cs typeface="Arial" panose="020B0604020202020204" pitchFamily="34" charset="0"/>
            </a:endParaRPr>
          </a:p>
        </p:txBody>
      </p:sp>
      <p:graphicFrame>
        <p:nvGraphicFramePr>
          <p:cNvPr id="6" name="Diagram 5">
            <a:extLst>
              <a:ext uri="{FF2B5EF4-FFF2-40B4-BE49-F238E27FC236}">
                <a16:creationId xmlns:a16="http://schemas.microsoft.com/office/drawing/2014/main" id="{0D4BC13A-2155-4907-BA84-3F88C78B7893}"/>
              </a:ext>
            </a:extLst>
          </p:cNvPr>
          <p:cNvGraphicFramePr/>
          <p:nvPr>
            <p:extLst>
              <p:ext uri="{D42A27DB-BD31-4B8C-83A1-F6EECF244321}">
                <p14:modId xmlns:p14="http://schemas.microsoft.com/office/powerpoint/2010/main" val="3870122272"/>
              </p:ext>
            </p:extLst>
          </p:nvPr>
        </p:nvGraphicFramePr>
        <p:xfrm>
          <a:off x="258956" y="1394554"/>
          <a:ext cx="11650546" cy="3781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23085FFE-4B9B-4EE4-982B-888C253536F1}"/>
              </a:ext>
            </a:extLst>
          </p:cNvPr>
          <p:cNvSpPr/>
          <p:nvPr/>
        </p:nvSpPr>
        <p:spPr>
          <a:xfrm>
            <a:off x="680936" y="5392892"/>
            <a:ext cx="11128443" cy="1184940"/>
          </a:xfrm>
          <a:prstGeom prst="rect">
            <a:avLst/>
          </a:prstGeom>
        </p:spPr>
        <p:txBody>
          <a:bodyPr wrap="square">
            <a:spAutoFit/>
          </a:bodyPr>
          <a:lstStyle/>
          <a:p>
            <a:r>
              <a:rPr lang="en-US" dirty="0"/>
              <a:t>Questions? Contact IC.reimbursement@ bsci.com</a:t>
            </a:r>
          </a:p>
          <a:p>
            <a:pPr>
              <a:spcBef>
                <a:spcPts val="600"/>
              </a:spcBef>
            </a:pPr>
            <a:r>
              <a:rPr lang="en-US" sz="1800" dirty="0"/>
              <a:t>Access full details at: </a:t>
            </a:r>
            <a:r>
              <a:rPr lang="en-US" sz="1600" u="sng" dirty="0">
                <a:hlinkClick r:id="rId8"/>
              </a:rPr>
              <a:t>https://www.cms.gov/medicare-coverage-database/details/nca-decision-memo.aspx?NCAId=293</a:t>
            </a:r>
            <a:endParaRPr lang="en-US" sz="1600" dirty="0"/>
          </a:p>
          <a:p>
            <a:endParaRPr lang="en-US" dirty="0"/>
          </a:p>
        </p:txBody>
      </p:sp>
    </p:spTree>
    <p:extLst>
      <p:ext uri="{BB962C8B-B14F-4D97-AF65-F5344CB8AC3E}">
        <p14:creationId xmlns:p14="http://schemas.microsoft.com/office/powerpoint/2010/main" val="4202171164"/>
      </p:ext>
    </p:extLst>
  </p:cSld>
  <p:clrMapOvr>
    <a:masterClrMapping/>
  </p:clrMapOvr>
</p:sld>
</file>

<file path=ppt/theme/theme1.xml><?xml version="1.0" encoding="utf-8"?>
<a:theme xmlns:a="http://schemas.openxmlformats.org/drawingml/2006/main" name="Office Theme">
  <a:themeElements>
    <a:clrScheme name="BSC Dark">
      <a:dk1>
        <a:srgbClr val="00467F"/>
      </a:dk1>
      <a:lt1>
        <a:srgbClr val="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A96275335484EAC541B487C777186" ma:contentTypeVersion="4" ma:contentTypeDescription="Create a new document." ma:contentTypeScope="" ma:versionID="66cb0653fd224f376de48b3f17dcf313">
  <xsd:schema xmlns:xsd="http://www.w3.org/2001/XMLSchema" xmlns:xs="http://www.w3.org/2001/XMLSchema" xmlns:p="http://schemas.microsoft.com/office/2006/metadata/properties" xmlns:ns2="b0bf755e-25da-4bea-bdff-0e4c7b00b0b7" targetNamespace="http://schemas.microsoft.com/office/2006/metadata/properties" ma:root="true" ma:fieldsID="ea75e900fe0020aa4871d5888164d032" ns2:_="">
    <xsd:import namespace="b0bf755e-25da-4bea-bdff-0e4c7b00b0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bf755e-25da-4bea-bdff-0e4c7b00b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B7C2B9-A6A8-4579-8C61-F0A639DC6383}"/>
</file>

<file path=customXml/itemProps2.xml><?xml version="1.0" encoding="utf-8"?>
<ds:datastoreItem xmlns:ds="http://schemas.openxmlformats.org/officeDocument/2006/customXml" ds:itemID="{D6CCE253-314B-4884-B934-5304DF9670DF}">
  <ds:schemaRefs>
    <ds:schemaRef ds:uri="http://schemas.microsoft.com/sharepoint/v3/contenttype/forms"/>
  </ds:schemaRefs>
</ds:datastoreItem>
</file>

<file path=customXml/itemProps3.xml><?xml version="1.0" encoding="utf-8"?>
<ds:datastoreItem xmlns:ds="http://schemas.openxmlformats.org/officeDocument/2006/customXml" ds:itemID="{604495A2-0BDF-4DE5-89E4-24E3EF72F921}">
  <ds:schemaRefs>
    <ds:schemaRef ds:uri="af535009-f6fb-4326-b2ae-42d9d4ebf21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3641</TotalTime>
  <Words>1179</Words>
  <Application>Microsoft Office PowerPoint</Application>
  <PresentationFormat>Widescreen</PresentationFormat>
  <Paragraphs>147</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Times New Roman</vt:lpstr>
      <vt:lpstr>Wingdings</vt:lpstr>
      <vt:lpstr>Office Theme</vt:lpstr>
      <vt:lpstr>TAVR Health Economics &amp; Market Access Update</vt:lpstr>
      <vt:lpstr>Disclaimers</vt:lpstr>
      <vt:lpstr>CMS National Coverage Determination</vt:lpstr>
      <vt:lpstr>Heart Team and Patient Evaluation</vt:lpstr>
      <vt:lpstr>Volume Requirements</vt:lpstr>
      <vt:lpstr>Registry</vt:lpstr>
      <vt:lpstr>Summary of NCD Changes </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Fonseth</dc:creator>
  <cp:lastModifiedBy>Schaeppi, Elizabeth</cp:lastModifiedBy>
  <cp:revision>215</cp:revision>
  <dcterms:created xsi:type="dcterms:W3CDTF">2018-03-13T15:56:42Z</dcterms:created>
  <dcterms:modified xsi:type="dcterms:W3CDTF">2019-08-13T17:17:46Z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0x010100AACA96275335484EAC541B487C777186</vt:lpwstr>
  </property>
</Properties>
</file>