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sldIdLst>
    <p:sldId id="273" r:id="rId5"/>
    <p:sldId id="266" r:id="rId6"/>
    <p:sldId id="267" r:id="rId7"/>
    <p:sldId id="268" r:id="rId8"/>
    <p:sldId id="291" r:id="rId9"/>
    <p:sldId id="270" r:id="rId10"/>
    <p:sldId id="280" r:id="rId11"/>
    <p:sldId id="279" r:id="rId12"/>
    <p:sldId id="271" r:id="rId13"/>
    <p:sldId id="275" r:id="rId1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" id="{4D8192B1-BC18-104E-9801-B402C762F90D}">
          <p14:sldIdLst>
            <p14:sldId id="273"/>
          </p14:sldIdLst>
        </p14:section>
        <p14:section name="CONFLICT DECLARATION" id="{5ACF4A0B-765E-1A47-AD0B-50D11E493BD9}">
          <p14:sldIdLst>
            <p14:sldId id="266"/>
          </p14:sldIdLst>
        </p14:section>
        <p14:section name="YOUR PRESENTATION SLIDES" id="{8E2A0FD1-1A17-B548-99C9-7617A084ED32}">
          <p14:sldIdLst>
            <p14:sldId id="267"/>
            <p14:sldId id="268"/>
            <p14:sldId id="291"/>
            <p14:sldId id="270"/>
            <p14:sldId id="280"/>
            <p14:sldId id="279"/>
            <p14:sldId id="271"/>
          </p14:sldIdLst>
        </p14:section>
        <p14:section name="DO NOT REMOVE - END SLIDE" id="{7F8580F7-E8D7-2C4A-A9E4-C1ABA9772D33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6600"/>
    <a:srgbClr val="61207A"/>
    <a:srgbClr val="50535A"/>
    <a:srgbClr val="3C3C3B"/>
    <a:srgbClr val="401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11948-64F7-49AF-9C48-77788C26DB14}" v="15" dt="2023-11-17T10:52:15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3"/>
    <p:restoredTop sz="94726"/>
  </p:normalViewPr>
  <p:slideViewPr>
    <p:cSldViewPr snapToGrid="0">
      <p:cViewPr varScale="1">
        <p:scale>
          <a:sx n="107" d="100"/>
          <a:sy n="107" d="100"/>
        </p:scale>
        <p:origin x="562" y="67"/>
      </p:cViewPr>
      <p:guideLst>
        <p:guide orient="horz" pos="24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ey Stone" userId="98ccd9a4-de17-4111-b0f2-001a9740679d" providerId="ADAL" clId="{F0311948-64F7-49AF-9C48-77788C26DB14}"/>
    <pc:docChg chg="undo redo custSel modSld">
      <pc:chgData name="Carley Stone" userId="98ccd9a4-de17-4111-b0f2-001a9740679d" providerId="ADAL" clId="{F0311948-64F7-49AF-9C48-77788C26DB14}" dt="2023-11-17T10:52:15.981" v="52"/>
      <pc:docMkLst>
        <pc:docMk/>
      </pc:docMkLst>
      <pc:sldChg chg="addSp delSp modSp mod">
        <pc:chgData name="Carley Stone" userId="98ccd9a4-de17-4111-b0f2-001a9740679d" providerId="ADAL" clId="{F0311948-64F7-49AF-9C48-77788C26DB14}" dt="2023-11-17T10:52:15.981" v="52"/>
        <pc:sldMkLst>
          <pc:docMk/>
          <pc:sldMk cId="51394302" sldId="266"/>
        </pc:sldMkLst>
        <pc:spChg chg="add del mod">
          <ac:chgData name="Carley Stone" userId="98ccd9a4-de17-4111-b0f2-001a9740679d" providerId="ADAL" clId="{F0311948-64F7-49AF-9C48-77788C26DB14}" dt="2023-11-17T10:52:15.713" v="51" actId="478"/>
          <ac:spMkLst>
            <pc:docMk/>
            <pc:sldMk cId="51394302" sldId="266"/>
            <ac:spMk id="5" creationId="{D4264078-8463-D990-68D0-A5186D552C62}"/>
          </ac:spMkLst>
        </pc:spChg>
        <pc:spChg chg="add mod">
          <ac:chgData name="Carley Stone" userId="98ccd9a4-de17-4111-b0f2-001a9740679d" providerId="ADAL" clId="{F0311948-64F7-49AF-9C48-77788C26DB14}" dt="2023-11-17T10:52:15.981" v="52"/>
          <ac:spMkLst>
            <pc:docMk/>
            <pc:sldMk cId="51394302" sldId="266"/>
            <ac:spMk id="6" creationId="{BAE57CE2-B4A8-A2D8-3971-0AD77C65A54D}"/>
          </ac:spMkLst>
        </pc:spChg>
      </pc:sldChg>
      <pc:sldChg chg="addSp modSp">
        <pc:chgData name="Carley Stone" userId="98ccd9a4-de17-4111-b0f2-001a9740679d" providerId="ADAL" clId="{F0311948-64F7-49AF-9C48-77788C26DB14}" dt="2023-11-17T10:49:19.333" v="21"/>
        <pc:sldMkLst>
          <pc:docMk/>
          <pc:sldMk cId="1985113536" sldId="267"/>
        </pc:sldMkLst>
        <pc:spChg chg="add mod">
          <ac:chgData name="Carley Stone" userId="98ccd9a4-de17-4111-b0f2-001a9740679d" providerId="ADAL" clId="{F0311948-64F7-49AF-9C48-77788C26DB14}" dt="2023-11-17T10:49:19.333" v="21"/>
          <ac:spMkLst>
            <pc:docMk/>
            <pc:sldMk cId="1985113536" sldId="267"/>
            <ac:spMk id="4" creationId="{59C11B0F-AA82-0A56-C7B6-16EA4724D3C9}"/>
          </ac:spMkLst>
        </pc:spChg>
      </pc:sldChg>
      <pc:sldChg chg="addSp delSp modSp mod">
        <pc:chgData name="Carley Stone" userId="98ccd9a4-de17-4111-b0f2-001a9740679d" providerId="ADAL" clId="{F0311948-64F7-49AF-9C48-77788C26DB14}" dt="2023-11-17T10:52:12.035" v="50"/>
        <pc:sldMkLst>
          <pc:docMk/>
          <pc:sldMk cId="2201843485" sldId="268"/>
        </pc:sldMkLst>
        <pc:spChg chg="add del mod">
          <ac:chgData name="Carley Stone" userId="98ccd9a4-de17-4111-b0f2-001a9740679d" providerId="ADAL" clId="{F0311948-64F7-49AF-9C48-77788C26DB14}" dt="2023-11-17T10:52:11.784" v="49" actId="478"/>
          <ac:spMkLst>
            <pc:docMk/>
            <pc:sldMk cId="2201843485" sldId="268"/>
            <ac:spMk id="3" creationId="{2D862450-0F23-AB91-41F9-3E252DA0B6F6}"/>
          </ac:spMkLst>
        </pc:spChg>
        <pc:spChg chg="add mod">
          <ac:chgData name="Carley Stone" userId="98ccd9a4-de17-4111-b0f2-001a9740679d" providerId="ADAL" clId="{F0311948-64F7-49AF-9C48-77788C26DB14}" dt="2023-11-17T10:52:12.035" v="50"/>
          <ac:spMkLst>
            <pc:docMk/>
            <pc:sldMk cId="2201843485" sldId="268"/>
            <ac:spMk id="5" creationId="{E8122F27-973B-F365-A1B0-7A0150EEC911}"/>
          </ac:spMkLst>
        </pc:spChg>
      </pc:sldChg>
      <pc:sldChg chg="addSp delSp modSp mod">
        <pc:chgData name="Carley Stone" userId="98ccd9a4-de17-4111-b0f2-001a9740679d" providerId="ADAL" clId="{F0311948-64F7-49AF-9C48-77788C26DB14}" dt="2023-11-17T10:52:05.546" v="47"/>
        <pc:sldMkLst>
          <pc:docMk/>
          <pc:sldMk cId="1547661384" sldId="270"/>
        </pc:sldMkLst>
        <pc:spChg chg="add del mod">
          <ac:chgData name="Carley Stone" userId="98ccd9a4-de17-4111-b0f2-001a9740679d" providerId="ADAL" clId="{F0311948-64F7-49AF-9C48-77788C26DB14}" dt="2023-11-17T10:52:05.318" v="46" actId="478"/>
          <ac:spMkLst>
            <pc:docMk/>
            <pc:sldMk cId="1547661384" sldId="270"/>
            <ac:spMk id="3" creationId="{26A5AB5E-0E6D-E140-25F7-1B51E4D8E260}"/>
          </ac:spMkLst>
        </pc:spChg>
        <pc:spChg chg="add mod">
          <ac:chgData name="Carley Stone" userId="98ccd9a4-de17-4111-b0f2-001a9740679d" providerId="ADAL" clId="{F0311948-64F7-49AF-9C48-77788C26DB14}" dt="2023-11-17T10:52:05.546" v="47"/>
          <ac:spMkLst>
            <pc:docMk/>
            <pc:sldMk cId="1547661384" sldId="270"/>
            <ac:spMk id="4" creationId="{A3287592-A315-F78E-1644-688C5A9418E0}"/>
          </ac:spMkLst>
        </pc:spChg>
      </pc:sldChg>
      <pc:sldChg chg="addSp modSp mod">
        <pc:chgData name="Carley Stone" userId="98ccd9a4-de17-4111-b0f2-001a9740679d" providerId="ADAL" clId="{F0311948-64F7-49AF-9C48-77788C26DB14}" dt="2023-11-17T10:51:35.216" v="38" actId="1076"/>
        <pc:sldMkLst>
          <pc:docMk/>
          <pc:sldMk cId="214970424" sldId="271"/>
        </pc:sldMkLst>
        <pc:spChg chg="add mod">
          <ac:chgData name="Carley Stone" userId="98ccd9a4-de17-4111-b0f2-001a9740679d" providerId="ADAL" clId="{F0311948-64F7-49AF-9C48-77788C26DB14}" dt="2023-11-17T10:51:35.216" v="38" actId="1076"/>
          <ac:spMkLst>
            <pc:docMk/>
            <pc:sldMk cId="214970424" sldId="271"/>
            <ac:spMk id="3" creationId="{6E9CE708-CD74-2E29-ABE2-7843D2189B7F}"/>
          </ac:spMkLst>
        </pc:spChg>
      </pc:sldChg>
      <pc:sldChg chg="addSp modSp mod">
        <pc:chgData name="Carley Stone" userId="98ccd9a4-de17-4111-b0f2-001a9740679d" providerId="ADAL" clId="{F0311948-64F7-49AF-9C48-77788C26DB14}" dt="2023-11-17T10:51:19.024" v="36" actId="1076"/>
        <pc:sldMkLst>
          <pc:docMk/>
          <pc:sldMk cId="483783266" sldId="273"/>
        </pc:sldMkLst>
        <pc:spChg chg="add mod">
          <ac:chgData name="Carley Stone" userId="98ccd9a4-de17-4111-b0f2-001a9740679d" providerId="ADAL" clId="{F0311948-64F7-49AF-9C48-77788C26DB14}" dt="2023-11-17T10:49:05.053" v="18" actId="1076"/>
          <ac:spMkLst>
            <pc:docMk/>
            <pc:sldMk cId="483783266" sldId="273"/>
            <ac:spMk id="2" creationId="{C6F45CFD-C11D-DE52-F2D3-093204B2D08F}"/>
          </ac:spMkLst>
        </pc:spChg>
        <pc:spChg chg="add mod">
          <ac:chgData name="Carley Stone" userId="98ccd9a4-de17-4111-b0f2-001a9740679d" providerId="ADAL" clId="{F0311948-64F7-49AF-9C48-77788C26DB14}" dt="2023-11-17T10:51:19.024" v="36" actId="1076"/>
          <ac:spMkLst>
            <pc:docMk/>
            <pc:sldMk cId="483783266" sldId="273"/>
            <ac:spMk id="4" creationId="{EB39AF58-F5D3-B61D-7FD9-86998758AB79}"/>
          </ac:spMkLst>
        </pc:spChg>
      </pc:sldChg>
      <pc:sldChg chg="addSp modSp">
        <pc:chgData name="Carley Stone" userId="98ccd9a4-de17-4111-b0f2-001a9740679d" providerId="ADAL" clId="{F0311948-64F7-49AF-9C48-77788C26DB14}" dt="2023-11-17T10:51:24.263" v="37"/>
        <pc:sldMkLst>
          <pc:docMk/>
          <pc:sldMk cId="2593004905" sldId="275"/>
        </pc:sldMkLst>
        <pc:spChg chg="add mod">
          <ac:chgData name="Carley Stone" userId="98ccd9a4-de17-4111-b0f2-001a9740679d" providerId="ADAL" clId="{F0311948-64F7-49AF-9C48-77788C26DB14}" dt="2023-11-17T10:51:24.263" v="37"/>
          <ac:spMkLst>
            <pc:docMk/>
            <pc:sldMk cId="2593004905" sldId="275"/>
            <ac:spMk id="2" creationId="{0E94A995-ED20-6293-EABE-FBF700E8D94B}"/>
          </ac:spMkLst>
        </pc:spChg>
      </pc:sldChg>
      <pc:sldChg chg="addSp delSp modSp mod">
        <pc:chgData name="Carley Stone" userId="98ccd9a4-de17-4111-b0f2-001a9740679d" providerId="ADAL" clId="{F0311948-64F7-49AF-9C48-77788C26DB14}" dt="2023-11-17T10:51:58.536" v="43"/>
        <pc:sldMkLst>
          <pc:docMk/>
          <pc:sldMk cId="3493416670" sldId="279"/>
        </pc:sldMkLst>
        <pc:spChg chg="add del mod">
          <ac:chgData name="Carley Stone" userId="98ccd9a4-de17-4111-b0f2-001a9740679d" providerId="ADAL" clId="{F0311948-64F7-49AF-9C48-77788C26DB14}" dt="2023-11-17T10:51:58.253" v="42" actId="478"/>
          <ac:spMkLst>
            <pc:docMk/>
            <pc:sldMk cId="3493416670" sldId="279"/>
            <ac:spMk id="3" creationId="{64D42357-24E1-440E-C97C-2C1E8D8969AF}"/>
          </ac:spMkLst>
        </pc:spChg>
        <pc:spChg chg="add mod">
          <ac:chgData name="Carley Stone" userId="98ccd9a4-de17-4111-b0f2-001a9740679d" providerId="ADAL" clId="{F0311948-64F7-49AF-9C48-77788C26DB14}" dt="2023-11-17T10:51:58.536" v="43"/>
          <ac:spMkLst>
            <pc:docMk/>
            <pc:sldMk cId="3493416670" sldId="279"/>
            <ac:spMk id="8" creationId="{96325B16-64CC-1C3D-D75A-B2B09B690382}"/>
          </ac:spMkLst>
        </pc:spChg>
      </pc:sldChg>
      <pc:sldChg chg="addSp delSp modSp mod">
        <pc:chgData name="Carley Stone" userId="98ccd9a4-de17-4111-b0f2-001a9740679d" providerId="ADAL" clId="{F0311948-64F7-49AF-9C48-77788C26DB14}" dt="2023-11-17T10:52:01.205" v="45"/>
        <pc:sldMkLst>
          <pc:docMk/>
          <pc:sldMk cId="4289895138" sldId="280"/>
        </pc:sldMkLst>
        <pc:spChg chg="add del mod">
          <ac:chgData name="Carley Stone" userId="98ccd9a4-de17-4111-b0f2-001a9740679d" providerId="ADAL" clId="{F0311948-64F7-49AF-9C48-77788C26DB14}" dt="2023-11-17T10:52:00.967" v="44" actId="478"/>
          <ac:spMkLst>
            <pc:docMk/>
            <pc:sldMk cId="4289895138" sldId="280"/>
            <ac:spMk id="3" creationId="{CD9FEDCD-10EC-7D37-DE19-3C9D08A217B7}"/>
          </ac:spMkLst>
        </pc:spChg>
        <pc:spChg chg="add mod">
          <ac:chgData name="Carley Stone" userId="98ccd9a4-de17-4111-b0f2-001a9740679d" providerId="ADAL" clId="{F0311948-64F7-49AF-9C48-77788C26DB14}" dt="2023-11-17T10:52:01.205" v="45"/>
          <ac:spMkLst>
            <pc:docMk/>
            <pc:sldMk cId="4289895138" sldId="280"/>
            <ac:spMk id="4" creationId="{85792CB9-3BED-1A9D-03C6-A1AC2E8FBDE5}"/>
          </ac:spMkLst>
        </pc:spChg>
      </pc:sldChg>
      <pc:sldChg chg="addSp modSp mod">
        <pc:chgData name="Carley Stone" userId="98ccd9a4-de17-4111-b0f2-001a9740679d" providerId="ADAL" clId="{F0311948-64F7-49AF-9C48-77788C26DB14}" dt="2023-11-17T10:49:48.977" v="29" actId="1076"/>
        <pc:sldMkLst>
          <pc:docMk/>
          <pc:sldMk cId="759198071" sldId="291"/>
        </pc:sldMkLst>
        <pc:spChg chg="add mod">
          <ac:chgData name="Carley Stone" userId="98ccd9a4-de17-4111-b0f2-001a9740679d" providerId="ADAL" clId="{F0311948-64F7-49AF-9C48-77788C26DB14}" dt="2023-11-17T10:49:48.977" v="29" actId="1076"/>
          <ac:spMkLst>
            <pc:docMk/>
            <pc:sldMk cId="759198071" sldId="291"/>
            <ac:spMk id="3" creationId="{203B086C-E8E3-50A6-C58C-CED70ACE486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0596304559666"/>
          <c:y val="5.5116119166830367E-2"/>
          <c:w val="0.79321938243781676"/>
          <c:h val="0.908028026338004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STS Score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45-4860-871D-148E310E96AA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45-4860-871D-148E310E96AA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45-4860-871D-148E310E96AA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45-4860-871D-148E310E96AA}"/>
              </c:ext>
            </c:extLst>
          </c:dPt>
          <c:dLbls>
            <c:dLbl>
              <c:idx val="0"/>
              <c:layout>
                <c:manualLayout>
                  <c:x val="-7.075816349181864E-2"/>
                  <c:y val="0.1011406588635791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65253003344782"/>
                      <c:h val="0.18223494023643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645-4860-871D-148E310E96AA}"/>
                </c:ext>
              </c:extLst>
            </c:dLbl>
            <c:dLbl>
              <c:idx val="1"/>
              <c:layout>
                <c:manualLayout>
                  <c:x val="0.17825100550440762"/>
                  <c:y val="-4.76730283536679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728722623755114"/>
                      <c:h val="0.19871945063691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45-4860-871D-148E310E96AA}"/>
                </c:ext>
              </c:extLst>
            </c:dLbl>
            <c:dLbl>
              <c:idx val="2"/>
              <c:layout>
                <c:manualLayout>
                  <c:x val="0.13590581932148674"/>
                  <c:y val="0.3249482301784464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1371022661003"/>
                      <c:h val="0.20411436565171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645-4860-871D-148E310E96A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High</c:v>
                </c:pt>
                <c:pt idx="1">
                  <c:v>Intermediate</c:v>
                </c:pt>
                <c:pt idx="2">
                  <c:v>Low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31.2</c:v>
                </c:pt>
                <c:pt idx="1">
                  <c:v>31.6</c:v>
                </c:pt>
                <c:pt idx="2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45-4860-871D-148E310E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08052318875816E-2"/>
          <c:y val="6.4018704219261022E-2"/>
          <c:w val="0.84667367248310021"/>
          <c:h val="0.895288014304715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</c:v>
                </c:pt>
              </c:strCache>
            </c:strRef>
          </c:tx>
          <c:spPr>
            <a:ln w="25400">
              <a:solidFill>
                <a:schemeClr val="accent5"/>
              </a:solidFill>
            </a:ln>
            <a:effectLst/>
          </c:spPr>
          <c:marker>
            <c:symbol val="diamond"/>
            <c:size val="8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  <a:scene3d>
                <a:camera prst="orthographicFront"/>
                <a:lightRig rig="threePt" dir="t"/>
              </a:scene3d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D25-4C05-9F9A-CBFEB9EC3A5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D25-4C05-9F9A-CBFEB9EC3A5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D25-4C05-9F9A-CBFEB9EC3A5A}"/>
              </c:ext>
            </c:extLst>
          </c:dPt>
          <c:cat>
            <c:strRef>
              <c:f>Sheet1!$A$2:$A$5</c:f>
              <c:strCache>
                <c:ptCount val="4"/>
                <c:pt idx="0">
                  <c:v>BL </c:v>
                </c:pt>
                <c:pt idx="1">
                  <c:v>Discharge</c:v>
                </c:pt>
                <c:pt idx="2">
                  <c:v>30 Days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47.6</c:v>
                </c:pt>
                <c:pt idx="1">
                  <c:v>9.6999999999999993</c:v>
                </c:pt>
                <c:pt idx="2">
                  <c:v>8.6</c:v>
                </c:pt>
                <c:pt idx="3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25-4C05-9F9A-CBFEB9EC3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69088"/>
        <c:axId val="7177945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EOA</c:v>
                </c:pt>
              </c:strCache>
            </c:strRef>
          </c:tx>
          <c:spPr>
            <a:ln w="25400">
              <a:solidFill>
                <a:schemeClr val="accent4"/>
              </a:solidFill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  <a:scene3d>
                <a:camera prst="orthographicFront"/>
                <a:lightRig rig="threePt" dir="t"/>
              </a:scene3d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ED25-4C05-9F9A-CBFEB9EC3A5A}"/>
              </c:ext>
            </c:extLst>
          </c:dPt>
          <c:cat>
            <c:strRef>
              <c:f>Sheet1!$A$2:$A$5</c:f>
              <c:strCache>
                <c:ptCount val="4"/>
                <c:pt idx="0">
                  <c:v>BL </c:v>
                </c:pt>
                <c:pt idx="1">
                  <c:v>Discharge</c:v>
                </c:pt>
                <c:pt idx="2">
                  <c:v>30 Days</c:v>
                </c:pt>
                <c:pt idx="3">
                  <c:v>1 Year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0.72</c:v>
                </c:pt>
                <c:pt idx="1">
                  <c:v>1.57</c:v>
                </c:pt>
                <c:pt idx="2">
                  <c:v>1.58</c:v>
                </c:pt>
                <c:pt idx="3">
                  <c:v>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25-4C05-9F9A-CBFEB9EC3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86880"/>
        <c:axId val="71780992"/>
      </c:lineChart>
      <c:catAx>
        <c:axId val="7176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71779456"/>
        <c:crosses val="autoZero"/>
        <c:auto val="1"/>
        <c:lblAlgn val="ctr"/>
        <c:lblOffset val="100"/>
        <c:noMultiLvlLbl val="0"/>
      </c:catAx>
      <c:valAx>
        <c:axId val="7177945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pPr>
            <a:endParaRPr lang="en-US"/>
          </a:p>
        </c:txPr>
        <c:crossAx val="71769088"/>
        <c:crosses val="autoZero"/>
        <c:crossBetween val="between"/>
        <c:majorUnit val="20"/>
      </c:valAx>
      <c:valAx>
        <c:axId val="71780992"/>
        <c:scaling>
          <c:orientation val="minMax"/>
          <c:max val="2"/>
          <c:min val="0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latin typeface="+mn-lt"/>
                <a:cs typeface="Times New Roman" panose="02020603050405020304" pitchFamily="18" charset="0"/>
              </a:defRPr>
            </a:pPr>
            <a:endParaRPr lang="en-US"/>
          </a:p>
        </c:txPr>
        <c:crossAx val="71786880"/>
        <c:crosses val="max"/>
        <c:crossBetween val="between"/>
        <c:majorUnit val="0.4"/>
      </c:valAx>
      <c:catAx>
        <c:axId val="7178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7809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53783194476899E-2"/>
          <c:y val="0.10086113753414819"/>
          <c:w val="0.8243116513409009"/>
          <c:h val="0.788542483352253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none/trace</c:v>
                </c:pt>
              </c:strCache>
            </c:strRef>
          </c:tx>
          <c:spPr>
            <a:solidFill>
              <a:srgbClr val="92D050"/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DD-4F3A-9EEB-F134DCB17D7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DD-4F3A-9EEB-F134DCB17D7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BDD-4F3A-9EEB-F134DCB17D7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Discharge/7d</c:v>
                </c:pt>
                <c:pt idx="1">
                  <c:v>30 Days</c:v>
                </c:pt>
                <c:pt idx="2">
                  <c:v>1 Year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77.358490566037744</c:v>
                </c:pt>
                <c:pt idx="1">
                  <c:v>81.904761904761898</c:v>
                </c:pt>
                <c:pt idx="2">
                  <c:v>83.78378378378379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DD-4F3A-9EEB-F134DCB17D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rgbClr val="FFFF99"/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BDD-4F3A-9EEB-F134DCB17D7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BDD-4F3A-9EEB-F134DCB17D7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BDD-4F3A-9EEB-F134DCB17D7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Discharge/7d</c:v>
                </c:pt>
                <c:pt idx="1">
                  <c:v>30 Days</c:v>
                </c:pt>
                <c:pt idx="2">
                  <c:v>1 Year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22.641509433962266</c:v>
                </c:pt>
                <c:pt idx="1">
                  <c:v>16.19047619047619</c:v>
                </c:pt>
                <c:pt idx="2">
                  <c:v>15.315315315315313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DD-4F3A-9EEB-F134DCB17D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chemeClr val="accent6"/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BDD-4F3A-9EEB-F134DCB17D7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BDD-4F3A-9EEB-F134DCB17D7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BDD-4F3A-9EEB-F134DCB17D7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Discharge/7d</c:v>
                </c:pt>
                <c:pt idx="1">
                  <c:v>30 Days</c:v>
                </c:pt>
                <c:pt idx="2">
                  <c:v>1 Year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0</c:v>
                </c:pt>
                <c:pt idx="1">
                  <c:v>1.9047619047619049</c:v>
                </c:pt>
                <c:pt idx="2">
                  <c:v>0.90090090090090091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BDD-4F3A-9EEB-F134DCB17D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FF3300"/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BDD-4F3A-9EEB-F134DCB17D7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BDD-4F3A-9EEB-F134DCB17D7D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Discharge/7d</c:v>
                </c:pt>
                <c:pt idx="1">
                  <c:v>30 Days</c:v>
                </c:pt>
                <c:pt idx="2">
                  <c:v>1 Year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BDD-4F3A-9EEB-F134DCB17D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1"/>
        <c:overlap val="100"/>
        <c:axId val="-2110761144"/>
        <c:axId val="-2110757880"/>
      </c:barChart>
      <c:catAx>
        <c:axId val="-2110761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-2110757880"/>
        <c:crosses val="autoZero"/>
        <c:auto val="1"/>
        <c:lblAlgn val="ctr"/>
        <c:lblOffset val="50"/>
        <c:noMultiLvlLbl val="0"/>
      </c:catAx>
      <c:valAx>
        <c:axId val="-2110757880"/>
        <c:scaling>
          <c:orientation val="minMax"/>
          <c:max val="1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crossAx val="-2110761144"/>
        <c:crosses val="autoZero"/>
        <c:crossBetween val="between"/>
        <c:majorUnit val="20"/>
      </c:valAx>
      <c:spPr>
        <a:effectLst/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200">
          <a:latin typeface="+mn-lt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95076526032678"/>
          <c:y val="2.1401587711717161E-2"/>
          <c:w val="0.8057372928693286"/>
          <c:h val="0.928008143482096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30 Days</c:v>
                </c:pt>
                <c:pt idx="1">
                  <c:v>1 Year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0.76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0-421F-8B90-5583812A19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&lt;50% severity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30 Days</c:v>
                </c:pt>
                <c:pt idx="1">
                  <c:v>1 Year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0.14599999999999999</c:v>
                </c:pt>
                <c:pt idx="1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0-421F-8B90-5583812A19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&gt;50% severity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30 Days</c:v>
                </c:pt>
                <c:pt idx="1">
                  <c:v>1 Year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9.4E-2</c:v>
                </c:pt>
                <c:pt idx="1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00-421F-8B90-5583812A1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1041407776"/>
        <c:axId val="1041407448"/>
      </c:barChart>
      <c:catAx>
        <c:axId val="1041407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407448"/>
        <c:crosses val="autoZero"/>
        <c:auto val="1"/>
        <c:lblAlgn val="ctr"/>
        <c:lblOffset val="100"/>
        <c:noMultiLvlLbl val="0"/>
      </c:catAx>
      <c:valAx>
        <c:axId val="10414074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4140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0596304559666"/>
          <c:y val="5.5116119166830367E-2"/>
          <c:w val="0.79321938243781676"/>
          <c:h val="0.908028026338004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change</c:v>
                </c:pt>
              </c:strCache>
            </c:strRef>
          </c:tx>
          <c:dPt>
            <c:idx val="0"/>
            <c:bubble3D val="0"/>
            <c:spPr>
              <a:solidFill>
                <a:srgbClr val="A500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EE-45F7-B85D-18425B8A89E6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EE-45F7-B85D-18425B8A89E6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EE-45F7-B85D-18425B8A89E6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EE-45F7-B85D-18425B8A89E6}"/>
              </c:ext>
            </c:extLst>
          </c:dPt>
          <c:dLbls>
            <c:dLbl>
              <c:idx val="0"/>
              <c:layout>
                <c:manualLayout>
                  <c:x val="-0.10496111547968863"/>
                  <c:y val="-0.1769933534784841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42643169154244"/>
                      <c:h val="0.18223494023643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EE-45F7-B85D-18425B8A89E6}"/>
                </c:ext>
              </c:extLst>
            </c:dLbl>
            <c:dLbl>
              <c:idx val="1"/>
              <c:layout>
                <c:manualLayout>
                  <c:x val="0.10166712442670259"/>
                  <c:y val="0.3082182222880710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728722623755114"/>
                      <c:h val="0.19871945063691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5EE-45F7-B85D-18425B8A89E6}"/>
                </c:ext>
              </c:extLst>
            </c:dLbl>
            <c:dLbl>
              <c:idx val="2"/>
              <c:layout>
                <c:manualLayout>
                  <c:x val="-3.7060503335377575E-2"/>
                  <c:y val="8.3485513063912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1371022661003"/>
                      <c:h val="0.20411436565171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5EE-45F7-B85D-18425B8A89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Worsened</c:v>
                </c:pt>
                <c:pt idx="1">
                  <c:v>No change</c:v>
                </c:pt>
                <c:pt idx="2">
                  <c:v>Improved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67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EE-45F7-B85D-18425B8A8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5955F-A7E8-AB4C-B93F-99E6E83838CD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8A184-837F-9B43-AA15-2CE1C2621E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52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33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12132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10A5E0-8B71-61D8-5ED0-042205BB8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0126" y="4311111"/>
            <a:ext cx="1234093" cy="4458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011101-F150-2E60-42C4-A64478000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26606" y="4276899"/>
            <a:ext cx="504651" cy="504651"/>
          </a:xfrm>
          <a:prstGeom prst="rect">
            <a:avLst/>
          </a:prstGeom>
        </p:spPr>
      </p:pic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DD8A0B3-8369-5914-0E0F-16422FBC9F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29780" y="967553"/>
            <a:ext cx="2084439" cy="7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1008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4AC1EA-0854-7B57-33F9-1476D78465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0126" y="4311111"/>
            <a:ext cx="1234093" cy="4458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CC66A5-68D4-5220-15B2-5A7D2E13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6606" y="4276899"/>
            <a:ext cx="504651" cy="504651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815B256-1F4D-AF1B-476E-696BFF61A1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29780" y="967553"/>
            <a:ext cx="2084439" cy="7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AE6ACF4-CBC6-FF49-AA31-30A12B7DEA4B}"/>
              </a:ext>
            </a:extLst>
          </p:cNvPr>
          <p:cNvSpPr txBox="1"/>
          <p:nvPr userDrawn="1"/>
        </p:nvSpPr>
        <p:spPr>
          <a:xfrm>
            <a:off x="2895599" y="276645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0" i="0" spc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PCRonline.com</a:t>
            </a:r>
            <a:endParaRPr lang="fr-FR" sz="2800" b="0" i="0" spc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FE6F2B-1111-F1E9-9FB0-464F54ED8F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37645" y="1954580"/>
            <a:ext cx="1468707" cy="6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3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0D26111-C97B-A048-B3E8-668F3DCCE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796534"/>
            <a:ext cx="8742960" cy="3798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41ED1B19-CD3A-0748-AFB8-917B1301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00203"/>
            <a:ext cx="8742960" cy="463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FEDA65-EB31-0240-803D-27AA6CF9B96C}"/>
              </a:ext>
            </a:extLst>
          </p:cNvPr>
          <p:cNvSpPr txBox="1"/>
          <p:nvPr userDrawn="1"/>
        </p:nvSpPr>
        <p:spPr>
          <a:xfrm>
            <a:off x="3672139" y="4819704"/>
            <a:ext cx="190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PCRLondonValves.com</a:t>
            </a:r>
            <a:endParaRPr lang="en-US" sz="1400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7034F3-5306-06D6-48CE-73FFB0EDC7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9941" y="4782495"/>
            <a:ext cx="827190" cy="2988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D61C3C-8F6E-6781-C173-D4B5296C45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21143" y="4780431"/>
            <a:ext cx="299809" cy="299809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85EF67B-DAAE-6288-F77E-D0F5CA07ED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109" y="4762023"/>
            <a:ext cx="952505" cy="3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6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45274946-880C-4041-9441-1446B8DF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00203"/>
            <a:ext cx="8742960" cy="463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A7E2573-7C5A-2745-B3FC-B72EB5C92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2" y="796534"/>
            <a:ext cx="4397829" cy="379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 b="1">
                <a:latin typeface="+mn-lt"/>
              </a:defRPr>
            </a:lvl1pPr>
            <a:lvl2pPr marL="685792" indent="-342900">
              <a:buFont typeface="Arial" panose="020B0604020202020204" pitchFamily="34" charset="0"/>
              <a:buChar char="•"/>
              <a:defRPr sz="2400"/>
            </a:lvl2pPr>
            <a:lvl3pPr marL="971533" indent="-285750">
              <a:buFont typeface="Arial" panose="020B0604020202020204" pitchFamily="34" charset="0"/>
              <a:buChar char="•"/>
              <a:defRPr sz="2000"/>
            </a:lvl3pPr>
            <a:lvl4pPr marL="1314425" indent="-285750">
              <a:buFont typeface="Arial" panose="020B0604020202020204" pitchFamily="34" charset="0"/>
              <a:buChar char="•"/>
              <a:defRPr sz="1800"/>
            </a:lvl4pPr>
            <a:lvl5pPr marL="1657316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57C97B76-2A92-F144-A8E2-5E60BE8F2B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3600" y="796529"/>
            <a:ext cx="4243531" cy="37980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8B1914-DB42-BB4C-90F9-3C6FC29F04FF}"/>
              </a:ext>
            </a:extLst>
          </p:cNvPr>
          <p:cNvSpPr txBox="1"/>
          <p:nvPr userDrawn="1"/>
        </p:nvSpPr>
        <p:spPr>
          <a:xfrm>
            <a:off x="3672139" y="4819704"/>
            <a:ext cx="190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PCRLondonValves.com</a:t>
            </a:r>
            <a:endParaRPr lang="en-US" sz="1400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8C6F24-C32C-CC2B-F53E-B9D13A777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9941" y="4782495"/>
            <a:ext cx="827190" cy="2988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4ACD335-ECB5-DE8A-FCBA-C792B0134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21143" y="4780431"/>
            <a:ext cx="299809" cy="299809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A97970E-3D50-30D9-9CF5-6B9EC9309C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109" y="4762023"/>
            <a:ext cx="952505" cy="3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F11D147-9E03-2141-8F97-94AB3E1B9B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4171" y="53164"/>
            <a:ext cx="1532087" cy="55919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8606D80-2AAC-D940-8B55-99C16023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375" y="100205"/>
            <a:ext cx="7018757" cy="46313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ABAF129-6CB5-0A4A-BA50-04865FC2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796534"/>
            <a:ext cx="8742960" cy="3798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607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8A0AEBAC-8B81-3244-9D3D-11496565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946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740" r:id="rId4"/>
    <p:sldLayoutId id="2147483741" r:id="rId5"/>
    <p:sldLayoutId id="2147483742" r:id="rId6"/>
  </p:sldLayoutIdLst>
  <p:txStyles>
    <p:titleStyle>
      <a:lvl1pPr algn="ctr" defTabSz="342892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C642961-C9B9-E149-FFCE-24E3892B7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One-year outcomes from the </a:t>
            </a:r>
            <a:br>
              <a:rPr lang="en-US" sz="3600" dirty="0"/>
            </a:br>
            <a:r>
              <a:rPr lang="en-US" sz="3600" dirty="0"/>
              <a:t>ACURATE </a:t>
            </a:r>
            <a:r>
              <a:rPr lang="en-US" sz="3600" i="1" dirty="0"/>
              <a:t>neo2</a:t>
            </a:r>
            <a:r>
              <a:rPr lang="en-US" sz="3600" dirty="0"/>
              <a:t> PMCF Post-market Registry</a:t>
            </a:r>
            <a:endParaRPr lang="en-US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C2FF0DB3-39F0-5746-1595-065FFAD90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Won-Keun Kim, MD</a:t>
            </a:r>
          </a:p>
          <a:p>
            <a:pPr>
              <a:spcBef>
                <a:spcPts val="0"/>
              </a:spcBef>
            </a:pPr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Kerckhoff-Klinik GmbH, Bad Nauheim, Germany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Tahoma" panose="020B0604030504040204" pitchFamily="34" charset="0"/>
              </a:rPr>
              <a:t>On behalf of the ACURATE </a:t>
            </a:r>
            <a:r>
              <a:rPr lang="en-US" sz="1400" i="1" dirty="0">
                <a:latin typeface="Tahoma" panose="020B0604030504040204" pitchFamily="34" charset="0"/>
              </a:rPr>
              <a:t>neo2</a:t>
            </a:r>
            <a:r>
              <a:rPr lang="en-US" sz="1400" dirty="0">
                <a:latin typeface="Tahoma" panose="020B0604030504040204" pitchFamily="34" charset="0"/>
              </a:rPr>
              <a:t> Post-Market Clinical Follow-up Study Investigators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45CFD-C11D-DE52-F2D3-093204B2D08F}"/>
              </a:ext>
            </a:extLst>
          </p:cNvPr>
          <p:cNvSpPr/>
          <p:nvPr/>
        </p:nvSpPr>
        <p:spPr>
          <a:xfrm>
            <a:off x="8287980" y="4958834"/>
            <a:ext cx="76174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SH-1743303 AA</a:t>
            </a:r>
            <a:endParaRPr lang="en-US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9AF58-F5D3-B61D-7FD9-86998758AB79}"/>
              </a:ext>
            </a:extLst>
          </p:cNvPr>
          <p:cNvSpPr txBox="1"/>
          <p:nvPr/>
        </p:nvSpPr>
        <p:spPr>
          <a:xfrm>
            <a:off x="0" y="48665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CAUTION: In Europe, ACURATE neo and neo2 Aortic Valve Systems are CE-marked. In the USA, ACURATE neo2 is an investigational device and restricted under federal law to investigational use only. Not available for sale.</a:t>
            </a:r>
            <a:endParaRPr lang="en-GB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8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94A995-ED20-6293-EABE-FBF700E8D94B}"/>
              </a:ext>
            </a:extLst>
          </p:cNvPr>
          <p:cNvSpPr txBox="1"/>
          <p:nvPr/>
        </p:nvSpPr>
        <p:spPr>
          <a:xfrm>
            <a:off x="0" y="48665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CAUTION: In Europe, ACURATE neo and neo2 Aortic Valve Systems are CE-marked. In the USA, ACURATE neo2 is an investigational device and restricted under federal law to investigational use only. Not available for sale.</a:t>
            </a:r>
            <a:endParaRPr lang="en-GB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0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3782C-6036-2345-AAE4-6D60AA43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a typeface="Champagne &amp; Limousines" charset="0"/>
                <a:cs typeface="Champagne &amp; Limousines" charset="0"/>
              </a:rPr>
              <a:t>Potential conflicts of interest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092D3C-646B-6A84-7467-0AF1FDF97957}"/>
              </a:ext>
            </a:extLst>
          </p:cNvPr>
          <p:cNvSpPr txBox="1"/>
          <p:nvPr/>
        </p:nvSpPr>
        <p:spPr>
          <a:xfrm>
            <a:off x="415628" y="925354"/>
            <a:ext cx="4550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Speaker's name : Won-Keun Kim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CF90020D-EDAB-2582-00CA-622F4A7EDF95}"/>
              </a:ext>
            </a:extLst>
          </p:cNvPr>
          <p:cNvSpPr txBox="1">
            <a:spLocks/>
          </p:cNvSpPr>
          <p:nvPr/>
        </p:nvSpPr>
        <p:spPr bwMode="auto">
          <a:xfrm>
            <a:off x="464592" y="1487273"/>
            <a:ext cx="7772400" cy="31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r-FR" sz="2000">
                <a:ea typeface="ＭＳ Ｐゴシック" charset="0"/>
              </a:rPr>
              <a:t>☑ I have the following potential conflicts of interest to declare:</a:t>
            </a:r>
          </a:p>
          <a:p>
            <a:pPr marL="0" indent="0">
              <a:buNone/>
              <a:defRPr/>
            </a:pPr>
            <a:r>
              <a:rPr lang="fr-FR" sz="2000">
                <a:ea typeface="ＭＳ Ｐゴシック" charset="0"/>
              </a:rPr>
              <a:t>Receipt of grants / research support: Boston Scientific</a:t>
            </a:r>
          </a:p>
          <a:p>
            <a:pPr marL="0" indent="0">
              <a:buNone/>
              <a:defRPr/>
            </a:pPr>
            <a:r>
              <a:rPr lang="fr-FR" sz="2000">
                <a:ea typeface="ＭＳ Ｐゴシック" charset="0"/>
              </a:rPr>
              <a:t>Receipt of honoraria or consultation fees: Abbott, Boston Scientific, Edwards Lifesciences, Meril, Shockwave Medical</a:t>
            </a:r>
          </a:p>
          <a:p>
            <a:pPr marL="0" indent="0">
              <a:buNone/>
              <a:defRPr/>
            </a:pPr>
            <a:endParaRPr lang="fr-FR" sz="2000">
              <a:ea typeface="ＭＳ Ｐゴシック" charset="0"/>
            </a:endParaRPr>
          </a:p>
          <a:p>
            <a:pPr marL="0" indent="0">
              <a:buNone/>
              <a:defRPr/>
            </a:pPr>
            <a:endParaRPr lang="fr-FR" sz="2000">
              <a:ea typeface="ＭＳ Ｐゴシック" charset="0"/>
            </a:endParaRPr>
          </a:p>
          <a:p>
            <a:pPr marL="0" indent="0">
              <a:buNone/>
            </a:pPr>
            <a:endParaRPr lang="fr-FR" sz="2000">
              <a:ea typeface="ＭＳ Ｐゴシック" charset="0"/>
            </a:endParaRPr>
          </a:p>
          <a:p>
            <a:pPr marL="0" indent="0">
              <a:buNone/>
            </a:pPr>
            <a:endParaRPr lang="fr-FR" sz="2000" dirty="0"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57CE2-B4A8-A2D8-3971-0AD77C65A54D}"/>
              </a:ext>
            </a:extLst>
          </p:cNvPr>
          <p:cNvSpPr/>
          <p:nvPr/>
        </p:nvSpPr>
        <p:spPr>
          <a:xfrm>
            <a:off x="6916381" y="4858631"/>
            <a:ext cx="76174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SH-1743303 AA</a:t>
            </a:r>
            <a:endParaRPr lang="en-US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FCD71-0E67-A974-399B-DF83D83D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70" y="867306"/>
            <a:ext cx="4202827" cy="3742793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spc="-20" dirty="0">
                <a:effectLst/>
                <a:ea typeface="Times New Roman" panose="02020603050405020304" pitchFamily="18" charset="0"/>
              </a:rPr>
              <a:t>ACURATE </a:t>
            </a:r>
            <a:r>
              <a:rPr lang="en-US" sz="2000" i="1" spc="-20" dirty="0">
                <a:effectLst/>
                <a:ea typeface="Times New Roman" panose="02020603050405020304" pitchFamily="18" charset="0"/>
              </a:rPr>
              <a:t>neo2</a:t>
            </a:r>
            <a:r>
              <a:rPr lang="en-US" sz="2000" spc="-20" dirty="0">
                <a:effectLst/>
                <a:ea typeface="Times New Roman" panose="02020603050405020304" pitchFamily="18" charset="0"/>
              </a:rPr>
              <a:t> is a </a:t>
            </a:r>
            <a:r>
              <a:rPr lang="en-US" sz="2000" spc="-20" dirty="0">
                <a:ea typeface="Times New Roman" panose="02020603050405020304" pitchFamily="18" charset="0"/>
              </a:rPr>
              <a:t>2</a:t>
            </a:r>
            <a:r>
              <a:rPr lang="en-US" sz="2000" spc="-20" baseline="30000" dirty="0">
                <a:ea typeface="Times New Roman" panose="02020603050405020304" pitchFamily="18" charset="0"/>
              </a:rPr>
              <a:t>nd</a:t>
            </a:r>
            <a:r>
              <a:rPr lang="en-US" sz="2000" spc="-20" dirty="0">
                <a:ea typeface="Times New Roman" panose="02020603050405020304" pitchFamily="18" charset="0"/>
              </a:rPr>
              <a:t>-generation </a:t>
            </a:r>
            <a:r>
              <a:rPr lang="en-US" sz="2000" spc="-20" dirty="0">
                <a:effectLst/>
                <a:ea typeface="Times New Roman" panose="02020603050405020304" pitchFamily="18" charset="0"/>
              </a:rPr>
              <a:t>supra-</a:t>
            </a:r>
            <a:r>
              <a:rPr lang="en-US" sz="2000" spc="-20" dirty="0">
                <a:ea typeface="Times New Roman" panose="02020603050405020304" pitchFamily="18" charset="0"/>
              </a:rPr>
              <a:t>annular valve that features i</a:t>
            </a:r>
            <a:r>
              <a:rPr lang="en-US" sz="2000" spc="-20" dirty="0">
                <a:effectLst/>
                <a:ea typeface="Times New Roman" panose="02020603050405020304" pitchFamily="18" charset="0"/>
              </a:rPr>
              <a:t>mprovements </a:t>
            </a:r>
            <a:r>
              <a:rPr lang="en-US" sz="2000" spc="-20" dirty="0">
                <a:ea typeface="Times New Roman" panose="02020603050405020304" pitchFamily="18" charset="0"/>
              </a:rPr>
              <a:t>to </a:t>
            </a:r>
            <a:r>
              <a:rPr lang="en-US" sz="2000" spc="-20" dirty="0">
                <a:effectLst/>
                <a:ea typeface="Times New Roman" panose="02020603050405020304" pitchFamily="18" charset="0"/>
              </a:rPr>
              <a:t>further reduce PVL compared to the prior-generation ACURATE </a:t>
            </a:r>
            <a:r>
              <a:rPr lang="en-US" sz="2000" i="1" spc="-20" dirty="0">
                <a:effectLst/>
                <a:ea typeface="Times New Roman" panose="02020603050405020304" pitchFamily="18" charset="0"/>
              </a:rPr>
              <a:t>neo.</a:t>
            </a:r>
            <a:endParaRPr lang="en-US" sz="2000" spc="-2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spc="-20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spc="-20" dirty="0">
                <a:effectLst/>
                <a:ea typeface="Times New Roman" panose="02020603050405020304" pitchFamily="18" charset="0"/>
              </a:rPr>
              <a:t>The PMCF post-market registry studied </a:t>
            </a:r>
            <a:r>
              <a:rPr lang="en-US" sz="2000" i="1" spc="-20" dirty="0">
                <a:effectLst/>
                <a:ea typeface="Times New Roman" panose="02020603050405020304" pitchFamily="18" charset="0"/>
              </a:rPr>
              <a:t>neo2 </a:t>
            </a:r>
            <a:r>
              <a:rPr lang="en-US" sz="2000" spc="-20" dirty="0">
                <a:effectLst/>
                <a:ea typeface="Times New Roman" panose="02020603050405020304" pitchFamily="18" charset="0"/>
              </a:rPr>
              <a:t>in routine clinical practice.</a:t>
            </a:r>
            <a:endParaRPr lang="en-US" sz="2000" spc="-20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spc="-2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spc="-20" dirty="0">
                <a:ea typeface="Times New Roman" panose="02020603050405020304" pitchFamily="18" charset="0"/>
              </a:rPr>
              <a:t>Outcomes at 30 days have been previously presented. Here, we report 1-year outcomes.</a:t>
            </a:r>
            <a:endParaRPr lang="en-US" sz="2000" spc="-2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261E19-5FE5-0847-B0D9-86A352DA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err="1">
                <a:cs typeface="Champagne &amp; Limousines"/>
              </a:rPr>
              <a:t>Why</a:t>
            </a:r>
            <a:r>
              <a:rPr lang="fr-FR">
                <a:cs typeface="Champagne &amp; Limousines"/>
              </a:rPr>
              <a:t> </a:t>
            </a:r>
            <a:r>
              <a:rPr lang="fr-FR" err="1">
                <a:cs typeface="Champagne &amp; Limousines"/>
              </a:rPr>
              <a:t>this</a:t>
            </a:r>
            <a:r>
              <a:rPr lang="fr-FR">
                <a:cs typeface="Champagne &amp; Limousines"/>
              </a:rPr>
              <a:t> </a:t>
            </a:r>
            <a:r>
              <a:rPr lang="fr-FR" err="1">
                <a:cs typeface="Champagne &amp; Limousines"/>
              </a:rPr>
              <a:t>study</a:t>
            </a:r>
            <a:r>
              <a:rPr lang="fr-FR">
                <a:cs typeface="Champagne &amp; Limousines"/>
              </a:rPr>
              <a:t>?</a:t>
            </a:r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D529BB-4A21-5BD0-728C-36D3774E4228}"/>
              </a:ext>
            </a:extLst>
          </p:cNvPr>
          <p:cNvGrpSpPr/>
          <p:nvPr/>
        </p:nvGrpSpPr>
        <p:grpSpPr>
          <a:xfrm>
            <a:off x="5248448" y="1044520"/>
            <a:ext cx="3421033" cy="3241730"/>
            <a:chOff x="5248448" y="1044520"/>
            <a:chExt cx="3421033" cy="32417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DB0074-D01D-671E-DCCF-743541D17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2" t="4828" r="23897" b="7602"/>
            <a:stretch/>
          </p:blipFill>
          <p:spPr>
            <a:xfrm>
              <a:off x="5248448" y="1959279"/>
              <a:ext cx="1370316" cy="2326971"/>
            </a:xfrm>
            <a:prstGeom prst="rect">
              <a:avLst/>
            </a:prstGeom>
          </p:spPr>
        </p:pic>
        <p:pic>
          <p:nvPicPr>
            <p:cNvPr id="13" name="Content Placeholder 3">
              <a:extLst>
                <a:ext uri="{FF2B5EF4-FFF2-40B4-BE49-F238E27FC236}">
                  <a16:creationId xmlns:a16="http://schemas.microsoft.com/office/drawing/2014/main" id="{3FBF7C5D-86A2-3243-AD4B-7EF7BFB90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432" t="79760" r="4776" b="9972"/>
            <a:stretch/>
          </p:blipFill>
          <p:spPr>
            <a:xfrm>
              <a:off x="5612457" y="1044520"/>
              <a:ext cx="2556199" cy="46062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CEC739-933A-CC15-B992-50E31D38FD72}"/>
                </a:ext>
              </a:extLst>
            </p:cNvPr>
            <p:cNvSpPr txBox="1"/>
            <p:nvPr/>
          </p:nvSpPr>
          <p:spPr>
            <a:xfrm>
              <a:off x="6246256" y="1419386"/>
              <a:ext cx="11192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CE marked 2020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7B183E-3456-C8FD-48D7-F2CC2513FA2A}"/>
                </a:ext>
              </a:extLst>
            </p:cNvPr>
            <p:cNvSpPr txBox="1"/>
            <p:nvPr/>
          </p:nvSpPr>
          <p:spPr>
            <a:xfrm>
              <a:off x="6703456" y="2254876"/>
              <a:ext cx="1966025" cy="407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effectLst/>
                  <a:ea typeface="Times New Roman" panose="02020603050405020304" pitchFamily="18" charset="0"/>
                </a:rPr>
                <a:t>Self-expanding nitinol frame</a:t>
              </a:r>
            </a:p>
            <a:p>
              <a:pPr>
                <a:lnSpc>
                  <a:spcPct val="85000"/>
                </a:lnSpc>
              </a:pPr>
              <a:r>
                <a:rPr lang="en-US" sz="1200" dirty="0">
                  <a:ea typeface="Times New Roman" panose="02020603050405020304" pitchFamily="18" charset="0"/>
                </a:rPr>
                <a:t>T</a:t>
              </a:r>
              <a:r>
                <a:rPr lang="en-US" sz="1200" dirty="0">
                  <a:effectLst/>
                  <a:ea typeface="Times New Roman" panose="02020603050405020304" pitchFamily="18" charset="0"/>
                </a:rPr>
                <a:t>op-down deployment</a:t>
              </a:r>
              <a:endParaRPr lang="en-US" sz="12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2B52373-DC40-535B-78B2-D6E1A1569A2A}"/>
                </a:ext>
              </a:extLst>
            </p:cNvPr>
            <p:cNvCxnSpPr>
              <a:cxnSpLocks/>
            </p:cNvCxnSpPr>
            <p:nvPr/>
          </p:nvCxnSpPr>
          <p:spPr>
            <a:xfrm>
              <a:off x="6246256" y="2436576"/>
              <a:ext cx="457200" cy="0"/>
            </a:xfrm>
            <a:prstGeom prst="straightConnector1">
              <a:avLst/>
            </a:prstGeom>
            <a:ln w="19050">
              <a:headEnd type="oval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024992-E8D7-2A15-BDDB-ADA18C88BDE2}"/>
                </a:ext>
              </a:extLst>
            </p:cNvPr>
            <p:cNvSpPr txBox="1"/>
            <p:nvPr/>
          </p:nvSpPr>
          <p:spPr>
            <a:xfrm>
              <a:off x="6703456" y="2894737"/>
              <a:ext cx="1966025" cy="407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effectLst/>
                  <a:ea typeface="Times New Roman" panose="02020603050405020304" pitchFamily="18" charset="0"/>
                </a:rPr>
                <a:t>Porcine pericardial leaflets</a:t>
              </a:r>
              <a:br>
                <a:rPr lang="en-US" sz="1200" dirty="0">
                  <a:effectLst/>
                  <a:ea typeface="Times New Roman" panose="02020603050405020304" pitchFamily="18" charset="0"/>
                </a:rPr>
              </a:br>
              <a:r>
                <a:rPr lang="en-US" sz="1200" dirty="0">
                  <a:effectLst/>
                  <a:ea typeface="Times New Roman" panose="02020603050405020304" pitchFamily="18" charset="0"/>
                </a:rPr>
                <a:t>in a supra-annular position</a:t>
              </a:r>
              <a:endParaRPr lang="en-US" sz="12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06BCB2-9FA7-1754-0B70-3BC6DFDFAAD9}"/>
                </a:ext>
              </a:extLst>
            </p:cNvPr>
            <p:cNvCxnSpPr>
              <a:cxnSpLocks/>
            </p:cNvCxnSpPr>
            <p:nvPr/>
          </p:nvCxnSpPr>
          <p:spPr>
            <a:xfrm>
              <a:off x="6246256" y="3091382"/>
              <a:ext cx="457200" cy="0"/>
            </a:xfrm>
            <a:prstGeom prst="straightConnector1">
              <a:avLst/>
            </a:prstGeom>
            <a:ln w="19050">
              <a:headEnd type="oval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84A744-DA70-8430-0939-456CB3967F87}"/>
                </a:ext>
              </a:extLst>
            </p:cNvPr>
            <p:cNvSpPr txBox="1"/>
            <p:nvPr/>
          </p:nvSpPr>
          <p:spPr>
            <a:xfrm>
              <a:off x="6703456" y="3560228"/>
              <a:ext cx="1557950" cy="250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ea typeface="Times New Roman" panose="02020603050405020304" pitchFamily="18" charset="0"/>
                </a:rPr>
                <a:t>Enhanced sealing skirt</a:t>
              </a:r>
              <a:endParaRPr lang="en-US" sz="12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BFFFD90-953D-0C14-9440-A6ADA0AD0494}"/>
                </a:ext>
              </a:extLst>
            </p:cNvPr>
            <p:cNvCxnSpPr/>
            <p:nvPr/>
          </p:nvCxnSpPr>
          <p:spPr>
            <a:xfrm>
              <a:off x="6246256" y="3685570"/>
              <a:ext cx="457200" cy="0"/>
            </a:xfrm>
            <a:prstGeom prst="straightConnector1">
              <a:avLst/>
            </a:prstGeom>
            <a:ln w="19050">
              <a:headEnd type="oval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9C11B0F-AA82-0A56-C7B6-16EA4724D3C9}"/>
              </a:ext>
            </a:extLst>
          </p:cNvPr>
          <p:cNvSpPr/>
          <p:nvPr/>
        </p:nvSpPr>
        <p:spPr>
          <a:xfrm>
            <a:off x="6794937" y="4958834"/>
            <a:ext cx="76174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SH-1743303 AA</a:t>
            </a:r>
            <a:endParaRPr lang="en-US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1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574E9-07EF-F547-88F9-C2476762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err="1">
                <a:cs typeface="Champagne &amp; Limousines"/>
              </a:rPr>
              <a:t>What</a:t>
            </a:r>
            <a:r>
              <a:rPr lang="fr-FR">
                <a:cs typeface="Champagne &amp; Limousines"/>
              </a:rPr>
              <a:t> </a:t>
            </a:r>
            <a:r>
              <a:rPr lang="fr-FR" err="1">
                <a:cs typeface="Champagne &amp; Limousines"/>
              </a:rPr>
              <a:t>did</a:t>
            </a:r>
            <a:r>
              <a:rPr lang="fr-FR">
                <a:cs typeface="Champagne &amp; Limousines"/>
              </a:rPr>
              <a:t> </a:t>
            </a:r>
            <a:r>
              <a:rPr lang="fr-FR" err="1">
                <a:cs typeface="Champagne &amp; Limousines"/>
              </a:rPr>
              <a:t>we</a:t>
            </a:r>
            <a:r>
              <a:rPr lang="fr-FR">
                <a:cs typeface="Champagne &amp; Limousines"/>
              </a:rPr>
              <a:t> </a:t>
            </a:r>
            <a:r>
              <a:rPr lang="fr-FR" err="1">
                <a:cs typeface="Champagne &amp; Limousines"/>
              </a:rPr>
              <a:t>study</a:t>
            </a:r>
            <a:r>
              <a:rPr lang="fr-FR">
                <a:cs typeface="Champagne &amp; Limousines"/>
              </a:rPr>
              <a:t>?</a:t>
            </a:r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C911FAF-4D9E-0954-0CB4-86E8E12E9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80" y="719678"/>
            <a:ext cx="8892640" cy="405453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Prospective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multicentre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single-arm post-market surveillance study in a</a:t>
            </a:r>
            <a:b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routine clinical practice setting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Independent CEC adjudication of</a:t>
            </a:r>
            <a:r>
              <a:rPr lang="en-US" sz="20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afety events</a:t>
            </a:r>
          </a:p>
          <a:p>
            <a:pPr marL="257175" lvl="1" indent="0">
              <a:lnSpc>
                <a:spcPct val="90000"/>
              </a:lnSpc>
              <a:buNone/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Primary safety endpoint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30-day all-cause mortality</a:t>
            </a:r>
          </a:p>
          <a:p>
            <a:pPr marL="257175" lvl="1" indent="0">
              <a:lnSpc>
                <a:spcPct val="90000"/>
              </a:lnSpc>
              <a:buNone/>
            </a:pPr>
            <a:r>
              <a:rPr lang="en-US" sz="1800" dirty="0">
                <a:cs typeface="Times New Roman" panose="02020603050405020304" pitchFamily="18" charset="0"/>
              </a:rPr>
              <a:t>Additional endpoints evaluated through 1 year </a:t>
            </a:r>
          </a:p>
          <a:p>
            <a:pPr marL="514350" lvl="2" indent="0">
              <a:lnSpc>
                <a:spcPct val="90000"/>
              </a:lnSpc>
              <a:buNone/>
              <a:tabLst>
                <a:tab pos="569913" algn="l"/>
                <a:tab pos="742950" algn="l"/>
              </a:tabLst>
            </a:pPr>
            <a:r>
              <a:rPr lang="en-US" sz="1600" dirty="0">
                <a:cs typeface="Times New Roman" panose="02020603050405020304" pitchFamily="18" charset="0"/>
              </a:rPr>
              <a:t>Death, stroke, bleeding, major vascular complications, hospitalization for valve-related symptoms</a:t>
            </a:r>
          </a:p>
          <a:p>
            <a:pPr marL="514350" lvl="2" indent="0">
              <a:lnSpc>
                <a:spcPct val="90000"/>
              </a:lnSpc>
              <a:buNone/>
              <a:tabLst>
                <a:tab pos="569913" algn="l"/>
                <a:tab pos="742950" algn="l"/>
              </a:tabLst>
            </a:pPr>
            <a:endParaRPr lang="en-US" sz="1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ndependent core laboratories </a:t>
            </a:r>
            <a:endParaRPr lang="en-US" sz="2000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1" indent="0">
              <a:lnSpc>
                <a:spcPct val="90000"/>
              </a:lnSpc>
              <a:buNone/>
            </a:pPr>
            <a:r>
              <a:rPr lang="en-US" sz="1800" u="sng" dirty="0">
                <a:cs typeface="Times New Roman" panose="02020603050405020304" pitchFamily="18" charset="0"/>
              </a:rPr>
              <a:t>Echocardiography</a:t>
            </a:r>
            <a:r>
              <a:rPr lang="en-US" sz="1800" dirty="0">
                <a:cs typeface="Times New Roman" panose="02020603050405020304" pitchFamily="18" charset="0"/>
              </a:rPr>
              <a:t>: MedStar Health Research Institute</a:t>
            </a:r>
          </a:p>
          <a:p>
            <a:pPr marL="515937" lvl="2" indent="0" defTabSz="230188">
              <a:lnSpc>
                <a:spcPct val="90000"/>
              </a:lnSpc>
              <a:buNone/>
            </a:pPr>
            <a:r>
              <a:rPr lang="en-US" sz="1600" dirty="0">
                <a:cs typeface="Times New Roman" panose="02020603050405020304" pitchFamily="18" charset="0"/>
              </a:rPr>
              <a:t>Hemodynamics and PVL at discharge, 30 days, and 1 year</a:t>
            </a:r>
          </a:p>
          <a:p>
            <a:pPr marL="257175" lvl="1" indent="0">
              <a:lnSpc>
                <a:spcPct val="90000"/>
              </a:lnSpc>
              <a:buNone/>
            </a:pPr>
            <a:r>
              <a:rPr lang="en-US" sz="1800" u="sng" dirty="0">
                <a:cs typeface="Times New Roman" panose="02020603050405020304" pitchFamily="18" charset="0"/>
              </a:rPr>
              <a:t>4D-CT</a:t>
            </a:r>
            <a:r>
              <a:rPr lang="en-US" sz="1800" dirty="0">
                <a:cs typeface="Times New Roman" panose="02020603050405020304" pitchFamily="18" charset="0"/>
              </a:rPr>
              <a:t>: The University of British Columbia, Department of Radiology </a:t>
            </a:r>
          </a:p>
          <a:p>
            <a:pPr marL="561975" lvl="2" indent="0">
              <a:lnSpc>
                <a:spcPct val="90000"/>
              </a:lnSpc>
              <a:buNone/>
            </a:pPr>
            <a:r>
              <a:rPr lang="en-US" sz="1600" dirty="0">
                <a:cs typeface="Times New Roman" panose="02020603050405020304" pitchFamily="18" charset="0"/>
              </a:rPr>
              <a:t>Hypo-attenuated leaflet thickening (HALT) at 30 days [primary imaging endpoint] and 1 year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122F27-973B-F365-A1B0-7A0150EEC911}"/>
              </a:ext>
            </a:extLst>
          </p:cNvPr>
          <p:cNvSpPr/>
          <p:nvPr/>
        </p:nvSpPr>
        <p:spPr>
          <a:xfrm>
            <a:off x="6916381" y="4858631"/>
            <a:ext cx="76174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SH-1743303 AA</a:t>
            </a:r>
            <a:endParaRPr lang="en-US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4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94E61-7DA5-CE70-E75C-10CACEE8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>
                <a:cs typeface="Champagne &amp; Limousines"/>
              </a:rPr>
              <a:t>How was the study executed?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D7B1E-DC84-412E-B089-4F7C298A2077}"/>
              </a:ext>
            </a:extLst>
          </p:cNvPr>
          <p:cNvSpPr txBox="1"/>
          <p:nvPr/>
        </p:nvSpPr>
        <p:spPr>
          <a:xfrm>
            <a:off x="155202" y="4765184"/>
            <a:ext cx="863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In 4 patients, ACURATE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neo2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embolized and patients were implanted with a non-study valve; these patients were followed for safety only through 30 days</a:t>
            </a:r>
          </a:p>
          <a:p>
            <a:r>
              <a:rPr lang="en-US" sz="900" baseline="30000" dirty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Patient survival confirmed, but no additional follow-up data collected.</a:t>
            </a:r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5DFBBC7C-32BE-A5C8-99F8-4A4CF536FDF7}"/>
              </a:ext>
            </a:extLst>
          </p:cNvPr>
          <p:cNvSpPr/>
          <p:nvPr/>
        </p:nvSpPr>
        <p:spPr>
          <a:xfrm>
            <a:off x="3390147" y="2129686"/>
            <a:ext cx="2901969" cy="703334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30-day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Clinical Follow-up Visit Completed or Death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94% (236/250)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9CCDB0-A6A1-CD39-E311-C27D5748031C}"/>
              </a:ext>
            </a:extLst>
          </p:cNvPr>
          <p:cNvCxnSpPr>
            <a:cxnSpLocks/>
          </p:cNvCxnSpPr>
          <p:nvPr/>
        </p:nvCxnSpPr>
        <p:spPr>
          <a:xfrm flipH="1">
            <a:off x="4279900" y="3204274"/>
            <a:ext cx="561171" cy="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A6FCD1CC-1906-FFA1-044A-4B57FC89BBCD}"/>
              </a:ext>
            </a:extLst>
          </p:cNvPr>
          <p:cNvSpPr/>
          <p:nvPr/>
        </p:nvSpPr>
        <p:spPr>
          <a:xfrm>
            <a:off x="2553129" y="3054851"/>
            <a:ext cx="2023260" cy="598907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690"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Premature discontinuation</a:t>
            </a:r>
          </a:p>
          <a:p>
            <a:pPr marL="214313" indent="-126206" defTabSz="68569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Withdrawal from study, n=20</a:t>
            </a:r>
          </a:p>
          <a:p>
            <a:pPr marL="214313" indent="-126206" defTabSz="68569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Missed 1y follow-up, n=7</a:t>
            </a:r>
            <a:r>
              <a:rPr lang="en-US" sz="1050" baseline="30000" dirty="0">
                <a:solidFill>
                  <a:schemeClr val="bg1">
                    <a:lumMod val="50000"/>
                  </a:schemeClr>
                </a:solidFill>
              </a:rPr>
              <a:t> †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A9FCC338-59DA-6EF5-A730-9A17CEE6B563}"/>
              </a:ext>
            </a:extLst>
          </p:cNvPr>
          <p:cNvSpPr/>
          <p:nvPr/>
        </p:nvSpPr>
        <p:spPr>
          <a:xfrm>
            <a:off x="3523808" y="859871"/>
            <a:ext cx="2634528" cy="65720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Successfully Implanted</a:t>
            </a:r>
          </a:p>
          <a:p>
            <a:pPr algn="ctr" defTabSz="685690">
              <a:defRPr/>
            </a:pPr>
            <a:r>
              <a:rPr lang="en-US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N=246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3E82E606-2970-6256-BCA3-8104590F6FB5}"/>
              </a:ext>
            </a:extLst>
          </p:cNvPr>
          <p:cNvSpPr/>
          <p:nvPr/>
        </p:nvSpPr>
        <p:spPr>
          <a:xfrm>
            <a:off x="3281142" y="3814997"/>
            <a:ext cx="3119858" cy="788948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16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1-year </a:t>
            </a:r>
            <a:br>
              <a:rPr lang="en-US" sz="16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Clinical Follow-up Visit Completed or Death</a:t>
            </a:r>
            <a:br>
              <a:rPr lang="en-US" sz="16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89% (223/250)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E8FAC330-D9D4-A9EF-62BE-4039FCF968E0}"/>
              </a:ext>
            </a:extLst>
          </p:cNvPr>
          <p:cNvCxnSpPr>
            <a:cxnSpLocks/>
            <a:stCxn id="32" idx="3"/>
            <a:endCxn id="55" idx="0"/>
          </p:cNvCxnSpPr>
          <p:nvPr/>
        </p:nvCxnSpPr>
        <p:spPr>
          <a:xfrm>
            <a:off x="6158336" y="1188476"/>
            <a:ext cx="1703995" cy="944416"/>
          </a:xfrm>
          <a:prstGeom prst="bentConnector2">
            <a:avLst/>
          </a:prstGeom>
          <a:ln w="127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562B62-1D6C-BDC8-D7B4-B954E970D318}"/>
              </a:ext>
            </a:extLst>
          </p:cNvPr>
          <p:cNvCxnSpPr>
            <a:cxnSpLocks/>
          </p:cNvCxnSpPr>
          <p:nvPr/>
        </p:nvCxnSpPr>
        <p:spPr>
          <a:xfrm>
            <a:off x="7335267" y="2845551"/>
            <a:ext cx="1" cy="968569"/>
          </a:xfrm>
          <a:prstGeom prst="straightConnector1">
            <a:avLst/>
          </a:prstGeom>
          <a:ln w="952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ounded Rectangle 16">
            <a:extLst>
              <a:ext uri="{FF2B5EF4-FFF2-40B4-BE49-F238E27FC236}">
                <a16:creationId xmlns:a16="http://schemas.microsoft.com/office/drawing/2014/main" id="{D9134C8B-9BFD-14F1-D627-9483526B2B0A}"/>
              </a:ext>
            </a:extLst>
          </p:cNvPr>
          <p:cNvSpPr/>
          <p:nvPr/>
        </p:nvSpPr>
        <p:spPr>
          <a:xfrm>
            <a:off x="6829540" y="2425184"/>
            <a:ext cx="1011454" cy="4203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TTE: 91% 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(224/246)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16">
            <a:extLst>
              <a:ext uri="{FF2B5EF4-FFF2-40B4-BE49-F238E27FC236}">
                <a16:creationId xmlns:a16="http://schemas.microsoft.com/office/drawing/2014/main" id="{426FA20F-C7CF-74B7-2C88-06757C15CB7A}"/>
              </a:ext>
            </a:extLst>
          </p:cNvPr>
          <p:cNvSpPr/>
          <p:nvPr/>
        </p:nvSpPr>
        <p:spPr>
          <a:xfrm>
            <a:off x="6681457" y="2132892"/>
            <a:ext cx="2361748" cy="235248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30-day Imaging Data Analyzed</a:t>
            </a:r>
          </a:p>
        </p:txBody>
      </p:sp>
      <p:sp>
        <p:nvSpPr>
          <p:cNvPr id="56" name="Rounded Rectangle 16">
            <a:extLst>
              <a:ext uri="{FF2B5EF4-FFF2-40B4-BE49-F238E27FC236}">
                <a16:creationId xmlns:a16="http://schemas.microsoft.com/office/drawing/2014/main" id="{DD14CADB-972E-1286-E795-88A8669B840F}"/>
              </a:ext>
            </a:extLst>
          </p:cNvPr>
          <p:cNvSpPr/>
          <p:nvPr/>
        </p:nvSpPr>
        <p:spPr>
          <a:xfrm>
            <a:off x="7894661" y="2425184"/>
            <a:ext cx="1011454" cy="4203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CT: 83% 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(204/246)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16">
            <a:extLst>
              <a:ext uri="{FF2B5EF4-FFF2-40B4-BE49-F238E27FC236}">
                <a16:creationId xmlns:a16="http://schemas.microsoft.com/office/drawing/2014/main" id="{321487DA-162E-513E-127D-F3063C8B413E}"/>
              </a:ext>
            </a:extLst>
          </p:cNvPr>
          <p:cNvSpPr/>
          <p:nvPr/>
        </p:nvSpPr>
        <p:spPr>
          <a:xfrm>
            <a:off x="6829541" y="4085003"/>
            <a:ext cx="1011452" cy="4203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TTE: 76% 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(186/246)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16">
            <a:extLst>
              <a:ext uri="{FF2B5EF4-FFF2-40B4-BE49-F238E27FC236}">
                <a16:creationId xmlns:a16="http://schemas.microsoft.com/office/drawing/2014/main" id="{F340B21F-32EA-7225-4456-69387D702D7E}"/>
              </a:ext>
            </a:extLst>
          </p:cNvPr>
          <p:cNvSpPr/>
          <p:nvPr/>
        </p:nvSpPr>
        <p:spPr>
          <a:xfrm>
            <a:off x="6681457" y="3792809"/>
            <a:ext cx="2361748" cy="235248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1-year Imaging Data Analyzed</a:t>
            </a:r>
          </a:p>
        </p:txBody>
      </p:sp>
      <p:sp>
        <p:nvSpPr>
          <p:cNvPr id="59" name="Rounded Rectangle 16">
            <a:extLst>
              <a:ext uri="{FF2B5EF4-FFF2-40B4-BE49-F238E27FC236}">
                <a16:creationId xmlns:a16="http://schemas.microsoft.com/office/drawing/2014/main" id="{58F734F2-EDDD-ABD1-4720-B2DF6FB40C32}"/>
              </a:ext>
            </a:extLst>
          </p:cNvPr>
          <p:cNvSpPr/>
          <p:nvPr/>
        </p:nvSpPr>
        <p:spPr>
          <a:xfrm>
            <a:off x="7894664" y="4085004"/>
            <a:ext cx="1011452" cy="4203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CT: 62% 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(153/246)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064C693-952C-86FD-0637-6ECF1E6310C5}"/>
              </a:ext>
            </a:extLst>
          </p:cNvPr>
          <p:cNvCxnSpPr>
            <a:cxnSpLocks/>
          </p:cNvCxnSpPr>
          <p:nvPr/>
        </p:nvCxnSpPr>
        <p:spPr>
          <a:xfrm>
            <a:off x="8400388" y="2845551"/>
            <a:ext cx="0" cy="968569"/>
          </a:xfrm>
          <a:prstGeom prst="straightConnector1">
            <a:avLst/>
          </a:prstGeom>
          <a:ln w="952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3DD1E61B-73F0-CF24-5380-7161647E30DD}"/>
              </a:ext>
            </a:extLst>
          </p:cNvPr>
          <p:cNvSpPr/>
          <p:nvPr/>
        </p:nvSpPr>
        <p:spPr>
          <a:xfrm>
            <a:off x="155202" y="887949"/>
            <a:ext cx="2090087" cy="60105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2000" b="1" dirty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Intention-To-Treat </a:t>
            </a:r>
          </a:p>
          <a:p>
            <a:pPr algn="ctr" defTabSz="685690">
              <a:defRPr/>
            </a:pPr>
            <a:r>
              <a:rPr lang="en-US" sz="2000" b="1" dirty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N=250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80B9C0-0EEE-9DF0-1879-8128941FB2B6}"/>
              </a:ext>
            </a:extLst>
          </p:cNvPr>
          <p:cNvGrpSpPr/>
          <p:nvPr/>
        </p:nvGrpSpPr>
        <p:grpSpPr>
          <a:xfrm>
            <a:off x="406755" y="1522014"/>
            <a:ext cx="1586980" cy="3111744"/>
            <a:chOff x="406755" y="1522014"/>
            <a:chExt cx="1586980" cy="311174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92FB30E-43E6-4FCE-B6B3-D7AAC57B4F4D}"/>
                </a:ext>
              </a:extLst>
            </p:cNvPr>
            <p:cNvGrpSpPr/>
            <p:nvPr/>
          </p:nvGrpSpPr>
          <p:grpSpPr>
            <a:xfrm>
              <a:off x="449891" y="1522014"/>
              <a:ext cx="1500708" cy="461665"/>
              <a:chOff x="367573" y="1447984"/>
              <a:chExt cx="1500708" cy="461665"/>
            </a:xfrm>
          </p:grpSpPr>
          <p:pic>
            <p:nvPicPr>
              <p:cNvPr id="45" name="Graphic 44" descr="Man with cane with solid fill">
                <a:extLst>
                  <a:ext uri="{FF2B5EF4-FFF2-40B4-BE49-F238E27FC236}">
                    <a16:creationId xmlns:a16="http://schemas.microsoft.com/office/drawing/2014/main" id="{5E784C18-8E86-DE41-DAD6-DFD402FE8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7573" y="1476064"/>
                <a:ext cx="405504" cy="405504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610FA4-5996-688B-1BBC-A97A19281A38}"/>
                  </a:ext>
                </a:extLst>
              </p:cNvPr>
              <p:cNvSpPr txBox="1"/>
              <p:nvPr/>
            </p:nvSpPr>
            <p:spPr>
              <a:xfrm>
                <a:off x="815813" y="1447984"/>
                <a:ext cx="1052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Mean Age</a:t>
                </a:r>
              </a:p>
              <a:p>
                <a:pPr algn="ctr"/>
                <a:r>
                  <a:rPr lang="en-US" sz="1200" dirty="0">
                    <a:ea typeface="Tahoma" panose="020B0604030504040204" pitchFamily="34" charset="0"/>
                    <a:cs typeface="Tahoma" panose="020B0604030504040204" pitchFamily="34" charset="0"/>
                  </a:rPr>
                  <a:t>80.8 ± 6.2 </a:t>
                </a:r>
                <a:r>
                  <a:rPr lang="en-US" sz="120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yrs</a:t>
                </a:r>
                <a:endParaRPr lang="en-US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AB4BA9-A062-3626-81FB-584DB056180F}"/>
                </a:ext>
              </a:extLst>
            </p:cNvPr>
            <p:cNvGrpSpPr/>
            <p:nvPr/>
          </p:nvGrpSpPr>
          <p:grpSpPr>
            <a:xfrm>
              <a:off x="431721" y="2082371"/>
              <a:ext cx="1537048" cy="475090"/>
              <a:chOff x="334631" y="1927844"/>
              <a:chExt cx="1537048" cy="475090"/>
            </a:xfrm>
          </p:grpSpPr>
          <p:pic>
            <p:nvPicPr>
              <p:cNvPr id="43" name="Graphic 42" descr="Man and woman outline">
                <a:extLst>
                  <a:ext uri="{FF2B5EF4-FFF2-40B4-BE49-F238E27FC236}">
                    <a16:creationId xmlns:a16="http://schemas.microsoft.com/office/drawing/2014/main" id="{5F9C18F2-EEAE-E939-486E-04C84FEBE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334631" y="1927844"/>
                <a:ext cx="471388" cy="471388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5194A5E-20DF-7A6D-B752-40E4F8357B3D}"/>
                  </a:ext>
                </a:extLst>
              </p:cNvPr>
              <p:cNvSpPr txBox="1"/>
              <p:nvPr/>
            </p:nvSpPr>
            <p:spPr>
              <a:xfrm>
                <a:off x="812415" y="1941269"/>
                <a:ext cx="1059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ea typeface="Tahoma" panose="020B0604030504040204" pitchFamily="34" charset="0"/>
                    <a:cs typeface="Tahoma" panose="020B0604030504040204" pitchFamily="34" charset="0"/>
                  </a:rPr>
                  <a:t>36.4% Male</a:t>
                </a:r>
              </a:p>
              <a:p>
                <a:pPr algn="ctr"/>
                <a:r>
                  <a:rPr lang="en-US" sz="1200" dirty="0"/>
                  <a:t>63.6% Female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C2038A-2569-0AAA-3887-9A5C342C2C3C}"/>
                </a:ext>
              </a:extLst>
            </p:cNvPr>
            <p:cNvGrpSpPr/>
            <p:nvPr/>
          </p:nvGrpSpPr>
          <p:grpSpPr>
            <a:xfrm>
              <a:off x="406755" y="2656152"/>
              <a:ext cx="1586980" cy="473542"/>
              <a:chOff x="343369" y="2442422"/>
              <a:chExt cx="1586980" cy="473542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FEF394-99BA-958B-32FB-C4577321EC61}"/>
                  </a:ext>
                </a:extLst>
              </p:cNvPr>
              <p:cNvSpPr txBox="1"/>
              <p:nvPr/>
            </p:nvSpPr>
            <p:spPr>
              <a:xfrm>
                <a:off x="753745" y="2454299"/>
                <a:ext cx="1176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Mean STS Score</a:t>
                </a:r>
              </a:p>
              <a:p>
                <a:pPr algn="ctr"/>
                <a:r>
                  <a:rPr lang="en-US" sz="1200" dirty="0">
                    <a:ea typeface="Tahoma" panose="020B0604030504040204" pitchFamily="34" charset="0"/>
                    <a:cs typeface="Tahoma" panose="020B0604030504040204" pitchFamily="34" charset="0"/>
                  </a:rPr>
                  <a:t>2.9% ± 2.0%</a:t>
                </a:r>
              </a:p>
            </p:txBody>
          </p:sp>
          <p:pic>
            <p:nvPicPr>
              <p:cNvPr id="42" name="Graphic 41" descr="Inpatient outline">
                <a:extLst>
                  <a:ext uri="{FF2B5EF4-FFF2-40B4-BE49-F238E27FC236}">
                    <a16:creationId xmlns:a16="http://schemas.microsoft.com/office/drawing/2014/main" id="{FD2A16A8-45E4-1A76-FCEA-CFB52BC09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3369" y="2442422"/>
                <a:ext cx="471388" cy="471388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B71346-2780-549D-D46C-761D492344C4}"/>
                </a:ext>
              </a:extLst>
            </p:cNvPr>
            <p:cNvSpPr txBox="1"/>
            <p:nvPr/>
          </p:nvSpPr>
          <p:spPr>
            <a:xfrm>
              <a:off x="642042" y="3204274"/>
              <a:ext cx="1120821" cy="372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Operative Risk</a:t>
              </a:r>
            </a:p>
            <a:p>
              <a:pPr algn="ctr">
                <a:lnSpc>
                  <a:spcPct val="80000"/>
                </a:lnSpc>
              </a:pPr>
              <a:r>
                <a:rPr lang="en-US" sz="1050" dirty="0"/>
                <a:t>(per Heart Team)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778145-12C9-720B-962C-5B7FABCF341F}"/>
                </a:ext>
              </a:extLst>
            </p:cNvPr>
            <p:cNvGrpSpPr/>
            <p:nvPr/>
          </p:nvGrpSpPr>
          <p:grpSpPr>
            <a:xfrm>
              <a:off x="527536" y="3472850"/>
              <a:ext cx="1328935" cy="1160908"/>
              <a:chOff x="2242769" y="4814538"/>
              <a:chExt cx="1840000" cy="1626440"/>
            </a:xfrm>
          </p:grpSpPr>
          <p:graphicFrame>
            <p:nvGraphicFramePr>
              <p:cNvPr id="26" name="Chart 25">
                <a:extLst>
                  <a:ext uri="{FF2B5EF4-FFF2-40B4-BE49-F238E27FC236}">
                    <a16:creationId xmlns:a16="http://schemas.microsoft.com/office/drawing/2014/main" id="{F05E43E5-6810-8CC8-2B5C-52EB56E4E13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25062066"/>
                  </p:ext>
                </p:extLst>
              </p:nvPr>
            </p:nvGraphicFramePr>
            <p:xfrm>
              <a:off x="2242769" y="4814538"/>
              <a:ext cx="1840000" cy="16264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7D5B20-671D-2F48-84BC-2CE8E51FC1F7}"/>
                  </a:ext>
                </a:extLst>
              </p:cNvPr>
              <p:cNvSpPr txBox="1"/>
              <p:nvPr/>
            </p:nvSpPr>
            <p:spPr>
              <a:xfrm>
                <a:off x="3306842" y="5228175"/>
                <a:ext cx="562547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High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1C9DC0-116E-0F85-FBD5-ABAB7B6610FF}"/>
                  </a:ext>
                </a:extLst>
              </p:cNvPr>
              <p:cNvSpPr txBox="1"/>
              <p:nvPr/>
            </p:nvSpPr>
            <p:spPr>
              <a:xfrm>
                <a:off x="2619357" y="5117713"/>
                <a:ext cx="530489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Low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1F0F85-BCD1-4398-B14B-1A568334B1FA}"/>
                  </a:ext>
                </a:extLst>
              </p:cNvPr>
              <p:cNvSpPr txBox="1"/>
              <p:nvPr/>
            </p:nvSpPr>
            <p:spPr>
              <a:xfrm>
                <a:off x="2486400" y="5832892"/>
                <a:ext cx="1156727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Intermediate</a:t>
                </a:r>
              </a:p>
            </p:txBody>
          </p:sp>
        </p:grpSp>
      </p:grp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EDDF0F17-BC17-7E8D-A6EE-B4D28301232F}"/>
              </a:ext>
            </a:extLst>
          </p:cNvPr>
          <p:cNvSpPr/>
          <p:nvPr/>
        </p:nvSpPr>
        <p:spPr>
          <a:xfrm>
            <a:off x="2298509" y="890943"/>
            <a:ext cx="1222878" cy="329378"/>
          </a:xfrm>
          <a:prstGeom prst="rightArrow">
            <a:avLst/>
          </a:prstGeom>
          <a:gradFill flip="none" rotWithShape="1">
            <a:lin ang="108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24986F-9CFB-F214-4E46-C54C522E0036}"/>
              </a:ext>
            </a:extLst>
          </p:cNvPr>
          <p:cNvCxnSpPr>
            <a:cxnSpLocks/>
            <a:stCxn id="32" idx="2"/>
            <a:endCxn id="29" idx="0"/>
          </p:cNvCxnSpPr>
          <p:nvPr/>
        </p:nvCxnSpPr>
        <p:spPr>
          <a:xfrm>
            <a:off x="4841072" y="1517080"/>
            <a:ext cx="60" cy="612606"/>
          </a:xfrm>
          <a:prstGeom prst="straightConnector1">
            <a:avLst/>
          </a:prstGeom>
          <a:ln w="952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C1F6C88-37E7-50B4-0A5F-CF5AD54403BD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flipH="1">
            <a:off x="4841071" y="2833020"/>
            <a:ext cx="61" cy="981977"/>
          </a:xfrm>
          <a:prstGeom prst="straightConnector1">
            <a:avLst/>
          </a:prstGeom>
          <a:ln w="952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1691CC-A16F-107B-6596-B4CC78C79E82}"/>
              </a:ext>
            </a:extLst>
          </p:cNvPr>
          <p:cNvGrpSpPr/>
          <p:nvPr/>
        </p:nvGrpSpPr>
        <p:grpSpPr>
          <a:xfrm>
            <a:off x="3551068" y="1565724"/>
            <a:ext cx="1085850" cy="534200"/>
            <a:chOff x="4718020" y="1353164"/>
            <a:chExt cx="1085850" cy="534200"/>
          </a:xfrm>
        </p:grpSpPr>
        <p:sp>
          <p:nvSpPr>
            <p:cNvPr id="33" name="Rounded Rectangle 16">
              <a:extLst>
                <a:ext uri="{FF2B5EF4-FFF2-40B4-BE49-F238E27FC236}">
                  <a16:creationId xmlns:a16="http://schemas.microsoft.com/office/drawing/2014/main" id="{4DA7F577-3E24-B59B-0F64-C6104171865F}"/>
                </a:ext>
              </a:extLst>
            </p:cNvPr>
            <p:cNvSpPr/>
            <p:nvPr/>
          </p:nvSpPr>
          <p:spPr>
            <a:xfrm>
              <a:off x="4718020" y="1353164"/>
              <a:ext cx="1085850" cy="534200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0">
                <a:lnSpc>
                  <a:spcPct val="85000"/>
                </a:lnSpc>
                <a:defRPr/>
              </a:pPr>
              <a:r>
                <a:rPr lang="en-US" sz="1050" dirty="0">
                  <a:solidFill>
                    <a:srgbClr val="6A737B"/>
                  </a:solidFill>
                  <a:cs typeface="Times New Roman" panose="02020603050405020304" pitchFamily="18" charset="0"/>
                </a:rPr>
                <a:t>Device not in 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correct</a:t>
              </a:r>
              <a:r>
                <a:rPr lang="en-US" sz="1050" dirty="0">
                  <a:solidFill>
                    <a:srgbClr val="6A737B"/>
                  </a:solidFill>
                  <a:cs typeface="Times New Roman" panose="02020603050405020304" pitchFamily="18" charset="0"/>
                </a:rPr>
                <a:t> position n=4</a:t>
              </a:r>
              <a:r>
                <a:rPr lang="en-US" sz="1050" baseline="30000" dirty="0">
                  <a:solidFill>
                    <a:srgbClr val="6A737B"/>
                  </a:solidFill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5" name="Double Bracket 4">
              <a:extLst>
                <a:ext uri="{FF2B5EF4-FFF2-40B4-BE49-F238E27FC236}">
                  <a16:creationId xmlns:a16="http://schemas.microsoft.com/office/drawing/2014/main" id="{40F93539-BB31-12A1-0139-F612B63ED338}"/>
                </a:ext>
              </a:extLst>
            </p:cNvPr>
            <p:cNvSpPr/>
            <p:nvPr/>
          </p:nvSpPr>
          <p:spPr>
            <a:xfrm>
              <a:off x="4781550" y="1397614"/>
              <a:ext cx="958790" cy="427422"/>
            </a:xfrm>
            <a:prstGeom prst="bracketPair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D9AF35-8E9A-04F5-9E8E-939C4D06ED62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4573388" y="1823383"/>
            <a:ext cx="267683" cy="50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03B086C-E8E3-50A6-C58C-CED70ACE4863}"/>
              </a:ext>
            </a:extLst>
          </p:cNvPr>
          <p:cNvSpPr/>
          <p:nvPr/>
        </p:nvSpPr>
        <p:spPr>
          <a:xfrm>
            <a:off x="8382253" y="4950962"/>
            <a:ext cx="76174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SH-1743303 AA</a:t>
            </a:r>
            <a:endParaRPr lang="en-US" sz="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EAC39-3288-0540-9CBC-AE781AC1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err="1">
                <a:cs typeface="Champagne &amp; Limousines"/>
              </a:rPr>
              <a:t>What</a:t>
            </a:r>
            <a:r>
              <a:rPr lang="fr-FR">
                <a:cs typeface="Champagne &amp; Limousines"/>
              </a:rPr>
              <a:t> are the essential </a:t>
            </a:r>
            <a:r>
              <a:rPr lang="fr-FR" err="1">
                <a:cs typeface="Champagne &amp; Limousines"/>
              </a:rPr>
              <a:t>results</a:t>
            </a:r>
            <a:r>
              <a:rPr lang="fr-FR">
                <a:cs typeface="Champagne &amp; Limousines"/>
              </a:rPr>
              <a:t>?</a:t>
            </a:r>
            <a:endParaRPr lang="fr-FR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9D0B782F-738B-4B3E-4DD7-8A4BB3FDE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59286"/>
              </p:ext>
            </p:extLst>
          </p:nvPr>
        </p:nvGraphicFramePr>
        <p:xfrm>
          <a:off x="736600" y="800569"/>
          <a:ext cx="7648413" cy="3139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639">
                  <a:extLst>
                    <a:ext uri="{9D8B030D-6E8A-4147-A177-3AD203B41FA5}">
                      <a16:colId xmlns:a16="http://schemas.microsoft.com/office/drawing/2014/main" val="2671126453"/>
                    </a:ext>
                  </a:extLst>
                </a:gridCol>
                <a:gridCol w="118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431">
                  <a:extLst>
                    <a:ext uri="{9D8B030D-6E8A-4147-A177-3AD203B41FA5}">
                      <a16:colId xmlns:a16="http://schemas.microsoft.com/office/drawing/2014/main" val="2198685254"/>
                    </a:ext>
                  </a:extLst>
                </a:gridCol>
              </a:tblGrid>
              <a:tr h="30595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+mn-lt"/>
                          <a:cs typeface="Arial" panose="020B0604020202020204" pitchFamily="34" charset="0"/>
                        </a:rPr>
                        <a:t>Key Safety Events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Discharge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 Days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Year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7855007"/>
                  </a:ext>
                </a:extLst>
              </a:tr>
              <a:tr h="2819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All-cause mortality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 (1)</a:t>
                      </a:r>
                    </a:p>
                  </a:txBody>
                  <a:tcPr marL="635" marR="6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0.8% (2)</a:t>
                      </a:r>
                      <a:r>
                        <a:rPr lang="en-US" sz="14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635" marR="6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5.1% (12)</a:t>
                      </a:r>
                    </a:p>
                  </a:txBody>
                  <a:tcPr marL="635" marR="6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19">
                <a:tc>
                  <a:txBody>
                    <a:bodyPr/>
                    <a:lstStyle/>
                    <a:p>
                      <a:pPr marL="225425" indent="0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Cardiovascular mortality</a:t>
                      </a:r>
                    </a:p>
                  </a:txBody>
                  <a:tcPr marL="68580" marR="68580" marT="34290" marB="3429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 (1)</a:t>
                      </a:r>
                    </a:p>
                  </a:txBody>
                  <a:tcPr marL="635" marR="635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0.8% (2)</a:t>
                      </a:r>
                    </a:p>
                  </a:txBody>
                  <a:tcPr marL="635" marR="635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3.4% (8)</a:t>
                      </a:r>
                    </a:p>
                  </a:txBody>
                  <a:tcPr marL="635" marR="635" marT="0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All stroke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 (1)</a:t>
                      </a:r>
                    </a:p>
                  </a:txBody>
                  <a:tcPr marL="635" marR="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0.8% (2)</a:t>
                      </a:r>
                    </a:p>
                  </a:txBody>
                  <a:tcPr marL="635" marR="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3.0% (7)</a:t>
                      </a:r>
                    </a:p>
                  </a:txBody>
                  <a:tcPr marL="635" marR="6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19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Major bleeding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2.4% (6)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2.4% (6)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2.8% (7)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1785625"/>
                  </a:ext>
                </a:extLst>
              </a:tr>
              <a:tr h="46887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Hospitalization for valve-related symptoms or worsening CHF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1.7% (4)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569330"/>
                  </a:ext>
                </a:extLst>
              </a:tr>
              <a:tr h="281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Prosthetic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aortic valve thrombosis</a:t>
                      </a:r>
                      <a:endParaRPr lang="en-US" sz="1600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 (1)</a:t>
                      </a:r>
                      <a:r>
                        <a:rPr lang="en-US" sz="1400" baseline="30000" dirty="0">
                          <a:latin typeface="+mn-lt"/>
                          <a:cs typeface="Arial" panose="020B0604020202020204" pitchFamily="34" charset="0"/>
                        </a:rPr>
                        <a:t>^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" marR="6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 (1)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0.9% (2)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</a:rPr>
                        <a:t>‡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948839"/>
                  </a:ext>
                </a:extLst>
              </a:tr>
              <a:tr h="281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Prosthetic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aortic valve endocarditis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 (0)</a:t>
                      </a:r>
                    </a:p>
                  </a:txBody>
                  <a:tcPr marL="635" marR="6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 (1)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1.7% (4)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2572116"/>
                  </a:ext>
                </a:extLst>
              </a:tr>
              <a:tr h="2819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Valve-related repeat procedure (BAV)</a:t>
                      </a:r>
                      <a:endParaRPr lang="en-US" sz="1600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 (1)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*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" marR="6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 (1)</a:t>
                      </a:r>
                    </a:p>
                  </a:txBody>
                  <a:tcPr marL="635" marR="6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0.8% (2)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" marR="635" marT="0" marB="0" anchor="ctr"/>
                </a:tc>
                <a:extLst>
                  <a:ext uri="{0D108BD9-81ED-4DB2-BD59-A6C34878D82A}">
                    <a16:rowId xmlns:a16="http://schemas.microsoft.com/office/drawing/2014/main" val="1568091560"/>
                  </a:ext>
                </a:extLst>
              </a:tr>
              <a:tr h="391229"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Newly implanted permanent pacemaker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 (13)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6.1% (15)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7.8% (19)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64706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ECBDF6AF-6A2B-C1CD-D05C-9203B8FDCD3F}"/>
              </a:ext>
            </a:extLst>
          </p:cNvPr>
          <p:cNvSpPr txBox="1"/>
          <p:nvPr/>
        </p:nvSpPr>
        <p:spPr>
          <a:xfrm>
            <a:off x="736601" y="3914560"/>
            <a:ext cx="76708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baseline="300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Deaths: 1 patient experienced life-threatening bleeding (admitted to secondary hospital, source of bleeding not recorded) and hemodynamic instability leading to circulatory arrest and death; 1 patient died post index procedure following valve embolization and unsuccessful TAV-in-TAV with non-study valve leading to coronary obstruction and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procedural myocardial infarction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900" kern="1200" baseline="30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*</a:t>
            </a:r>
            <a:r>
              <a:rPr lang="en-US" sz="900" kern="1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Surgical removal of embolized ACURATE </a:t>
            </a:r>
            <a:r>
              <a:rPr lang="en-US" sz="900" i="1" kern="1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neo</a:t>
            </a:r>
            <a:r>
              <a:rPr lang="en-US" sz="900" kern="1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2 valve</a:t>
            </a:r>
            <a:br>
              <a:rPr lang="en-US" sz="900" kern="1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</a:br>
            <a:r>
              <a:rPr lang="en-US" sz="900" kern="1200" baseline="30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^</a:t>
            </a:r>
            <a:r>
              <a:rPr lang="en-US" sz="900" kern="1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Thrombus noted pre-discharge in non-study valve implanted subsequent to ACURATE </a:t>
            </a:r>
            <a:r>
              <a:rPr lang="en-US" sz="900" i="1" kern="1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neo</a:t>
            </a:r>
            <a:r>
              <a:rPr lang="en-US" sz="900" kern="1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2 embolization</a:t>
            </a:r>
            <a:br>
              <a:rPr lang="en-US" sz="900" kern="1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</a:br>
            <a:r>
              <a:rPr lang="en-US" sz="900" kern="1200" baseline="30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‡</a:t>
            </a:r>
            <a:r>
              <a:rPr lang="en-US" sz="900" kern="1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Diagnosis of HALT at 30 days and 1 year, with oral anticoagulant therapy initiated shortly before 1-year visit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75D6846-DED0-3115-AC52-C994E1DFFDAC}"/>
              </a:ext>
            </a:extLst>
          </p:cNvPr>
          <p:cNvSpPr/>
          <p:nvPr/>
        </p:nvSpPr>
        <p:spPr>
          <a:xfrm>
            <a:off x="6070600" y="1111250"/>
            <a:ext cx="1022350" cy="324508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0CF9CF-9AF9-4549-B481-0EC46DB18115}"/>
              </a:ext>
            </a:extLst>
          </p:cNvPr>
          <p:cNvSpPr txBox="1"/>
          <p:nvPr/>
        </p:nvSpPr>
        <p:spPr>
          <a:xfrm>
            <a:off x="6041743" y="1222495"/>
            <a:ext cx="1125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5"/>
                </a:solidFill>
              </a:rPr>
              <a:t>1° Safety </a:t>
            </a:r>
            <a:r>
              <a:rPr lang="en-US" sz="1100" b="1" dirty="0" err="1">
                <a:solidFill>
                  <a:schemeClr val="accent5"/>
                </a:solidFill>
              </a:rPr>
              <a:t>Endpt</a:t>
            </a:r>
            <a:endParaRPr lang="en-US" sz="1100" b="1" dirty="0">
              <a:solidFill>
                <a:schemeClr val="accent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287592-A315-F78E-1644-688C5A9418E0}"/>
              </a:ext>
            </a:extLst>
          </p:cNvPr>
          <p:cNvSpPr/>
          <p:nvPr/>
        </p:nvSpPr>
        <p:spPr>
          <a:xfrm>
            <a:off x="6916381" y="4858631"/>
            <a:ext cx="76174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SH-1743303 AA</a:t>
            </a:r>
            <a:endParaRPr lang="en-US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6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EAC39-3288-0540-9CBC-AE781AC1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err="1">
                <a:cs typeface="Champagne &amp; Limousines"/>
              </a:rPr>
              <a:t>What</a:t>
            </a:r>
            <a:r>
              <a:rPr lang="fr-FR">
                <a:cs typeface="Champagne &amp; Limousines"/>
              </a:rPr>
              <a:t> are the essential </a:t>
            </a:r>
            <a:r>
              <a:rPr lang="fr-FR" err="1">
                <a:cs typeface="Champagne &amp; Limousines"/>
              </a:rPr>
              <a:t>results</a:t>
            </a:r>
            <a:r>
              <a:rPr lang="fr-FR">
                <a:cs typeface="Champagne &amp; Limousines"/>
              </a:rPr>
              <a:t>?</a:t>
            </a:r>
            <a:endParaRPr lang="fr-FR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2ABDC1-851E-80E6-54BE-B18F3E2AF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959691"/>
              </p:ext>
            </p:extLst>
          </p:nvPr>
        </p:nvGraphicFramePr>
        <p:xfrm>
          <a:off x="266266" y="1630502"/>
          <a:ext cx="4227061" cy="280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56841D-F1F4-F6AF-0CEE-210BDC851867}"/>
              </a:ext>
            </a:extLst>
          </p:cNvPr>
          <p:cNvSpPr txBox="1"/>
          <p:nvPr/>
        </p:nvSpPr>
        <p:spPr>
          <a:xfrm rot="16200000">
            <a:off x="-534599" y="3055761"/>
            <a:ext cx="15199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90">
              <a:defRPr/>
            </a:pPr>
            <a:r>
              <a:rPr lang="en-US" sz="900" dirty="0">
                <a:cs typeface="Times New Roman" panose="02020603050405020304" pitchFamily="18" charset="0"/>
              </a:rPr>
              <a:t>Mean AV Gradient (mmHg)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7025AD41-50F2-BD10-5934-0113451EFF63}"/>
              </a:ext>
            </a:extLst>
          </p:cNvPr>
          <p:cNvSpPr>
            <a:spLocks noChangeAspect="1"/>
          </p:cNvSpPr>
          <p:nvPr/>
        </p:nvSpPr>
        <p:spPr>
          <a:xfrm>
            <a:off x="178266" y="2440619"/>
            <a:ext cx="104675" cy="96012"/>
          </a:xfrm>
          <a:prstGeom prst="diamond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r>
              <a:rPr lang="en-US" sz="1050" dirty="0">
                <a:solidFill>
                  <a:srgbClr val="003C7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B7A0D-479C-F8DF-63F9-910CAFFB5D94}"/>
              </a:ext>
            </a:extLst>
          </p:cNvPr>
          <p:cNvSpPr txBox="1"/>
          <p:nvPr/>
        </p:nvSpPr>
        <p:spPr>
          <a:xfrm rot="5400000">
            <a:off x="4102629" y="3005194"/>
            <a:ext cx="1136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90">
              <a:defRPr/>
            </a:pPr>
            <a:r>
              <a:rPr lang="en-US" sz="900" dirty="0">
                <a:cs typeface="Times New Roman" panose="02020603050405020304" pitchFamily="18" charset="0"/>
              </a:rPr>
              <a:t>Mean AV Area (cm</a:t>
            </a:r>
            <a:r>
              <a:rPr lang="en-US" sz="900" baseline="30000" dirty="0">
                <a:cs typeface="Times New Roman" panose="02020603050405020304" pitchFamily="18" charset="0"/>
              </a:rPr>
              <a:t>2</a:t>
            </a:r>
            <a:r>
              <a:rPr lang="en-US" sz="9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A7826F-3CAF-C4C1-9732-E32104BACDB5}"/>
              </a:ext>
            </a:extLst>
          </p:cNvPr>
          <p:cNvSpPr/>
          <p:nvPr/>
        </p:nvSpPr>
        <p:spPr>
          <a:xfrm>
            <a:off x="4619171" y="3632973"/>
            <a:ext cx="82296" cy="8229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0">
              <a:defRPr/>
            </a:pPr>
            <a:endParaRPr lang="en-US" sz="1200">
              <a:solidFill>
                <a:srgbClr val="003C7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8200B-3589-8963-95BF-E02023999540}"/>
              </a:ext>
            </a:extLst>
          </p:cNvPr>
          <p:cNvSpPr txBox="1"/>
          <p:nvPr/>
        </p:nvSpPr>
        <p:spPr>
          <a:xfrm>
            <a:off x="767256" y="4340552"/>
            <a:ext cx="6463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90">
              <a:defRPr/>
            </a:pPr>
            <a:r>
              <a:rPr lang="en-US" sz="1050" dirty="0">
                <a:cs typeface="Times New Roman" panose="02020603050405020304" pitchFamily="18" charset="0"/>
              </a:rPr>
              <a:t>Baseline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E54AE-F557-3A7C-DFDA-D1BB644629B7}"/>
              </a:ext>
            </a:extLst>
          </p:cNvPr>
          <p:cNvSpPr txBox="1"/>
          <p:nvPr/>
        </p:nvSpPr>
        <p:spPr>
          <a:xfrm>
            <a:off x="1687236" y="4340552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90">
              <a:defRPr/>
            </a:pPr>
            <a:r>
              <a:rPr lang="en-US" sz="1050" dirty="0">
                <a:cs typeface="Times New Roman" panose="02020603050405020304" pitchFamily="18" charset="0"/>
              </a:rPr>
              <a:t>Discharge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ECBDB-7F44-A5E8-CF74-FB3FC4E458B1}"/>
              </a:ext>
            </a:extLst>
          </p:cNvPr>
          <p:cNvSpPr txBox="1"/>
          <p:nvPr/>
        </p:nvSpPr>
        <p:spPr>
          <a:xfrm>
            <a:off x="2365457" y="3652222"/>
            <a:ext cx="9988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90">
              <a:defRPr/>
            </a:pPr>
            <a: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  <a:t>8.6 ± 3.9</a:t>
            </a:r>
            <a:b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  <a:t>(n=180)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FC3C2-D992-1F8E-79D4-AC5EDBF38AAE}"/>
              </a:ext>
            </a:extLst>
          </p:cNvPr>
          <p:cNvSpPr txBox="1"/>
          <p:nvPr/>
        </p:nvSpPr>
        <p:spPr>
          <a:xfrm>
            <a:off x="2322488" y="1886905"/>
            <a:ext cx="1084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90">
              <a:defRPr/>
            </a:pPr>
            <a:r>
              <a:rPr lang="en-US" sz="1050" dirty="0">
                <a:solidFill>
                  <a:schemeClr val="accent4"/>
                </a:solidFill>
                <a:cs typeface="Times New Roman" panose="02020603050405020304" pitchFamily="18" charset="0"/>
              </a:rPr>
              <a:t>1.6 ± 0.4</a:t>
            </a:r>
          </a:p>
          <a:p>
            <a:pPr algn="ctr" defTabSz="685690">
              <a:defRPr/>
            </a:pPr>
            <a:r>
              <a:rPr lang="en-US" sz="1050" dirty="0">
                <a:solidFill>
                  <a:schemeClr val="accent4"/>
                </a:solidFill>
                <a:cs typeface="Times New Roman" panose="02020603050405020304" pitchFamily="18" charset="0"/>
              </a:rPr>
              <a:t>(n=127)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98AB3E-91FA-5AED-7C7F-C4BBCE3562B4}"/>
              </a:ext>
            </a:extLst>
          </p:cNvPr>
          <p:cNvSpPr txBox="1"/>
          <p:nvPr/>
        </p:nvSpPr>
        <p:spPr>
          <a:xfrm>
            <a:off x="2665235" y="4340552"/>
            <a:ext cx="630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90">
              <a:defRPr/>
            </a:pPr>
            <a:r>
              <a:rPr lang="en-US" sz="1050" dirty="0">
                <a:cs typeface="Times New Roman" panose="02020603050405020304" pitchFamily="18" charset="0"/>
              </a:rPr>
              <a:t>30 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85F81-D2E5-66ED-F0B1-1FD4ED145BF8}"/>
              </a:ext>
            </a:extLst>
          </p:cNvPr>
          <p:cNvSpPr txBox="1"/>
          <p:nvPr/>
        </p:nvSpPr>
        <p:spPr>
          <a:xfrm>
            <a:off x="1768947" y="3573280"/>
            <a:ext cx="6830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90">
              <a:defRPr/>
            </a:pPr>
            <a: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  <a:t>9.7 ± 5.4</a:t>
            </a:r>
            <a:b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  <a:t>(n=193)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EEF02-A2AC-21A5-0868-D3F5727743EC}"/>
              </a:ext>
            </a:extLst>
          </p:cNvPr>
          <p:cNvSpPr txBox="1"/>
          <p:nvPr/>
        </p:nvSpPr>
        <p:spPr>
          <a:xfrm>
            <a:off x="1609092" y="1886905"/>
            <a:ext cx="8204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90">
              <a:defRPr/>
            </a:pPr>
            <a:r>
              <a:rPr lang="en-US" sz="1050" dirty="0">
                <a:solidFill>
                  <a:schemeClr val="accent4"/>
                </a:solidFill>
                <a:cs typeface="Times New Roman" panose="02020603050405020304" pitchFamily="18" charset="0"/>
              </a:rPr>
              <a:t>1.6 ± 0.4</a:t>
            </a:r>
          </a:p>
          <a:p>
            <a:pPr algn="ctr" defTabSz="685690">
              <a:defRPr/>
            </a:pPr>
            <a:r>
              <a:rPr lang="en-US" sz="1050" dirty="0">
                <a:solidFill>
                  <a:schemeClr val="accent4"/>
                </a:solidFill>
                <a:cs typeface="Times New Roman" panose="02020603050405020304" pitchFamily="18" charset="0"/>
              </a:rPr>
              <a:t>(n=139)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08074E-C8BB-A8EE-0140-D99C3BD01BFF}"/>
              </a:ext>
            </a:extLst>
          </p:cNvPr>
          <p:cNvSpPr txBox="1"/>
          <p:nvPr/>
        </p:nvSpPr>
        <p:spPr>
          <a:xfrm>
            <a:off x="676194" y="2684258"/>
            <a:ext cx="8204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90">
              <a:defRPr/>
            </a:pPr>
            <a: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  <a:t>47.6 ± 14.5</a:t>
            </a:r>
            <a:b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  <a:t>(n=240)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CF655-74A0-9E3D-D52B-4CA7B6A9DEA9}"/>
              </a:ext>
            </a:extLst>
          </p:cNvPr>
          <p:cNvSpPr txBox="1"/>
          <p:nvPr/>
        </p:nvSpPr>
        <p:spPr>
          <a:xfrm>
            <a:off x="676193" y="3458713"/>
            <a:ext cx="8204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90">
              <a:defRPr/>
            </a:pPr>
            <a:r>
              <a:rPr lang="en-US" sz="1050" dirty="0">
                <a:solidFill>
                  <a:schemeClr val="accent4"/>
                </a:solidFill>
                <a:cs typeface="Times New Roman" panose="02020603050405020304" pitchFamily="18" charset="0"/>
              </a:rPr>
              <a:t>0.7 ± 0.2</a:t>
            </a:r>
          </a:p>
          <a:p>
            <a:pPr algn="ctr" defTabSz="685690">
              <a:defRPr/>
            </a:pPr>
            <a:r>
              <a:rPr lang="en-US" sz="1050" dirty="0">
                <a:solidFill>
                  <a:schemeClr val="accent4"/>
                </a:solidFill>
                <a:cs typeface="Times New Roman" panose="02020603050405020304" pitchFamily="18" charset="0"/>
              </a:rPr>
              <a:t>(n=237)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B31A9C-DB90-2EE9-B228-0F6CC2771FA4}"/>
              </a:ext>
            </a:extLst>
          </p:cNvPr>
          <p:cNvSpPr txBox="1"/>
          <p:nvPr/>
        </p:nvSpPr>
        <p:spPr>
          <a:xfrm>
            <a:off x="3544698" y="4340552"/>
            <a:ext cx="5469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90">
              <a:defRPr/>
            </a:pPr>
            <a:r>
              <a:rPr lang="en-US" sz="1050" dirty="0">
                <a:cs typeface="Times New Roman" panose="02020603050405020304" pitchFamily="18" charset="0"/>
              </a:rPr>
              <a:t>1 Year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EBEDBC-92C6-DFC1-6156-2624A1E2FDFC}"/>
              </a:ext>
            </a:extLst>
          </p:cNvPr>
          <p:cNvSpPr txBox="1"/>
          <p:nvPr/>
        </p:nvSpPr>
        <p:spPr>
          <a:xfrm>
            <a:off x="3241554" y="3682738"/>
            <a:ext cx="9988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90">
              <a:defRPr/>
            </a:pPr>
            <a: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  <a:t>7.6 ± 3.2</a:t>
            </a:r>
            <a:b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chemeClr val="accent5"/>
                </a:solidFill>
                <a:cs typeface="Times New Roman" panose="02020603050405020304" pitchFamily="18" charset="0"/>
              </a:rPr>
              <a:t>(n=169)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02E8E9-9047-DC43-9842-9BCAAECE59E0}"/>
              </a:ext>
            </a:extLst>
          </p:cNvPr>
          <p:cNvSpPr txBox="1"/>
          <p:nvPr/>
        </p:nvSpPr>
        <p:spPr>
          <a:xfrm>
            <a:off x="3173495" y="1758859"/>
            <a:ext cx="1084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90">
              <a:defRPr/>
            </a:pPr>
            <a:r>
              <a:rPr lang="en-US" sz="1050" dirty="0">
                <a:solidFill>
                  <a:schemeClr val="accent4"/>
                </a:solidFill>
                <a:cs typeface="Times New Roman" panose="02020603050405020304" pitchFamily="18" charset="0"/>
              </a:rPr>
              <a:t>1.7 ± 0.4</a:t>
            </a:r>
          </a:p>
          <a:p>
            <a:pPr algn="ctr" defTabSz="685690">
              <a:defRPr/>
            </a:pPr>
            <a:r>
              <a:rPr lang="en-US" sz="1050" dirty="0">
                <a:solidFill>
                  <a:schemeClr val="accent4"/>
                </a:solidFill>
                <a:cs typeface="Times New Roman" panose="02020603050405020304" pitchFamily="18" charset="0"/>
              </a:rPr>
              <a:t>(n=134)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84D53-334E-3BFF-4BEA-B27B3AC836F2}"/>
              </a:ext>
            </a:extLst>
          </p:cNvPr>
          <p:cNvSpPr txBox="1"/>
          <p:nvPr/>
        </p:nvSpPr>
        <p:spPr>
          <a:xfrm>
            <a:off x="252655" y="1224534"/>
            <a:ext cx="435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90">
              <a:defRPr/>
            </a:pP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Aortic Valve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Haemodynamics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, ITT Population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949534-CEEB-FBDA-630C-089F24967FE8}"/>
              </a:ext>
            </a:extLst>
          </p:cNvPr>
          <p:cNvSpPr txBox="1"/>
          <p:nvPr/>
        </p:nvSpPr>
        <p:spPr>
          <a:xfrm>
            <a:off x="4841714" y="1224534"/>
            <a:ext cx="409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90">
              <a:defRPr/>
            </a:pP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Paravalvular Leak, Paired Analysis (n=116)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702D10-C7CF-AA95-685E-A558B590C6C6}"/>
              </a:ext>
            </a:extLst>
          </p:cNvPr>
          <p:cNvSpPr txBox="1"/>
          <p:nvPr/>
        </p:nvSpPr>
        <p:spPr>
          <a:xfrm>
            <a:off x="2288137" y="774835"/>
            <a:ext cx="456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90">
              <a:defRPr/>
            </a:pPr>
            <a:r>
              <a:rPr 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Echocardiography Core Laboratory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8D73D85-3A9F-3D65-C21E-E0DAFCED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594811"/>
              </p:ext>
            </p:extLst>
          </p:nvPr>
        </p:nvGraphicFramePr>
        <p:xfrm>
          <a:off x="4955953" y="1740079"/>
          <a:ext cx="3335616" cy="290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57C9AA4D-A2CC-D355-8BF1-6CA04AFDA486}"/>
              </a:ext>
            </a:extLst>
          </p:cNvPr>
          <p:cNvGrpSpPr/>
          <p:nvPr/>
        </p:nvGrpSpPr>
        <p:grpSpPr>
          <a:xfrm>
            <a:off x="8061335" y="2439806"/>
            <a:ext cx="1062399" cy="1187577"/>
            <a:chOff x="5473742" y="3087065"/>
            <a:chExt cx="1323631" cy="182626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C27B1D5-13FD-C858-6816-AB02E9F66E88}"/>
                </a:ext>
              </a:extLst>
            </p:cNvPr>
            <p:cNvGrpSpPr/>
            <p:nvPr/>
          </p:nvGrpSpPr>
          <p:grpSpPr>
            <a:xfrm>
              <a:off x="5473742" y="4487361"/>
              <a:ext cx="1323631" cy="425971"/>
              <a:chOff x="1793166" y="1277642"/>
              <a:chExt cx="1323631" cy="451065"/>
            </a:xfrm>
            <a:effectLst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E74DD7A-F532-526A-D430-07C56A56AE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3166" y="1451412"/>
                <a:ext cx="169587" cy="15342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72CCBF8-269A-2A9C-A75E-061633C7101F}"/>
                  </a:ext>
                </a:extLst>
              </p:cNvPr>
              <p:cNvSpPr txBox="1"/>
              <p:nvPr/>
            </p:nvSpPr>
            <p:spPr>
              <a:xfrm>
                <a:off x="1977855" y="1277642"/>
                <a:ext cx="1138942" cy="451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ea typeface="Tahoma" panose="020B0604030504040204" pitchFamily="34" charset="0"/>
                    <a:cs typeface="Tahoma" panose="020B0604030504040204" pitchFamily="34" charset="0"/>
                  </a:rPr>
                  <a:t>None/Trace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38D834-F8F2-8314-94D0-474FEB58AE7E}"/>
                </a:ext>
              </a:extLst>
            </p:cNvPr>
            <p:cNvGrpSpPr/>
            <p:nvPr/>
          </p:nvGrpSpPr>
          <p:grpSpPr>
            <a:xfrm>
              <a:off x="5473742" y="4011978"/>
              <a:ext cx="766262" cy="425971"/>
              <a:chOff x="1793166" y="1289169"/>
              <a:chExt cx="766262" cy="451065"/>
            </a:xfrm>
            <a:effectLst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FC3DC5A-C797-398E-1CD1-15EB6C2655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3166" y="1461823"/>
                <a:ext cx="169587" cy="15342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082BD2-7EE4-C69A-C6AE-E57C8B3111BE}"/>
                  </a:ext>
                </a:extLst>
              </p:cNvPr>
              <p:cNvSpPr txBox="1"/>
              <p:nvPr/>
            </p:nvSpPr>
            <p:spPr>
              <a:xfrm>
                <a:off x="1977855" y="1289169"/>
                <a:ext cx="581573" cy="451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ea typeface="Tahoma" panose="020B0604030504040204" pitchFamily="34" charset="0"/>
                    <a:cs typeface="Tahoma" panose="020B0604030504040204" pitchFamily="34" charset="0"/>
                  </a:rPr>
                  <a:t>Mild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792321-4FB9-B102-FB7B-200C9FEA432C}"/>
                </a:ext>
              </a:extLst>
            </p:cNvPr>
            <p:cNvGrpSpPr/>
            <p:nvPr/>
          </p:nvGrpSpPr>
          <p:grpSpPr>
            <a:xfrm>
              <a:off x="5473742" y="3525709"/>
              <a:ext cx="1185907" cy="425971"/>
              <a:chOff x="1793166" y="1289169"/>
              <a:chExt cx="1185907" cy="451065"/>
            </a:xfrm>
            <a:effectLst/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8681D3C-05B6-1E55-AD87-6FD0DA260D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3166" y="1461823"/>
                <a:ext cx="169587" cy="153428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82315B-95A8-1BFD-E9EE-88CF841046C9}"/>
                  </a:ext>
                </a:extLst>
              </p:cNvPr>
              <p:cNvSpPr txBox="1"/>
              <p:nvPr/>
            </p:nvSpPr>
            <p:spPr>
              <a:xfrm>
                <a:off x="1977855" y="1289169"/>
                <a:ext cx="1001218" cy="451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ea typeface="Tahoma" panose="020B0604030504040204" pitchFamily="34" charset="0"/>
                    <a:cs typeface="Tahoma" panose="020B0604030504040204" pitchFamily="34" charset="0"/>
                  </a:rPr>
                  <a:t>Moderate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3D9A71B-26C6-9B47-82B3-93B3324B6800}"/>
                </a:ext>
              </a:extLst>
            </p:cNvPr>
            <p:cNvGrpSpPr/>
            <p:nvPr/>
          </p:nvGrpSpPr>
          <p:grpSpPr>
            <a:xfrm>
              <a:off x="5473742" y="3087065"/>
              <a:ext cx="936661" cy="425971"/>
              <a:chOff x="1793166" y="1289169"/>
              <a:chExt cx="936661" cy="451065"/>
            </a:xfrm>
            <a:effectLst/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13439A-C004-6305-1111-57A2083A29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3166" y="1451411"/>
                <a:ext cx="169587" cy="153428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4130A9-AE86-CF67-11B4-AD011117A180}"/>
                  </a:ext>
                </a:extLst>
              </p:cNvPr>
              <p:cNvSpPr txBox="1"/>
              <p:nvPr/>
            </p:nvSpPr>
            <p:spPr>
              <a:xfrm>
                <a:off x="1977855" y="1289169"/>
                <a:ext cx="751972" cy="451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ea typeface="Tahoma" panose="020B0604030504040204" pitchFamily="34" charset="0"/>
                    <a:cs typeface="Tahoma" panose="020B0604030504040204" pitchFamily="34" charset="0"/>
                  </a:rPr>
                  <a:t>Severe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5792CB9-3BED-1A9D-03C6-A1AC2E8FBDE5}"/>
              </a:ext>
            </a:extLst>
          </p:cNvPr>
          <p:cNvSpPr/>
          <p:nvPr/>
        </p:nvSpPr>
        <p:spPr>
          <a:xfrm>
            <a:off x="6916381" y="4858631"/>
            <a:ext cx="76174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SH-1743303 AA</a:t>
            </a:r>
            <a:endParaRPr lang="en-US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9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EAC39-3288-0540-9CBC-AE781AC1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err="1">
                <a:cs typeface="Champagne &amp; Limousines"/>
              </a:rPr>
              <a:t>What</a:t>
            </a:r>
            <a:r>
              <a:rPr lang="fr-FR">
                <a:cs typeface="Champagne &amp; Limousines"/>
              </a:rPr>
              <a:t> are the essential </a:t>
            </a:r>
            <a:r>
              <a:rPr lang="fr-FR" err="1">
                <a:cs typeface="Champagne &amp; Limousines"/>
              </a:rPr>
              <a:t>results</a:t>
            </a:r>
            <a:r>
              <a:rPr lang="fr-FR">
                <a:cs typeface="Champagne &amp; Limousines"/>
              </a:rPr>
              <a:t>?</a:t>
            </a:r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9045F-10AF-EE75-3654-A9B5C5123BFD}"/>
              </a:ext>
            </a:extLst>
          </p:cNvPr>
          <p:cNvSpPr txBox="1"/>
          <p:nvPr/>
        </p:nvSpPr>
        <p:spPr>
          <a:xfrm>
            <a:off x="3262411" y="774835"/>
            <a:ext cx="261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90">
              <a:defRPr/>
            </a:pPr>
            <a:r>
              <a:rPr 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CT Core Laboratory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B1976C-CEA3-408A-5630-EFA80FF5F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993266"/>
              </p:ext>
            </p:extLst>
          </p:nvPr>
        </p:nvGraphicFramePr>
        <p:xfrm>
          <a:off x="4774367" y="1571109"/>
          <a:ext cx="4287318" cy="2740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43">
                  <a:extLst>
                    <a:ext uri="{9D8B030D-6E8A-4147-A177-3AD203B41FA5}">
                      <a16:colId xmlns:a16="http://schemas.microsoft.com/office/drawing/2014/main" val="4183835023"/>
                    </a:ext>
                  </a:extLst>
                </a:gridCol>
                <a:gridCol w="711892">
                  <a:extLst>
                    <a:ext uri="{9D8B030D-6E8A-4147-A177-3AD203B41FA5}">
                      <a16:colId xmlns:a16="http://schemas.microsoft.com/office/drawing/2014/main" val="3074871859"/>
                    </a:ext>
                  </a:extLst>
                </a:gridCol>
              </a:tblGrid>
              <a:tr h="512457">
                <a:tc>
                  <a:txBody>
                    <a:bodyPr/>
                    <a:lstStyle/>
                    <a:p>
                      <a:pPr marL="0" algn="l" defTabSz="257169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16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1-Year Event Rate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HALT</a:t>
                      </a:r>
                      <a:r>
                        <a:rPr lang="en-US" sz="1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@</a:t>
                      </a:r>
                      <a:br>
                        <a:rPr lang="en-US" sz="1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30d or 1y</a:t>
                      </a:r>
                    </a:p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N=72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No HALT </a:t>
                      </a:r>
                      <a:r>
                        <a:rPr lang="en-US" sz="1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br>
                        <a:rPr lang="en-US" sz="1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30d and 1y</a:t>
                      </a:r>
                    </a:p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N=93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7855007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All-cause mortality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0.0% (0)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0.0% (0)</a:t>
                      </a:r>
                    </a:p>
                  </a:txBody>
                  <a:tcPr marL="476" marR="4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pPr marL="225425" indent="0"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CV mortality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0.0% (0)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0.0% (0)</a:t>
                      </a:r>
                    </a:p>
                  </a:txBody>
                  <a:tcPr marL="476" marR="4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All stroke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2.2% (2)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2.2% (2)</a:t>
                      </a:r>
                    </a:p>
                  </a:txBody>
                  <a:tcPr marL="476" marR="4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pPr marL="225425" indent="0"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Disabling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stroke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0.0% (0)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0.0% (0)</a:t>
                      </a:r>
                    </a:p>
                  </a:txBody>
                  <a:tcPr marL="476" marR="4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Valve thrombosis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0.0% (0)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0.0% (0)</a:t>
                      </a:r>
                    </a:p>
                  </a:txBody>
                  <a:tcPr marL="476" marR="4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Echocardiography</a:t>
                      </a:r>
                      <a:endParaRPr lang="en-US" sz="1600" b="0" baseline="300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n=27</a:t>
                      </a:r>
                      <a:r>
                        <a:rPr lang="en-US" sz="1200" b="0" baseline="30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2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n=91</a:t>
                      </a:r>
                      <a:endParaRPr lang="en-US" sz="12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6362479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 gradient (mm Hg)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7.1±4.3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7.8±2.7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1365444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 area (cm</a:t>
                      </a:r>
                      <a:r>
                        <a:rPr lang="en-US" sz="1200" kern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1.6±0.4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1.7±0.4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00908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370C5B-5EEC-6133-2FC5-006F45120F42}"/>
              </a:ext>
            </a:extLst>
          </p:cNvPr>
          <p:cNvSpPr txBox="1"/>
          <p:nvPr/>
        </p:nvSpPr>
        <p:spPr>
          <a:xfrm>
            <a:off x="4731856" y="4301091"/>
            <a:ext cx="44896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kern="1200" baseline="30000" dirty="0">
                <a:effectLst/>
                <a:ea typeface="Times New Roman" panose="02020603050405020304" pitchFamily="18" charset="0"/>
              </a:rPr>
              <a:t>*</a:t>
            </a:r>
            <a:r>
              <a:rPr lang="en-US" sz="900" kern="1200" dirty="0">
                <a:effectLst/>
                <a:ea typeface="Times New Roman" panose="02020603050405020304" pitchFamily="18" charset="0"/>
              </a:rPr>
              <a:t>Only subjects with HALT recorded at 30 days </a:t>
            </a:r>
            <a:r>
              <a:rPr lang="en-US" sz="900" i="1" kern="12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900" kern="1200" dirty="0">
                <a:effectLst/>
                <a:ea typeface="Times New Roman" panose="02020603050405020304" pitchFamily="18" charset="0"/>
              </a:rPr>
              <a:t> 1 year are included in the analysis.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88658-52E0-207C-ABAE-B531D568AF99}"/>
              </a:ext>
            </a:extLst>
          </p:cNvPr>
          <p:cNvSpPr txBox="1"/>
          <p:nvPr/>
        </p:nvSpPr>
        <p:spPr>
          <a:xfrm>
            <a:off x="988967" y="1201778"/>
            <a:ext cx="29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90">
              <a:defRPr/>
            </a:pP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HALT, Paired Analysis (n=150)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4789D4-DC21-5CA7-7E19-49B6EA9117BD}"/>
              </a:ext>
            </a:extLst>
          </p:cNvPr>
          <p:cNvGrpSpPr/>
          <p:nvPr/>
        </p:nvGrpSpPr>
        <p:grpSpPr>
          <a:xfrm>
            <a:off x="-41492" y="1484554"/>
            <a:ext cx="4577450" cy="2244740"/>
            <a:chOff x="-41492" y="1604474"/>
            <a:chExt cx="4577450" cy="224474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693458AC-6E54-863A-B8E1-E0B09CB4D5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29049893"/>
                </p:ext>
              </p:extLst>
            </p:nvPr>
          </p:nvGraphicFramePr>
          <p:xfrm>
            <a:off x="82315" y="1604474"/>
            <a:ext cx="4294813" cy="2244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27A417-0E24-714F-A67E-F68CF65F20DB}"/>
                </a:ext>
              </a:extLst>
            </p:cNvPr>
            <p:cNvSpPr txBox="1"/>
            <p:nvPr/>
          </p:nvSpPr>
          <p:spPr>
            <a:xfrm>
              <a:off x="1687380" y="2549635"/>
              <a:ext cx="81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 HALT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045BB4-076D-BD13-40D3-5186FF88E344}"/>
                </a:ext>
              </a:extLst>
            </p:cNvPr>
            <p:cNvSpPr txBox="1"/>
            <p:nvPr/>
          </p:nvSpPr>
          <p:spPr>
            <a:xfrm>
              <a:off x="3164179" y="2401047"/>
              <a:ext cx="717632" cy="603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HALT </a:t>
              </a:r>
              <a:br>
                <a:rPr lang="en-US" sz="13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</a:br>
              <a:r>
                <a:rPr lang="en-US" sz="13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severity</a:t>
              </a:r>
              <a:br>
                <a:rPr lang="en-US" sz="13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</a:br>
              <a:r>
                <a:rPr lang="en-US" sz="13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≤50%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2DCE4B-C2A7-6EF2-6A5C-26E8407C36F7}"/>
                </a:ext>
              </a:extLst>
            </p:cNvPr>
            <p:cNvSpPr txBox="1"/>
            <p:nvPr/>
          </p:nvSpPr>
          <p:spPr>
            <a:xfrm>
              <a:off x="3818326" y="2401047"/>
              <a:ext cx="717632" cy="603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HALT </a:t>
              </a:r>
              <a:br>
                <a:rPr lang="en-US" sz="13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</a:br>
              <a:r>
                <a:rPr lang="en-US" sz="13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severity</a:t>
              </a:r>
              <a:br>
                <a:rPr lang="en-US" sz="13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</a:br>
              <a:r>
                <a:rPr lang="en-US" sz="13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&gt;50%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13368E-256F-ACB5-F287-33AC86BC98C1}"/>
                </a:ext>
              </a:extLst>
            </p:cNvPr>
            <p:cNvSpPr txBox="1"/>
            <p:nvPr/>
          </p:nvSpPr>
          <p:spPr>
            <a:xfrm>
              <a:off x="-41492" y="2344390"/>
              <a:ext cx="812722" cy="381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accent5"/>
                  </a:solidFill>
                </a:rPr>
                <a:t>1° Imaging </a:t>
              </a:r>
              <a:r>
                <a:rPr lang="en-US" sz="1100" b="1" dirty="0" err="1">
                  <a:solidFill>
                    <a:schemeClr val="accent5"/>
                  </a:solidFill>
                </a:rPr>
                <a:t>Endpt</a:t>
              </a:r>
              <a:endParaRPr lang="en-US" sz="11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9C0475-5045-1268-0D7C-2CF9E0B0FEFB}"/>
              </a:ext>
            </a:extLst>
          </p:cNvPr>
          <p:cNvGrpSpPr/>
          <p:nvPr/>
        </p:nvGrpSpPr>
        <p:grpSpPr>
          <a:xfrm>
            <a:off x="357399" y="3681486"/>
            <a:ext cx="4110847" cy="1040277"/>
            <a:chOff x="357399" y="3681486"/>
            <a:chExt cx="4110847" cy="10402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15C71D-89A4-D630-75A0-16AC9E763A44}"/>
                </a:ext>
              </a:extLst>
            </p:cNvPr>
            <p:cNvSpPr txBox="1"/>
            <p:nvPr/>
          </p:nvSpPr>
          <p:spPr>
            <a:xfrm>
              <a:off x="357399" y="3681487"/>
              <a:ext cx="2216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Change in HALT severity from 30 days </a:t>
              </a:r>
              <a:r>
                <a:rPr lang="en-US" sz="1600" dirty="0">
                  <a:sym typeface="Wingdings" panose="05000000000000000000" pitchFamily="2" charset="2"/>
                </a:rPr>
                <a:t> 1 year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92F98D-1795-D327-86CA-C9E3327760C8}"/>
                </a:ext>
              </a:extLst>
            </p:cNvPr>
            <p:cNvSpPr txBox="1"/>
            <p:nvPr/>
          </p:nvSpPr>
          <p:spPr>
            <a:xfrm>
              <a:off x="534343" y="4338405"/>
              <a:ext cx="18630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(n=135, excludes pts on OAC)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6094C7-9577-D8B7-4EA6-B6F6E93ED3FD}"/>
                </a:ext>
              </a:extLst>
            </p:cNvPr>
            <p:cNvGrpSpPr/>
            <p:nvPr/>
          </p:nvGrpSpPr>
          <p:grpSpPr>
            <a:xfrm>
              <a:off x="2616808" y="3681486"/>
              <a:ext cx="1851438" cy="1040277"/>
              <a:chOff x="2616808" y="3681486"/>
              <a:chExt cx="1851438" cy="1040277"/>
            </a:xfrm>
          </p:grpSpPr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B1505D4F-2DAF-7FCB-C4FC-73CCC21F8E0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62183529"/>
                  </p:ext>
                </p:extLst>
              </p:nvPr>
            </p:nvGraphicFramePr>
            <p:xfrm>
              <a:off x="2616808" y="3681486"/>
              <a:ext cx="1227085" cy="10402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6A1784-39AE-3336-06DD-15981DA92B8B}"/>
                  </a:ext>
                </a:extLst>
              </p:cNvPr>
              <p:cNvSpPr txBox="1"/>
              <p:nvPr/>
            </p:nvSpPr>
            <p:spPr>
              <a:xfrm>
                <a:off x="2720078" y="3864725"/>
                <a:ext cx="627766" cy="40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No change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46F1BD-28E8-98AC-6018-77FB3FAB86C4}"/>
                  </a:ext>
                </a:extLst>
              </p:cNvPr>
              <p:cNvSpPr txBox="1"/>
              <p:nvPr/>
            </p:nvSpPr>
            <p:spPr>
              <a:xfrm>
                <a:off x="3633048" y="4027281"/>
                <a:ext cx="835198" cy="25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rgbClr val="006600"/>
                    </a:solidFill>
                  </a:rPr>
                  <a:t>Improved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DE9DD36-3814-894A-8CC7-14AAB710BFBE}"/>
                  </a:ext>
                </a:extLst>
              </p:cNvPr>
              <p:cNvSpPr txBox="1"/>
              <p:nvPr/>
            </p:nvSpPr>
            <p:spPr>
              <a:xfrm>
                <a:off x="3576947" y="4390330"/>
                <a:ext cx="835198" cy="25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rgbClr val="A50021"/>
                    </a:solidFill>
                  </a:rPr>
                  <a:t>Worsened</a:t>
                </a: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6325B16-64CC-1C3D-D75A-B2B09B690382}"/>
              </a:ext>
            </a:extLst>
          </p:cNvPr>
          <p:cNvSpPr/>
          <p:nvPr/>
        </p:nvSpPr>
        <p:spPr>
          <a:xfrm>
            <a:off x="6916381" y="4858631"/>
            <a:ext cx="76174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SH-1743303 AA</a:t>
            </a:r>
            <a:endParaRPr lang="en-US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1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A34E2-7326-B642-BBAB-85E0B0D9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cs typeface="Champagne &amp; Limousines"/>
              </a:rPr>
              <a:t>The </a:t>
            </a:r>
            <a:r>
              <a:rPr lang="fr-FR" dirty="0" err="1">
                <a:cs typeface="Champagne &amp; Limousines"/>
              </a:rPr>
              <a:t>essentials</a:t>
            </a:r>
            <a:r>
              <a:rPr lang="fr-FR" dirty="0">
                <a:cs typeface="Champagne &amp; Limousines"/>
              </a:rPr>
              <a:t> to </a:t>
            </a:r>
            <a:r>
              <a:rPr lang="fr-FR" dirty="0" err="1">
                <a:cs typeface="Champagne &amp; Limousines"/>
              </a:rPr>
              <a:t>remember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9F492F0-29F4-3BBE-FA50-9AA45F0B48A2}"/>
              </a:ext>
            </a:extLst>
          </p:cNvPr>
          <p:cNvSpPr txBox="1">
            <a:spLocks/>
          </p:cNvSpPr>
          <p:nvPr/>
        </p:nvSpPr>
        <p:spPr>
          <a:xfrm>
            <a:off x="490607" y="1523063"/>
            <a:ext cx="8162786" cy="3263467"/>
          </a:xfrm>
          <a:prstGeom prst="rect">
            <a:avLst/>
          </a:prstGeom>
        </p:spPr>
        <p:txBody>
          <a:bodyPr/>
          <a:lstStyle>
            <a:lvl1pPr marL="257168" indent="-257168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indent="-2841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ea typeface="Calibri" panose="020F0502020204030204" pitchFamily="34" charset="0"/>
              </a:rPr>
              <a:t>Patients treated with ACURATE </a:t>
            </a:r>
            <a:r>
              <a:rPr lang="en-US" sz="1800" i="1" dirty="0">
                <a:ea typeface="Calibri" panose="020F0502020204030204" pitchFamily="34" charset="0"/>
              </a:rPr>
              <a:t>neo2</a:t>
            </a:r>
            <a:r>
              <a:rPr lang="en-US" sz="1800" dirty="0">
                <a:ea typeface="Calibri" panose="020F0502020204030204" pitchFamily="34" charset="0"/>
              </a:rPr>
              <a:t> exhibited early improvement</a:t>
            </a:r>
            <a:br>
              <a:rPr lang="en-US" sz="1800" dirty="0">
                <a:ea typeface="Calibri" panose="020F0502020204030204" pitchFamily="34" charset="0"/>
              </a:rPr>
            </a:br>
            <a:r>
              <a:rPr lang="en-US" sz="1800" dirty="0">
                <a:ea typeface="Calibri" panose="020F0502020204030204" pitchFamily="34" charset="0"/>
              </a:rPr>
              <a:t>in valve </a:t>
            </a:r>
            <a:r>
              <a:rPr lang="en-US" sz="1800" dirty="0" err="1">
                <a:ea typeface="Calibri" panose="020F0502020204030204" pitchFamily="34" charset="0"/>
              </a:rPr>
              <a:t>haemodynamics</a:t>
            </a:r>
            <a:r>
              <a:rPr lang="en-US" sz="1800" dirty="0">
                <a:ea typeface="Calibri" panose="020F0502020204030204" pitchFamily="34" charset="0"/>
              </a:rPr>
              <a:t> and low rates of PVL through 1 year 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1600" dirty="0">
                <a:ea typeface="Calibri" panose="020F0502020204030204" pitchFamily="34" charset="0"/>
              </a:rPr>
              <a:t>At 1 year, 99% of patients had mild or no/trace PVL (&lt;1% had moderate PVL)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1600" dirty="0">
                <a:ea typeface="Calibri" panose="020F0502020204030204" pitchFamily="34" charset="0"/>
              </a:rPr>
              <a:t>No patients exhibited &gt;moderate PVL at any time </a:t>
            </a:r>
          </a:p>
          <a:p>
            <a:pPr marL="284163" indent="-2841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ea typeface="Calibri" panose="020F0502020204030204" pitchFamily="34" charset="0"/>
              </a:rPr>
              <a:t>1-year rates of all-cause mortality (5.1%) and stroke (3.0%) are comparable to other trials of TAVR patients at intermediate or high surgical risk</a:t>
            </a:r>
          </a:p>
          <a:p>
            <a:pPr marL="284163" indent="-2841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ea typeface="Calibri" panose="020F0502020204030204" pitchFamily="34" charset="0"/>
              </a:rPr>
              <a:t>The presence of HALT:</a:t>
            </a:r>
          </a:p>
          <a:p>
            <a:pPr marL="742950" lvl="1" indent="-285750">
              <a:lnSpc>
                <a:spcPct val="110000"/>
              </a:lnSpc>
              <a:buFont typeface="Calibri" panose="020F0502020204030204" pitchFamily="34" charset="0"/>
              <a:buChar char="–"/>
            </a:pPr>
            <a:r>
              <a:rPr lang="en-US" sz="1600" dirty="0"/>
              <a:t>Did not impact patient safety at 1 year</a:t>
            </a:r>
          </a:p>
          <a:p>
            <a:pPr marL="742950" lvl="1" indent="-285750">
              <a:lnSpc>
                <a:spcPct val="110000"/>
              </a:lnSpc>
              <a:buFont typeface="Calibri" panose="020F0502020204030204" pitchFamily="34" charset="0"/>
              <a:buChar char="–"/>
              <a:tabLst>
                <a:tab pos="742950" algn="l"/>
              </a:tabLst>
            </a:pPr>
            <a:r>
              <a:rPr lang="en-US" sz="1600" dirty="0"/>
              <a:t>Did not significantly affect mean AV gradient or mean AV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66016-44F0-72E4-3C63-9D4F5B782330}"/>
              </a:ext>
            </a:extLst>
          </p:cNvPr>
          <p:cNvSpPr txBox="1"/>
          <p:nvPr/>
        </p:nvSpPr>
        <p:spPr>
          <a:xfrm>
            <a:off x="770478" y="751677"/>
            <a:ext cx="7603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This report confirms favorable performance and safety through 1 year</a:t>
            </a:r>
            <a:br>
              <a:rPr lang="en-US" sz="2000" b="1" dirty="0">
                <a:solidFill>
                  <a:schemeClr val="accent5"/>
                </a:solidFill>
              </a:rPr>
            </a:br>
            <a:r>
              <a:rPr lang="en-US" sz="2000" b="1" dirty="0">
                <a:solidFill>
                  <a:schemeClr val="accent5"/>
                </a:solidFill>
              </a:rPr>
              <a:t>in patients with severe aortic stenosis treated with ACURATE </a:t>
            </a:r>
            <a:r>
              <a:rPr lang="en-US" sz="2000" b="1" i="1" dirty="0">
                <a:solidFill>
                  <a:schemeClr val="accent5"/>
                </a:solidFill>
              </a:rPr>
              <a:t>neo2</a:t>
            </a:r>
            <a:endParaRPr lang="en-US" sz="2000" i="1" dirty="0">
              <a:solidFill>
                <a:schemeClr val="accent5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CE708-CD74-2E29-ABE2-7843D2189B7F}"/>
              </a:ext>
            </a:extLst>
          </p:cNvPr>
          <p:cNvSpPr/>
          <p:nvPr/>
        </p:nvSpPr>
        <p:spPr>
          <a:xfrm>
            <a:off x="6916381" y="4858631"/>
            <a:ext cx="76174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SH-1743303 AA</a:t>
            </a:r>
            <a:endParaRPr lang="en-US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0424"/>
      </p:ext>
    </p:extLst>
  </p:cSld>
  <p:clrMapOvr>
    <a:masterClrMapping/>
  </p:clrMapOvr>
</p:sld>
</file>

<file path=ppt/theme/theme1.xml><?xml version="1.0" encoding="utf-8"?>
<a:theme xmlns:a="http://schemas.openxmlformats.org/drawingml/2006/main" name="LondonValves-202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9DEA2A0B5A14BB32ED3F14BED1377" ma:contentTypeVersion="12" ma:contentTypeDescription="Crée un document." ma:contentTypeScope="" ma:versionID="aef807cdb41c64fd7ef6de9e1cded10e">
  <xsd:schema xmlns:xsd="http://www.w3.org/2001/XMLSchema" xmlns:xs="http://www.w3.org/2001/XMLSchema" xmlns:p="http://schemas.microsoft.com/office/2006/metadata/properties" xmlns:ns2="9b6bde37-af8e-4faf-b0fa-3bc8dfb55eab" xmlns:ns3="4567f2f6-700b-4154-be21-02a9e94eb54e" targetNamespace="http://schemas.microsoft.com/office/2006/metadata/properties" ma:root="true" ma:fieldsID="7eff8fda0812ce3c96ab5097816d78ad" ns2:_="" ns3:_="">
    <xsd:import namespace="9b6bde37-af8e-4faf-b0fa-3bc8dfb55eab"/>
    <xsd:import namespace="4567f2f6-700b-4154-be21-02a9e94eb5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bde37-af8e-4faf-b0fa-3bc8dfb55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8627573c-4c95-43af-8e79-5a7254831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7f2f6-700b-4154-be21-02a9e94eb5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834a41e-4420-47a8-aba6-557b694611ac}" ma:internalName="TaxCatchAll" ma:showField="CatchAllData" ma:web="4567f2f6-700b-4154-be21-02a9e94eb5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67f2f6-700b-4154-be21-02a9e94eb54e" xsi:nil="true"/>
    <lcf76f155ced4ddcb4097134ff3c332f xmlns="9b6bde37-af8e-4faf-b0fa-3bc8dfb55e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5F420D-6F87-40FA-BEB6-C7A11F83A98A}">
  <ds:schemaRefs>
    <ds:schemaRef ds:uri="4567f2f6-700b-4154-be21-02a9e94eb54e"/>
    <ds:schemaRef ds:uri="9b6bde37-af8e-4faf-b0fa-3bc8dfb55e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9F2B25-C6DC-4E00-BCE3-59951644ED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EDDC9B-E6DD-4002-B143-08F2E50FD3DD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9b6bde37-af8e-4faf-b0fa-3bc8dfb55eab"/>
    <ds:schemaRef ds:uri="http://www.w3.org/XML/1998/namespace"/>
    <ds:schemaRef ds:uri="4567f2f6-700b-4154-be21-02a9e94eb54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1263</Words>
  <Application>Microsoft Office PowerPoint</Application>
  <PresentationFormat>On-screen Show (16:9)</PresentationFormat>
  <Paragraphs>215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LondonValves-2023</vt:lpstr>
      <vt:lpstr>One-year outcomes from the  ACURATE neo2 PMCF Post-market Registry</vt:lpstr>
      <vt:lpstr>Potential conflicts of interest</vt:lpstr>
      <vt:lpstr>Why this study?</vt:lpstr>
      <vt:lpstr>What did we study?</vt:lpstr>
      <vt:lpstr>How was the study executed?</vt:lpstr>
      <vt:lpstr>What are the essential results?</vt:lpstr>
      <vt:lpstr>What are the essential results?</vt:lpstr>
      <vt:lpstr>What are the essential results?</vt:lpstr>
      <vt:lpstr>The essentials to remember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</dc:creator>
  <cp:lastModifiedBy>Carley Stone</cp:lastModifiedBy>
  <cp:revision>19</cp:revision>
  <dcterms:created xsi:type="dcterms:W3CDTF">2015-11-16T08:25:35Z</dcterms:created>
  <dcterms:modified xsi:type="dcterms:W3CDTF">2023-11-17T10:52:17Z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0x010100ABB9DEA2A0B5A14BB32ED3F14BED1377</vt:lpwstr>
  </property>
  <property fmtid="{D5CDD505-2E9C-101B-9397-08002B2CF9AE}" pid="3" name="Order">
    <vt:r8>2290300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