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</p:sldMasterIdLst>
  <p:notesMasterIdLst>
    <p:notesMasterId r:id="rId19"/>
  </p:notesMasterIdLst>
  <p:handoutMasterIdLst>
    <p:handoutMasterId r:id="rId20"/>
  </p:handoutMasterIdLst>
  <p:sldIdLst>
    <p:sldId id="257" r:id="rId6"/>
    <p:sldId id="1123" r:id="rId7"/>
    <p:sldId id="1127" r:id="rId8"/>
    <p:sldId id="1124" r:id="rId9"/>
    <p:sldId id="1126" r:id="rId10"/>
    <p:sldId id="1108" r:id="rId11"/>
    <p:sldId id="1109" r:id="rId12"/>
    <p:sldId id="1111" r:id="rId13"/>
    <p:sldId id="2134958702" r:id="rId14"/>
    <p:sldId id="2134958701" r:id="rId15"/>
    <p:sldId id="2134958703" r:id="rId16"/>
    <p:sldId id="1121" r:id="rId17"/>
    <p:sldId id="1125" r:id="rId18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eley, Marc" initials="FM" lastIdx="32" clrIdx="0">
    <p:extLst>
      <p:ext uri="{19B8F6BF-5375-455C-9EA6-DF929625EA0E}">
        <p15:presenceInfo xmlns:p15="http://schemas.microsoft.com/office/powerpoint/2012/main" userId="S::Marc.Feeley@bsci.com::d5a64c27-613d-4fd4-b832-f3d70d0f320b" providerId="AD"/>
      </p:ext>
    </p:extLst>
  </p:cmAuthor>
  <p:cmAuthor id="2" name="Morton, Robert" initials="MR" lastIdx="7" clrIdx="1">
    <p:extLst>
      <p:ext uri="{19B8F6BF-5375-455C-9EA6-DF929625EA0E}">
        <p15:presenceInfo xmlns:p15="http://schemas.microsoft.com/office/powerpoint/2012/main" userId="S::Robert.Morton@bsci.com::64959903-9295-410b-9b04-ba01d4674f12" providerId="AD"/>
      </p:ext>
    </p:extLst>
  </p:cmAuthor>
  <p:cmAuthor id="3" name="Zanon, Sarah" initials="ZS" lastIdx="25" clrIdx="2">
    <p:extLst>
      <p:ext uri="{19B8F6BF-5375-455C-9EA6-DF929625EA0E}">
        <p15:presenceInfo xmlns:p15="http://schemas.microsoft.com/office/powerpoint/2012/main" userId="S::Sarah.Zanon@bsci.com::e5779018-85ad-482b-8ada-f3b3eae45046" providerId="AD"/>
      </p:ext>
    </p:extLst>
  </p:cmAuthor>
  <p:cmAuthor id="4" name="Purnell, Kevin" initials="PK" lastIdx="3" clrIdx="3">
    <p:extLst>
      <p:ext uri="{19B8F6BF-5375-455C-9EA6-DF929625EA0E}">
        <p15:presenceInfo xmlns:p15="http://schemas.microsoft.com/office/powerpoint/2012/main" userId="S::kevin.purnell@bsci.com::726e3973-ec9b-489a-ae8d-155c773738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023"/>
    <a:srgbClr val="76B900"/>
    <a:srgbClr val="6A737B"/>
    <a:srgbClr val="008ECD"/>
    <a:srgbClr val="336B99"/>
    <a:srgbClr val="DADEE1"/>
    <a:srgbClr val="CFD7EB"/>
    <a:srgbClr val="E4CDD2"/>
    <a:srgbClr val="D2E5D1"/>
    <a:srgbClr val="7A9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7F805A-0E23-4068-B894-9338C5FB7674}" v="37" dt="2021-07-20T12:50:05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Acurate size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C23-4371-9811-7FCC2FC8103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C23-4371-9811-7FCC2FC8103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C23-4371-9811-7FCC2FC8103A}"/>
              </c:ext>
            </c:extLst>
          </c:dPt>
          <c:dLbls>
            <c:delete val="1"/>
          </c:dLbls>
          <c:cat>
            <c:strRef>
              <c:f>Blad1!$A$2:$A$4</c:f>
              <c:strCache>
                <c:ptCount val="3"/>
                <c:pt idx="0">
                  <c:v>Small (23 mm)</c:v>
                </c:pt>
                <c:pt idx="1">
                  <c:v>Medium (25 mm)</c:v>
                </c:pt>
                <c:pt idx="2">
                  <c:v>Large (27 mm)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21</c:v>
                </c:pt>
                <c:pt idx="1">
                  <c:v>42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23-4371-9811-7FCC2FC8103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31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367573007858"/>
          <c:y val="0.12541417176787917"/>
          <c:w val="0.82414853739171623"/>
          <c:h val="0.682238945071416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None or Trace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ACURATE neo
(n=108)</c:v>
                </c:pt>
                <c:pt idx="1">
                  <c:v>ACURATE neo2
(n=120)</c:v>
                </c:pt>
              </c:strCache>
            </c:strRef>
          </c:cat>
          <c:val>
            <c:numRef>
              <c:f>Blad1!$B$2:$B$3</c:f>
              <c:numCache>
                <c:formatCode>0.0%</c:formatCode>
                <c:ptCount val="2"/>
                <c:pt idx="0">
                  <c:v>0.36099999999999999</c:v>
                </c:pt>
                <c:pt idx="1">
                  <c:v>0.67500000000000004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E5-4199-85F9-6E6B53943CCE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ACURATE neo
(n=108)</c:v>
                </c:pt>
                <c:pt idx="1">
                  <c:v>ACURATE neo2
(n=120)</c:v>
                </c:pt>
              </c:strCache>
            </c:strRef>
          </c:cat>
          <c:val>
            <c:numRef>
              <c:f>Blad1!$C$2:$C$3</c:f>
              <c:numCache>
                <c:formatCode>0.0%</c:formatCode>
                <c:ptCount val="2"/>
                <c:pt idx="0">
                  <c:v>0.5</c:v>
                </c:pt>
                <c:pt idx="1">
                  <c:v>0.308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E5-4199-85F9-6E6B53943CCE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Moderate or Severe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ACURATE neo
(n=108)</c:v>
                </c:pt>
                <c:pt idx="1">
                  <c:v>ACURATE neo2
(n=120)</c:v>
                </c:pt>
              </c:strCache>
            </c:strRef>
          </c:cat>
          <c:val>
            <c:numRef>
              <c:f>Blad1!$D$2:$D$3</c:f>
              <c:numCache>
                <c:formatCode>0.0%</c:formatCode>
                <c:ptCount val="2"/>
                <c:pt idx="0">
                  <c:v>0.13900000000000001</c:v>
                </c:pt>
                <c:pt idx="1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E5-4199-85F9-6E6B53943CCE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51259680"/>
        <c:axId val="751263944"/>
      </c:barChart>
      <c:catAx>
        <c:axId val="75125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263944"/>
        <c:crosses val="autoZero"/>
        <c:auto val="1"/>
        <c:lblAlgn val="ctr"/>
        <c:lblOffset val="100"/>
        <c:noMultiLvlLbl val="0"/>
      </c:catAx>
      <c:valAx>
        <c:axId val="7512639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25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Mean regurgitation fraction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64546879110749"/>
          <c:y val="0.18782793171152001"/>
          <c:w val="0.78763696739730438"/>
          <c:h val="0.67585595968264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regurgitation fraction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ACURATE neo
(n=108)</c:v>
                </c:pt>
                <c:pt idx="1">
                  <c:v>ACURATE neo2
(n=120)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9.9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8-400B-865C-1DCDCAAC4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4725232"/>
        <c:axId val="844732776"/>
      </c:barChart>
      <c:catAx>
        <c:axId val="84472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32776"/>
        <c:crosses val="autoZero"/>
        <c:auto val="1"/>
        <c:lblAlgn val="ctr"/>
        <c:lblOffset val="100"/>
        <c:noMultiLvlLbl val="0"/>
      </c:catAx>
      <c:valAx>
        <c:axId val="844732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Cumulative</a:t>
                </a:r>
                <a:r>
                  <a:rPr lang="en-US" b="1" baseline="0"/>
                  <a:t> regurgitation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2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1BC477-272C-495F-84B3-F0AA34C18A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A2A55-84C7-4DCD-8083-A1E204278B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43F5E-F7AB-4A93-A13D-668922841E9A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C09E0-039D-4A08-8215-7D21A7F90F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38B45-BBE5-4E9D-A340-0D1E5DF12F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730B7-7E27-4378-8084-B9BD6E637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23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43127-52B4-F447-92C0-D6DEB77CB17D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50E27-53DB-1B41-AE1E-6A44F58C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9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US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The average annulus size treated in this study was 23.7 mm with an </a:t>
            </a:r>
            <a:r>
              <a:rPr lang="en-US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ACURATE </a:t>
            </a:r>
            <a:r>
              <a:rPr lang="en-US" sz="16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neo2</a:t>
            </a:r>
            <a:r>
              <a:rPr lang="en-US" sz="16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size distribution of Small (21%), Medium (41%) and Large (38%).</a:t>
            </a:r>
            <a:endParaRPr lang="en-IE" sz="1600" b="1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E" sz="16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US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The sizing matrix for ACURATE </a:t>
            </a:r>
            <a:r>
              <a:rPr lang="en-US" sz="1600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neo2</a:t>
            </a:r>
            <a:r>
              <a:rPr lang="en-US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and ACURATE </a:t>
            </a:r>
            <a:r>
              <a:rPr lang="en-US" sz="1600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neo</a:t>
            </a:r>
            <a:r>
              <a:rPr lang="en-US" sz="16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is the same. However, previous studies have indicated that appropriate oversizing of ACURATE can lead to reduced paravalvular leak, with this as a key finding from the SCOPE I and II trials, from which a smaller percentage of patients received a large ACURATE valve size. </a:t>
            </a:r>
            <a:r>
              <a:rPr lang="en-US" sz="1600" kern="1200" baseline="30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1</a:t>
            </a:r>
            <a:endParaRPr lang="en-IE" sz="16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US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365" lvl="0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rates of pre-dilatation rate of the Early neo2 Registry (87%) is in line with previous ACURATE studies, </a:t>
            </a:r>
            <a:r>
              <a:rPr lang="en-US" sz="1600" baseline="30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2, 3</a:t>
            </a: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pre dilatation is mandated per the ACURATE </a:t>
            </a:r>
            <a:r>
              <a:rPr lang="en-US" sz="1600" i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neo2</a:t>
            </a: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IFU. </a:t>
            </a:r>
            <a:endParaRPr lang="en-IE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</a:pP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365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rate of post-dilatation of the Early neo2 Registry (36%) is lower than previous </a:t>
            </a: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ACURATE</a:t>
            </a:r>
            <a:r>
              <a:rPr lang="en-US" sz="1600" i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neo </a:t>
            </a: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(SCOPE I: 53%, SCOPE II: 46%). This may be related to the improved acute PVL performance of ACURATE </a:t>
            </a:r>
            <a:r>
              <a:rPr lang="en-US" sz="1600" i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neo2.</a:t>
            </a:r>
          </a:p>
          <a:p>
            <a:pPr marL="133365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1600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None/>
            </a:pPr>
            <a:r>
              <a:rPr lang="en-US" sz="1600" i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 WK, et al., Effectiveness and Safety of the ACURATE Neo Prosthesis in 1,000 Patients With Aortic Stenosis, American Journal of Cardiology, 2020</a:t>
            </a:r>
            <a:endParaRPr lang="en-I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1600" i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0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Lanz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J., et al. Safety and efficacy of a self-expanding versus a balloon-expandable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bioprosthesisfor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transcatheter aortic valve replacement in patients with symptomatic severe aortic stenosis: A randomized non-inferiority trial. Lancet. 2019;394(10209):1619-28.</a:t>
            </a:r>
          </a:p>
          <a:p>
            <a:pPr lvl="0"/>
            <a:endParaRPr lang="en-I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Tamburino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C., et al. Comparison of self-expanding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bioprostheses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transcatheter aortic valve replacement in patients with symptomatic severe aortic stenosis: the SCOPE 2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randomised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clinical trial. Circulation 2020;142:2431–2442.</a:t>
            </a:r>
            <a:endParaRPr lang="en-I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I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50E27-53DB-1B41-AE1E-6A44F58CB6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9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 that the </a:t>
            </a:r>
            <a:r>
              <a:rPr lang="en-US" sz="16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EuroPCR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presented data showed a </a:t>
            </a:r>
            <a:r>
              <a:rPr lang="en-US" sz="16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 reported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1.3% rate of </a:t>
            </a:r>
            <a:r>
              <a:rPr lang="en-US" altLang="en-US" sz="1600" dirty="0">
                <a:ea typeface="Times New Roman" panose="02020603050405020304" pitchFamily="18" charset="0"/>
                <a:cs typeface="Calibri"/>
              </a:rPr>
              <a:t>m</a:t>
            </a:r>
            <a:r>
              <a:rPr lang="en-US" sz="1600" dirty="0"/>
              <a:t>oderate or greater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33.3% mild and 65.4% none/trace PVL rates with a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postoperative mean gradient of 9mmHg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EURO PCR congress 2021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50E27-53DB-1B41-AE1E-6A44F58CB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2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Quantitative angiographic aortic regurgitation assessment was developed to enable an objective quantification of the aortic regurgitation post TAVI.</a:t>
            </a:r>
          </a:p>
          <a:p>
            <a:pPr marL="609585" lvl="1" indent="0">
              <a:buFont typeface="Wingdings" panose="05000000000000000000" pitchFamily="2" charset="2"/>
              <a:buNone/>
            </a:pPr>
            <a:endParaRPr lang="en-US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uses </a:t>
            </a:r>
            <a:r>
              <a:rPr lang="en-US" sz="16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videodensitometry</a:t>
            </a:r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compare the time-density ratios between contrast regurgitated into the left ventricular outflow tract and contrast injected into the aortic root during aortography.</a:t>
            </a:r>
          </a:p>
          <a:p>
            <a:pPr marL="609585" lvl="1" indent="0">
              <a:buFont typeface="Wingdings" panose="05000000000000000000" pitchFamily="2" charset="2"/>
              <a:buNone/>
            </a:pPr>
            <a:endParaRPr lang="en-IE" sz="18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895335" lvl="1" indent="-285750">
              <a:buFont typeface="Wingdings" panose="05000000000000000000" pitchFamily="2" charset="2"/>
              <a:buChar char="§"/>
            </a:pPr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 of quantitative </a:t>
            </a:r>
            <a:r>
              <a:rPr lang="en-US" sz="16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videodensitometric</a:t>
            </a:r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aortography is an objective, accurate, and reproducible methodology for adjudication of AR following TAVI, that was validated against echocardiography and MRI, which is why it was used to compare ACURATE </a:t>
            </a:r>
            <a:r>
              <a:rPr lang="en-US" sz="16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neo2 </a:t>
            </a:r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ACURATE </a:t>
            </a:r>
            <a:r>
              <a:rPr lang="en-US" sz="16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 </a:t>
            </a:r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50E27-53DB-1B41-AE1E-6A44F58CB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6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IE" dirty="0"/>
              <a:t>Cumulative frequency chart indicates that only 2/120 patients from the ACURATE </a:t>
            </a:r>
            <a:r>
              <a:rPr lang="en-IE" i="1" dirty="0"/>
              <a:t>neo2</a:t>
            </a:r>
            <a:r>
              <a:rPr lang="en-IE" dirty="0"/>
              <a:t> cohort (1.7%) reported moderate to severe aortic regurgitation. </a:t>
            </a:r>
          </a:p>
          <a:p>
            <a:pPr marL="285750" indent="-285750">
              <a:buFontTx/>
              <a:buChar char="-"/>
            </a:pPr>
            <a:endParaRPr lang="en-IE" dirty="0"/>
          </a:p>
          <a:p>
            <a:pPr lvl="1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Quantitative angiographic aortic regurgitation assessment was developed to enable an objective quantification of the aortic regurgitation post TAVI.</a:t>
            </a:r>
          </a:p>
          <a:p>
            <a:pPr lvl="1"/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uses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videodensitometry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compare the time-density ratios between contrast regurgitated into the left ventricular outflow tract and contrast injected into the aortic root during aortography. </a:t>
            </a:r>
            <a:endParaRPr lang="en-IE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E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 of quantitative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videodensitometric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aortography is an objective, accurate, and reproducible methodology for adjudication of AR following TAVI, that was validated against echocardiography and MRI, which is why it was used to compare ACURATE 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neo2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ACURATE 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data.</a:t>
            </a:r>
            <a:endParaRPr lang="en-IE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Tx/>
              <a:buChar char="-"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50E27-53DB-1B41-AE1E-6A44F58CB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0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665906" y="4766394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65905" y="5414131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5F2AC1-2484-604A-A602-71762C461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664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T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6D8EAA-FFE4-B742-8EDD-E52CB35EC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52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33F543-B4A4-754E-BD27-8199CAC54F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09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8125" y="326335"/>
            <a:ext cx="9624007" cy="612341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8125" y="1254935"/>
            <a:ext cx="11427071" cy="4799108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Wingdings" pitchFamily="2" charset="2"/>
              <a:buChar char="§"/>
              <a:defRPr sz="2800">
                <a:solidFill>
                  <a:schemeClr val="accent6"/>
                </a:solidFill>
                <a:latin typeface="Arial"/>
                <a:cs typeface="Arial"/>
              </a:defRPr>
            </a:lvl1pPr>
            <a:lvl2pPr marL="990575" indent="-380990">
              <a:buFont typeface="Wingdings" pitchFamily="2" charset="2"/>
              <a:buChar char="§"/>
              <a:defRPr sz="2400">
                <a:solidFill>
                  <a:schemeClr val="accent6"/>
                </a:solidFill>
                <a:latin typeface="Arial"/>
                <a:cs typeface="Arial"/>
              </a:defRPr>
            </a:lvl2pPr>
            <a:lvl3pPr marL="1523962" indent="-304792">
              <a:buFont typeface="Wingdings" pitchFamily="2" charset="2"/>
              <a:buChar char="§"/>
              <a:defRPr sz="2000">
                <a:solidFill>
                  <a:schemeClr val="accent6"/>
                </a:solidFill>
                <a:latin typeface="Arial"/>
                <a:cs typeface="Arial"/>
              </a:defRPr>
            </a:lvl3pPr>
            <a:lvl4pPr marL="2133547" indent="-304792">
              <a:buFont typeface="Wingdings" pitchFamily="2" charset="2"/>
              <a:buChar char="§"/>
              <a:defRPr sz="1800">
                <a:solidFill>
                  <a:schemeClr val="accent6"/>
                </a:solidFill>
                <a:latin typeface="Arial"/>
                <a:cs typeface="Arial"/>
              </a:defRPr>
            </a:lvl4pPr>
            <a:lvl5pPr marL="2743131" indent="-304792">
              <a:buFont typeface="Wingdings" pitchFamily="2" charset="2"/>
              <a:buChar char="§"/>
              <a:defRPr sz="1800">
                <a:solidFill>
                  <a:schemeClr val="accent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1B3C5-8A08-C44A-9083-BA419D3A4C5C}"/>
              </a:ext>
            </a:extLst>
          </p:cNvPr>
          <p:cNvSpPr txBox="1"/>
          <p:nvPr userDrawn="1"/>
        </p:nvSpPr>
        <p:spPr>
          <a:xfrm>
            <a:off x="0" y="6596455"/>
            <a:ext cx="8982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© 2021 Boston Scientific Corporation or its affiliates. </a:t>
            </a:r>
            <a:r>
              <a:rPr lang="en-IE" sz="900" b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All rights reserved</a:t>
            </a:r>
            <a:r>
              <a:rPr lang="en-IE" sz="900" b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IE" sz="900" b="0" dirty="0">
                <a:solidFill>
                  <a:schemeClr val="bg1">
                    <a:lumMod val="50000"/>
                  </a:schemeClr>
                </a:solidFill>
              </a:rPr>
              <a:t>SH-1014506-AC</a:t>
            </a:r>
            <a:endParaRPr 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789B0-E3EF-E14D-87EA-28EC03524B77}"/>
              </a:ext>
            </a:extLst>
          </p:cNvPr>
          <p:cNvSpPr txBox="1"/>
          <p:nvPr userDrawn="1"/>
        </p:nvSpPr>
        <p:spPr>
          <a:xfrm>
            <a:off x="11779067" y="6570742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FA3D809-9BA1-4642-B7B1-B8DA411618F5}" type="slidenum">
              <a:rPr lang="en-US" sz="1067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‹#›</a:t>
            </a:fld>
            <a:endParaRPr lang="en-US" sz="1067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9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8125" y="326335"/>
            <a:ext cx="9624007" cy="612341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rgbClr val="00467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8125" y="1254935"/>
            <a:ext cx="11427071" cy="4799108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Wingdings" pitchFamily="2" charset="2"/>
              <a:buChar char="§"/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  <a:lvl2pPr marL="990575" indent="-380990"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"/>
                <a:cs typeface="Arial"/>
              </a:defRPr>
            </a:lvl2pPr>
            <a:lvl3pPr marL="1523962" indent="-304792"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2133547" indent="-304792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2743131" indent="-304792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789B0-E3EF-E14D-87EA-28EC03524B77}"/>
              </a:ext>
            </a:extLst>
          </p:cNvPr>
          <p:cNvSpPr txBox="1"/>
          <p:nvPr userDrawn="1"/>
        </p:nvSpPr>
        <p:spPr>
          <a:xfrm>
            <a:off x="11779067" y="6570742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FA3D809-9BA1-4642-B7B1-B8DA411618F5}" type="slidenum">
              <a:rPr lang="en-US" sz="1067" smtClean="0">
                <a:solidFill>
                  <a:schemeClr val="bg1"/>
                </a:solidFill>
              </a:rPr>
              <a:t>‹#›</a:t>
            </a:fld>
            <a:endParaRPr lang="en-US" sz="1067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BA35F5-4835-C441-B618-A23945AF08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 ######-AA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108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EA7E0B8-EE6B-4EA2-87D1-2FCC291CA6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5E48AC44-41FC-46CE-8303-D985BD8AB5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5126038"/>
            <a:ext cx="5164137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1320800" y="3873500"/>
            <a:ext cx="4292600" cy="7874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320800" y="4662237"/>
            <a:ext cx="4292600" cy="7874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21BEED-023B-4112-AA7D-3F4EB124F0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24621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7F7CE5-B1EE-4371-8EBA-17463B389480}"/>
              </a:ext>
            </a:extLst>
          </p:cNvPr>
          <p:cNvSpPr txBox="1"/>
          <p:nvPr/>
        </p:nvSpPr>
        <p:spPr>
          <a:xfrm>
            <a:off x="11779250" y="6570663"/>
            <a:ext cx="349250" cy="257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139BE1F-AE88-4CE8-9B62-EAD0BD17FCC0}" type="slidenum">
              <a:rPr lang="en-US" sz="1067">
                <a:solidFill>
                  <a:schemeClr val="bg2">
                    <a:lumMod val="50000"/>
                  </a:schemeClr>
                </a:solidFill>
                <a:latin typeface="+mn-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05DF78-2732-406B-95F1-8214A51B15E2}"/>
              </a:ext>
            </a:extLst>
          </p:cNvPr>
          <p:cNvSpPr txBox="1">
            <a:spLocks/>
          </p:cNvSpPr>
          <p:nvPr userDrawn="1"/>
        </p:nvSpPr>
        <p:spPr>
          <a:xfrm>
            <a:off x="0" y="6488113"/>
            <a:ext cx="9037638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© 2021 Boston Scientific Corporation or its affiliates. SH-</a:t>
            </a:r>
            <a:r>
              <a:rPr lang="en-IE" sz="9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992102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-AA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8125" y="326335"/>
            <a:ext cx="9624007" cy="612341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8125" y="1254935"/>
            <a:ext cx="11427071" cy="4799108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pitchFamily="2" charset="2"/>
              <a:buChar char="§"/>
              <a:defRPr sz="2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990575" indent="-380990">
              <a:buFont typeface="Wingdings" pitchFamily="2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  <a:lvl3pPr marL="1523962" indent="-304792">
              <a:buFont typeface="Wingdings" pitchFamily="2" charset="2"/>
              <a:buChar char="§"/>
              <a:defRPr sz="20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3pPr>
            <a:lvl4pPr marL="2133547" indent="-304792">
              <a:buFont typeface="Wingdings" pitchFamily="2" charset="2"/>
              <a:buChar char="§"/>
              <a:defRPr sz="1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 marL="2743131" indent="-304792">
              <a:buFont typeface="Wingdings" pitchFamily="2" charset="2"/>
              <a:buChar char="§"/>
              <a:defRPr sz="1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9566397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Divider - No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4E59B0-84F8-4EB7-9699-EC832F38E8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9E0D9BD-A0D8-44B5-935D-A4221CF317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560888"/>
            <a:ext cx="5164137" cy="1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49300" y="3429000"/>
            <a:ext cx="6985000" cy="1562100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3193FF-3685-4858-893D-1927DB32D40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3804927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Divider -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A4B2DFCC-38EA-4C70-A93D-2313A3F0BC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EA73A4B-FC9B-4691-9EE8-B978A35996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560888"/>
            <a:ext cx="5164137" cy="1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49300" y="3429000"/>
            <a:ext cx="6985000" cy="1562100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FED86F-AF2B-4DF5-A650-66E7B0F6FE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128319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riLeafle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F098D45F-09DA-4E7E-B531-1C0D8660A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9B3AB03-8AC1-4774-82B0-5FFA81C6CB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3900488"/>
            <a:ext cx="5164138" cy="1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49700" y="2768600"/>
            <a:ext cx="6985000" cy="156210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75BBF5-4305-436D-A024-5C325A7689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1831831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Faded TriLeafle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1CAA7F34-D9B1-4F46-8FE9-0F377B5030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9FBB6A5-4C67-4BED-8089-9FE053433C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3900488"/>
            <a:ext cx="5164138" cy="1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49700" y="2768600"/>
            <a:ext cx="6985000" cy="156210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3FE728-91B8-4808-9BEE-3196402D9B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66487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VI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266FE-2973-A041-960B-F7BA30F2AC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17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riLeafle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2146E04D-14E0-44A9-B346-0719DB975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8A9969C1-F2E1-4070-8A17-E1F1C32A2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3900488"/>
            <a:ext cx="5164138" cy="1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49700" y="2768600"/>
            <a:ext cx="6985000" cy="156210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B74CE4-EB86-41C2-B2EE-E7B9BBDCD5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193647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Faded TriLeafle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2E4C782F-C54F-462E-8344-82BFB16DEE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967C4FF-94AB-440D-9A11-3263B669A3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3900488"/>
            <a:ext cx="5164138" cy="1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82FC3FA-592F-4A5C-B3A1-ED5492137568}"/>
              </a:ext>
            </a:extLst>
          </p:cNvPr>
          <p:cNvSpPr txBox="1">
            <a:spLocks/>
          </p:cNvSpPr>
          <p:nvPr userDrawn="1"/>
        </p:nvSpPr>
        <p:spPr>
          <a:xfrm>
            <a:off x="0" y="6488113"/>
            <a:ext cx="9037638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© 2020 Boston Scientific Corporation or its affiliates SH-886907-AC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49700" y="2768600"/>
            <a:ext cx="6985000" cy="156210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E67D315-CF7F-425F-A6E0-B5B2254AEC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601212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hi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8D18F-C60F-427A-9D12-1B407EDC809A}"/>
              </a:ext>
            </a:extLst>
          </p:cNvPr>
          <p:cNvSpPr txBox="1"/>
          <p:nvPr/>
        </p:nvSpPr>
        <p:spPr>
          <a:xfrm>
            <a:off x="11779250" y="6570663"/>
            <a:ext cx="349250" cy="257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029C090-A656-4FFC-B555-19C6ECAFC869}" type="slidenum">
              <a:rPr lang="en-US" sz="1067">
                <a:solidFill>
                  <a:schemeClr val="bg2">
                    <a:lumMod val="50000"/>
                  </a:schemeClr>
                </a:solidFill>
                <a:latin typeface="+mn-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EAC5CD3-C322-4F23-AF1A-16A470EE7825}"/>
              </a:ext>
            </a:extLst>
          </p:cNvPr>
          <p:cNvSpPr txBox="1">
            <a:spLocks/>
          </p:cNvSpPr>
          <p:nvPr userDrawn="1"/>
        </p:nvSpPr>
        <p:spPr>
          <a:xfrm>
            <a:off x="0" y="6488113"/>
            <a:ext cx="9037638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© 2021 Boston Scientific Corporation or its affiliates. SH-</a:t>
            </a:r>
            <a:r>
              <a:rPr lang="en-IE" sz="9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992102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-AA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8125" y="326335"/>
            <a:ext cx="9624007" cy="612341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8125" y="1254935"/>
            <a:ext cx="11427071" cy="4799108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pitchFamily="2" charset="2"/>
              <a:buChar char="§"/>
              <a:defRPr sz="2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990575" indent="-380990">
              <a:buFont typeface="Wingdings" pitchFamily="2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  <a:lvl3pPr marL="1523962" indent="-304792">
              <a:buFont typeface="Wingdings" pitchFamily="2" charset="2"/>
              <a:buChar char="§"/>
              <a:defRPr sz="20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3pPr>
            <a:lvl4pPr marL="2133547" indent="-304792">
              <a:buFont typeface="Wingdings" pitchFamily="2" charset="2"/>
              <a:buChar char="§"/>
              <a:defRPr sz="1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 marL="2743131" indent="-304792">
              <a:buFont typeface="Wingdings" pitchFamily="2" charset="2"/>
              <a:buChar char="§"/>
              <a:defRPr sz="1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604346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SLEEVE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8F6F0F-91B0-444F-ADB4-81CC2FE7B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2132485049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AFARI2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5CD5667-EB46-43BA-B7C0-F1FFC98798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4138281979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NTINEL CPS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BDA091-D4B9-4D93-8A25-1E8AADCFF2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4300" y="6384925"/>
            <a:ext cx="6704013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2019 Boston Scientific Corporation or its affiliates. All rights reserved. SH-######-AA</a:t>
            </a:r>
          </a:p>
        </p:txBody>
      </p:sp>
    </p:spTree>
    <p:extLst>
      <p:ext uri="{BB962C8B-B14F-4D97-AF65-F5344CB8AC3E}">
        <p14:creationId xmlns:p14="http://schemas.microsoft.com/office/powerpoint/2010/main" val="3280526542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5DF971-021E-4B75-BBA9-B1CFE305E654}"/>
              </a:ext>
            </a:extLst>
          </p:cNvPr>
          <p:cNvSpPr txBox="1"/>
          <p:nvPr userDrawn="1"/>
        </p:nvSpPr>
        <p:spPr>
          <a:xfrm>
            <a:off x="11779250" y="6553200"/>
            <a:ext cx="349250" cy="255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AC6F557-9A07-48D8-86CE-B9283A20A45B}" type="slidenum">
              <a:rPr lang="en-US" sz="1067">
                <a:solidFill>
                  <a:schemeClr val="bg2">
                    <a:lumMod val="50000"/>
                  </a:schemeClr>
                </a:solidFill>
                <a:latin typeface="+mn-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4F5A7-A3FA-4DB0-87B0-597F7B9ED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389688"/>
            <a:ext cx="9001125" cy="395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en-US" altLang="en-US" sz="700">
              <a:solidFill>
                <a:srgbClr val="6A74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700">
                <a:solidFill>
                  <a:srgbClr val="6A7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2020 Boston Scientific Corporation or its affiliates. All rights reserved. SH-XXX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8125" y="1"/>
            <a:ext cx="9624007" cy="83896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0797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r - No Referenc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55462-CDAF-4D8D-A4C8-A49E18D7ABD9}"/>
              </a:ext>
            </a:extLst>
          </p:cNvPr>
          <p:cNvSpPr txBox="1"/>
          <p:nvPr userDrawn="1"/>
        </p:nvSpPr>
        <p:spPr>
          <a:xfrm>
            <a:off x="11779250" y="6553200"/>
            <a:ext cx="349250" cy="255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38951AA-ABF5-4568-AD76-9FD16F16DBEC}" type="slidenum">
              <a:rPr lang="en-US" sz="1067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B999E-B378-4271-BF56-11E96A05C3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389688"/>
            <a:ext cx="9001125" cy="395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en-US" altLang="en-US" sz="700">
              <a:solidFill>
                <a:srgbClr val="6A74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700">
                <a:solidFill>
                  <a:srgbClr val="6A7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2020 Boston Scientific Corporation or its affiliates. All rights reserved. SH-XXX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78125" y="1"/>
            <a:ext cx="9624007" cy="83896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377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7863"/>
            <a:ext cx="10972800" cy="23391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6193" y="135572"/>
            <a:ext cx="8439399" cy="708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36040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V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9CF90-CAA2-6D4A-A62D-E6CAD054AA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6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TUS Edg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E7945B-3BC3-7044-A4AD-2ED618A12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7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NTINEL CPS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84461-F4ED-534F-B491-D842B30C2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© 2018 Boston Scientific Corporation or its affiliates. All rights reserved. SH-######-AA</a:t>
            </a:r>
            <a:endParaRPr lang="de-D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3D91FC-BDF3-A641-BB16-0EC090D27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651559-7CDF-1C4E-B155-8A203B1498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9952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FARI2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D08D10-406C-E942-9DB7-A330536800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5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LEEV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798ED5-D0AC-EB42-A922-C435C1BE4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22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URATE neo AVS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53CE0E-3E51-0646-AC0D-A6F8BB201E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60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URATE neo TA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17125" y="3561811"/>
            <a:ext cx="4754145" cy="6379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7123" y="4209548"/>
            <a:ext cx="4754145" cy="4818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algn="l"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 algn="l"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53CE0E-3E51-0646-AC0D-A6F8BB201E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cs typeface="Arial"/>
              </a:rPr>
              <a:t>© 2018 Boston Scientific Corporation </a:t>
            </a:r>
            <a:r>
              <a:rPr lang="de-DE" err="1">
                <a:cs typeface="Arial"/>
              </a:rPr>
              <a:t>or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its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affiliates</a:t>
            </a:r>
            <a:r>
              <a:rPr lang="de-DE">
                <a:cs typeface="Arial"/>
              </a:rPr>
              <a:t>. All </a:t>
            </a:r>
            <a:r>
              <a:rPr lang="de-DE" err="1">
                <a:cs typeface="Arial"/>
              </a:rPr>
              <a:t>rights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reserved</a:t>
            </a:r>
            <a:r>
              <a:rPr lang="de-DE">
                <a:cs typeface="Arial"/>
              </a:rPr>
              <a:t>. SH-######-AA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79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175C0-B42E-B24F-B0D0-06F5491DD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87412"/>
            <a:ext cx="8982157" cy="25781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© 2018 Boston Scientific Corporation </a:t>
            </a:r>
            <a:r>
              <a:rPr lang="de-DE" err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or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 </a:t>
            </a:r>
            <a:r>
              <a:rPr lang="de-DE" err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its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 </a:t>
            </a:r>
            <a:r>
              <a:rPr lang="de-DE" err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affiliates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. All </a:t>
            </a:r>
            <a:r>
              <a:rPr lang="de-DE" err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rights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 </a:t>
            </a:r>
            <a:r>
              <a:rPr lang="de-DE" err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reserved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. SH-######-AA</a:t>
            </a:r>
            <a:endParaRPr lang="de-D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0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66" r:id="rId5"/>
    <p:sldLayoutId id="2147483652" r:id="rId6"/>
    <p:sldLayoutId id="2147483653" r:id="rId7"/>
    <p:sldLayoutId id="2147483660" r:id="rId8"/>
    <p:sldLayoutId id="2147483665" r:id="rId9"/>
    <p:sldLayoutId id="2147483661" r:id="rId10"/>
    <p:sldLayoutId id="2147483662" r:id="rId11"/>
    <p:sldLayoutId id="2147483664" r:id="rId12"/>
    <p:sldLayoutId id="2147483655" r:id="rId13"/>
  </p:sldLayoutIdLst>
  <p:hf hdr="0" dt="0"/>
  <p:txStyles>
    <p:titleStyle>
      <a:lvl1pPr marL="0" marR="0" indent="0" algn="ctr" defTabSz="609585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4510D85-4F7D-492C-B8FC-DAB787927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2689011-1D33-494C-BEB9-A4768E522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3F329-A271-47C6-B332-FE0A97409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1754D4-88BB-443A-A053-614BCFD017BD}" type="datetimeFigureOut">
              <a:rPr lang="en-US"/>
              <a:pPr>
                <a:defRPr/>
              </a:pPr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9E1F9-41FD-44AF-B7CF-BC635656A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B8BA1-8EA8-444B-AAC6-C78C6DA2E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88106F-9485-4F64-ADFC-5534A3107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5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emf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1">
            <a:extLst>
              <a:ext uri="{FF2B5EF4-FFF2-40B4-BE49-F238E27FC236}">
                <a16:creationId xmlns:a16="http://schemas.microsoft.com/office/drawing/2014/main" id="{55F0A600-9335-478C-83FC-7923C0A43360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422254" y="3991443"/>
            <a:ext cx="8631910" cy="197782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Early neo2 Registry</a:t>
            </a:r>
          </a:p>
          <a:p>
            <a:pPr eaLnBrk="1" hangingPunct="1">
              <a:defRPr/>
            </a:pPr>
            <a:endParaRPr lang="en-US" sz="100" dirty="0"/>
          </a:p>
          <a:p>
            <a:pPr eaLnBrk="1" hangingPunct="1">
              <a:defRPr/>
            </a:pPr>
            <a:endParaRPr lang="en-US" sz="100" dirty="0"/>
          </a:p>
          <a:p>
            <a:pPr eaLnBrk="1" hangingPunct="1">
              <a:defRPr/>
            </a:pPr>
            <a:r>
              <a:rPr lang="en-GB" sz="1800" dirty="0">
                <a:ea typeface="Tahoma" panose="020B0604030504040204" pitchFamily="34" charset="0"/>
                <a:cs typeface="Tahoma" panose="020B0604030504040204" pitchFamily="34" charset="0"/>
              </a:rPr>
              <a:t>+ Quantitative Angiographic Aortic Regurgitation Comparison:</a:t>
            </a:r>
          </a:p>
          <a:p>
            <a:pPr eaLnBrk="1" hangingPunct="1">
              <a:defRPr/>
            </a:pPr>
            <a:r>
              <a:rPr lang="en-GB" sz="1800" dirty="0">
                <a:ea typeface="Tahoma" panose="020B0604030504040204" pitchFamily="34" charset="0"/>
                <a:cs typeface="Tahoma" panose="020B0604030504040204" pitchFamily="34" charset="0"/>
              </a:rPr>
              <a:t>ACURATE </a:t>
            </a:r>
            <a:r>
              <a:rPr lang="en-GB" sz="1800" i="1" dirty="0">
                <a:ea typeface="Tahoma" panose="020B0604030504040204" pitchFamily="34" charset="0"/>
                <a:cs typeface="Tahoma" panose="020B0604030504040204" pitchFamily="34" charset="0"/>
              </a:rPr>
              <a:t>neo </a:t>
            </a:r>
            <a:r>
              <a:rPr lang="en-GB" sz="1800" dirty="0">
                <a:ea typeface="Tahoma" panose="020B0604030504040204" pitchFamily="34" charset="0"/>
                <a:cs typeface="Tahoma" panose="020B0604030504040204" pitchFamily="34" charset="0"/>
              </a:rPr>
              <a:t>to ACURATE </a:t>
            </a:r>
            <a:r>
              <a:rPr lang="en-GB" sz="1800" i="1" dirty="0">
                <a:ea typeface="Tahoma" panose="020B0604030504040204" pitchFamily="34" charset="0"/>
                <a:cs typeface="Tahoma" panose="020B0604030504040204" pitchFamily="34" charset="0"/>
              </a:rPr>
              <a:t>neo2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91B4AF-E025-4EE5-A18A-995502D620D7}"/>
              </a:ext>
            </a:extLst>
          </p:cNvPr>
          <p:cNvSpPr/>
          <p:nvPr/>
        </p:nvSpPr>
        <p:spPr>
          <a:xfrm>
            <a:off x="5379993" y="6611779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1"/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F1039-96CF-424A-AD65-7D079BE8F45D}"/>
              </a:ext>
            </a:extLst>
          </p:cNvPr>
          <p:cNvSpPr txBox="1">
            <a:spLocks/>
          </p:cNvSpPr>
          <p:nvPr/>
        </p:nvSpPr>
        <p:spPr>
          <a:xfrm>
            <a:off x="111761" y="6581001"/>
            <a:ext cx="514096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cs typeface="Arial" panose="020B0604020202020204" pitchFamily="34" charset="0"/>
              </a:rPr>
              <a:t>© 2021 Boston Scientific Corporation or its affiliates. All rights reserved</a:t>
            </a:r>
            <a:r>
              <a:rPr lang="en-IE" sz="1000" b="1" dirty="0">
                <a:solidFill>
                  <a:schemeClr val="bg1"/>
                </a:solidFill>
                <a:cs typeface="Arial" panose="020B0604020202020204" pitchFamily="34" charset="0"/>
              </a:rPr>
              <a:t>. SH-1014506-AC</a:t>
            </a:r>
            <a:endParaRPr lang="en-US" sz="1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24EEA0-BC27-400B-ADA2-8C7B207DEC09}"/>
              </a:ext>
            </a:extLst>
          </p:cNvPr>
          <p:cNvSpPr/>
          <p:nvPr/>
        </p:nvSpPr>
        <p:spPr>
          <a:xfrm>
            <a:off x="-138695" y="5726370"/>
            <a:ext cx="12550682" cy="831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293D6-D702-4DC4-A7F0-6A65D19F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56" y="226574"/>
            <a:ext cx="10557163" cy="612341"/>
          </a:xfrm>
        </p:spPr>
        <p:txBody>
          <a:bodyPr/>
          <a:lstStyle/>
          <a:p>
            <a:r>
              <a:rPr lang="en-GB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Quantitative Angiographic Assessment of Aortic Regurgitation</a:t>
            </a:r>
            <a:br>
              <a:rPr lang="en-GB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i="1" dirty="0">
                <a:ea typeface="Tahoma" panose="020B0604030504040204" pitchFamily="34" charset="0"/>
                <a:cs typeface="Tahoma" panose="020B0604030504040204" pitchFamily="34" charset="0"/>
              </a:rPr>
              <a:t>Presented at </a:t>
            </a:r>
            <a:r>
              <a:rPr lang="en-GB" sz="2000" i="1" dirty="0" err="1">
                <a:ea typeface="Tahoma" panose="020B0604030504040204" pitchFamily="34" charset="0"/>
                <a:cs typeface="Tahoma" panose="020B0604030504040204" pitchFamily="34" charset="0"/>
              </a:rPr>
              <a:t>EuroPCR</a:t>
            </a:r>
            <a:r>
              <a:rPr lang="en-GB" sz="2000" i="1" dirty="0"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en-US" sz="2800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4A4CBA-0C36-47A3-957A-CD2CDA30FB86}"/>
              </a:ext>
            </a:extLst>
          </p:cNvPr>
          <p:cNvGrpSpPr/>
          <p:nvPr/>
        </p:nvGrpSpPr>
        <p:grpSpPr>
          <a:xfrm>
            <a:off x="4207181" y="1133218"/>
            <a:ext cx="4497369" cy="4560342"/>
            <a:chOff x="6817757" y="1487593"/>
            <a:chExt cx="4497369" cy="4333791"/>
          </a:xfrm>
        </p:grpSpPr>
        <p:graphicFrame>
          <p:nvGraphicFramePr>
            <p:cNvPr id="4" name="Diagram 7">
              <a:extLst>
                <a:ext uri="{FF2B5EF4-FFF2-40B4-BE49-F238E27FC236}">
                  <a16:creationId xmlns:a16="http://schemas.microsoft.com/office/drawing/2014/main" id="{A1A0793E-A3F4-4DBF-97D4-C0ED65FBF41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71969783"/>
                </p:ext>
              </p:extLst>
            </p:nvPr>
          </p:nvGraphicFramePr>
          <p:xfrm>
            <a:off x="6817757" y="1487593"/>
            <a:ext cx="4497369" cy="43337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FB144F-3BEE-42E3-8471-A09F2504FF02}"/>
                </a:ext>
              </a:extLst>
            </p:cNvPr>
            <p:cNvSpPr txBox="1"/>
            <p:nvPr/>
          </p:nvSpPr>
          <p:spPr>
            <a:xfrm>
              <a:off x="8523622" y="2009863"/>
              <a:ext cx="1631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P&lt;0.001</a:t>
              </a:r>
            </a:p>
          </p:txBody>
        </p:sp>
      </p:grpSp>
      <p:sp>
        <p:nvSpPr>
          <p:cNvPr id="6" name="textruta 14">
            <a:extLst>
              <a:ext uri="{FF2B5EF4-FFF2-40B4-BE49-F238E27FC236}">
                <a16:creationId xmlns:a16="http://schemas.microsoft.com/office/drawing/2014/main" id="{C9098322-2625-4F49-B3AB-DDECF97E99DA}"/>
              </a:ext>
            </a:extLst>
          </p:cNvPr>
          <p:cNvSpPr txBox="1"/>
          <p:nvPr/>
        </p:nvSpPr>
        <p:spPr>
          <a:xfrm>
            <a:off x="9283676" y="5387760"/>
            <a:ext cx="3776073" cy="230832"/>
          </a:xfrm>
          <a:custGeom>
            <a:avLst/>
            <a:gdLst>
              <a:gd name="connsiteX0" fmla="*/ 0 w 3776073"/>
              <a:gd name="connsiteY0" fmla="*/ 0 h 230832"/>
              <a:gd name="connsiteX1" fmla="*/ 426157 w 3776073"/>
              <a:gd name="connsiteY1" fmla="*/ 0 h 230832"/>
              <a:gd name="connsiteX2" fmla="*/ 1003357 w 3776073"/>
              <a:gd name="connsiteY2" fmla="*/ 0 h 230832"/>
              <a:gd name="connsiteX3" fmla="*/ 1618317 w 3776073"/>
              <a:gd name="connsiteY3" fmla="*/ 0 h 230832"/>
              <a:gd name="connsiteX4" fmla="*/ 2082235 w 3776073"/>
              <a:gd name="connsiteY4" fmla="*/ 0 h 230832"/>
              <a:gd name="connsiteX5" fmla="*/ 2621674 w 3776073"/>
              <a:gd name="connsiteY5" fmla="*/ 0 h 230832"/>
              <a:gd name="connsiteX6" fmla="*/ 3161113 w 3776073"/>
              <a:gd name="connsiteY6" fmla="*/ 0 h 230832"/>
              <a:gd name="connsiteX7" fmla="*/ 3776073 w 3776073"/>
              <a:gd name="connsiteY7" fmla="*/ 0 h 230832"/>
              <a:gd name="connsiteX8" fmla="*/ 3776073 w 3776073"/>
              <a:gd name="connsiteY8" fmla="*/ 230832 h 230832"/>
              <a:gd name="connsiteX9" fmla="*/ 3349916 w 3776073"/>
              <a:gd name="connsiteY9" fmla="*/ 230832 h 230832"/>
              <a:gd name="connsiteX10" fmla="*/ 2734956 w 3776073"/>
              <a:gd name="connsiteY10" fmla="*/ 230832 h 230832"/>
              <a:gd name="connsiteX11" fmla="*/ 2157756 w 3776073"/>
              <a:gd name="connsiteY11" fmla="*/ 230832 h 230832"/>
              <a:gd name="connsiteX12" fmla="*/ 1542796 w 3776073"/>
              <a:gd name="connsiteY12" fmla="*/ 230832 h 230832"/>
              <a:gd name="connsiteX13" fmla="*/ 1003357 w 3776073"/>
              <a:gd name="connsiteY13" fmla="*/ 230832 h 230832"/>
              <a:gd name="connsiteX14" fmla="*/ 0 w 3776073"/>
              <a:gd name="connsiteY14" fmla="*/ 230832 h 230832"/>
              <a:gd name="connsiteX15" fmla="*/ 0 w 3776073"/>
              <a:gd name="connsiteY15" fmla="*/ 0 h 23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76073" h="230832" extrusionOk="0">
                <a:moveTo>
                  <a:pt x="0" y="0"/>
                </a:moveTo>
                <a:cubicBezTo>
                  <a:pt x="196972" y="-24388"/>
                  <a:pt x="285912" y="10702"/>
                  <a:pt x="426157" y="0"/>
                </a:cubicBezTo>
                <a:cubicBezTo>
                  <a:pt x="566402" y="-10702"/>
                  <a:pt x="873278" y="59310"/>
                  <a:pt x="1003357" y="0"/>
                </a:cubicBezTo>
                <a:cubicBezTo>
                  <a:pt x="1133436" y="-59310"/>
                  <a:pt x="1357689" y="52528"/>
                  <a:pt x="1618317" y="0"/>
                </a:cubicBezTo>
                <a:cubicBezTo>
                  <a:pt x="1878945" y="-52528"/>
                  <a:pt x="1962652" y="28497"/>
                  <a:pt x="2082235" y="0"/>
                </a:cubicBezTo>
                <a:cubicBezTo>
                  <a:pt x="2201818" y="-28497"/>
                  <a:pt x="2412260" y="29631"/>
                  <a:pt x="2621674" y="0"/>
                </a:cubicBezTo>
                <a:cubicBezTo>
                  <a:pt x="2831088" y="-29631"/>
                  <a:pt x="2916637" y="53833"/>
                  <a:pt x="3161113" y="0"/>
                </a:cubicBezTo>
                <a:cubicBezTo>
                  <a:pt x="3405589" y="-53833"/>
                  <a:pt x="3589272" y="56655"/>
                  <a:pt x="3776073" y="0"/>
                </a:cubicBezTo>
                <a:cubicBezTo>
                  <a:pt x="3786346" y="71695"/>
                  <a:pt x="3756513" y="172055"/>
                  <a:pt x="3776073" y="230832"/>
                </a:cubicBezTo>
                <a:cubicBezTo>
                  <a:pt x="3682377" y="281886"/>
                  <a:pt x="3544680" y="198313"/>
                  <a:pt x="3349916" y="230832"/>
                </a:cubicBezTo>
                <a:cubicBezTo>
                  <a:pt x="3155152" y="263351"/>
                  <a:pt x="2928894" y="168456"/>
                  <a:pt x="2734956" y="230832"/>
                </a:cubicBezTo>
                <a:cubicBezTo>
                  <a:pt x="2541018" y="293208"/>
                  <a:pt x="2293477" y="177064"/>
                  <a:pt x="2157756" y="230832"/>
                </a:cubicBezTo>
                <a:cubicBezTo>
                  <a:pt x="2022035" y="284600"/>
                  <a:pt x="1754850" y="215697"/>
                  <a:pt x="1542796" y="230832"/>
                </a:cubicBezTo>
                <a:cubicBezTo>
                  <a:pt x="1330742" y="245967"/>
                  <a:pt x="1217547" y="196443"/>
                  <a:pt x="1003357" y="230832"/>
                </a:cubicBezTo>
                <a:cubicBezTo>
                  <a:pt x="789167" y="265221"/>
                  <a:pt x="447198" y="172509"/>
                  <a:pt x="0" y="230832"/>
                </a:cubicBezTo>
                <a:cubicBezTo>
                  <a:pt x="-24342" y="139186"/>
                  <a:pt x="10669" y="4921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v-SE" sz="900">
                <a:solidFill>
                  <a:schemeClr val="bg1">
                    <a:lumMod val="50000"/>
                  </a:schemeClr>
                </a:solidFill>
              </a:rPr>
              <a:t>EuroPCR 2021 e-poster: Rück, Soliman et al.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529803-3283-4ECD-B544-7896D39D3436}"/>
              </a:ext>
            </a:extLst>
          </p:cNvPr>
          <p:cNvGrpSpPr/>
          <p:nvPr/>
        </p:nvGrpSpPr>
        <p:grpSpPr>
          <a:xfrm>
            <a:off x="-7200" y="1077945"/>
            <a:ext cx="4276020" cy="4444339"/>
            <a:chOff x="876874" y="1195111"/>
            <a:chExt cx="4169659" cy="4333791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EC7CA5F8-9BFF-40FB-864D-FA838296A7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21111814"/>
                </p:ext>
              </p:extLst>
            </p:nvPr>
          </p:nvGraphicFramePr>
          <p:xfrm>
            <a:off x="876874" y="1195111"/>
            <a:ext cx="4169659" cy="43337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42B6C299-FEFA-4AC0-8EC4-FAC174644974}"/>
                </a:ext>
              </a:extLst>
            </p:cNvPr>
            <p:cNvSpPr/>
            <p:nvPr/>
          </p:nvSpPr>
          <p:spPr>
            <a:xfrm rot="5400000">
              <a:off x="2893567" y="1164225"/>
              <a:ext cx="415637" cy="2128058"/>
            </a:xfrm>
            <a:prstGeom prst="lef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442B00-D71B-413E-B27F-ED1E989EA72C}"/>
                </a:ext>
              </a:extLst>
            </p:cNvPr>
            <p:cNvSpPr txBox="1"/>
            <p:nvPr/>
          </p:nvSpPr>
          <p:spPr>
            <a:xfrm>
              <a:off x="2292145" y="1602487"/>
              <a:ext cx="1596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P&lt;0.001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E3A8803-60EE-41E8-85A9-21D890594AA4}"/>
              </a:ext>
            </a:extLst>
          </p:cNvPr>
          <p:cNvSpPr/>
          <p:nvPr/>
        </p:nvSpPr>
        <p:spPr>
          <a:xfrm>
            <a:off x="0" y="578329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MS Mincho" panose="02020609040205080304" pitchFamily="49" charset="-128"/>
                <a:cs typeface="Arial" panose="020B0604020202020204" pitchFamily="34" charset="0"/>
              </a:rPr>
              <a:t>ACURATE </a:t>
            </a:r>
            <a:r>
              <a:rPr lang="en-US" sz="2000" i="1" dirty="0">
                <a:ea typeface="MS Mincho" panose="02020609040205080304" pitchFamily="49" charset="-128"/>
                <a:cs typeface="Arial" panose="020B0604020202020204" pitchFamily="34" charset="0"/>
              </a:rPr>
              <a:t>neo2</a:t>
            </a:r>
            <a:r>
              <a:rPr lang="en-US" sz="2000" dirty="0">
                <a:ea typeface="MS Mincho" panose="02020609040205080304" pitchFamily="49" charset="-128"/>
                <a:cs typeface="Arial" panose="020B0604020202020204" pitchFamily="34" charset="0"/>
              </a:rPr>
              <a:t> associated with </a:t>
            </a:r>
            <a:r>
              <a:rPr lang="en-US" sz="2000" b="1" dirty="0">
                <a:ea typeface="MS Mincho" panose="02020609040205080304" pitchFamily="49" charset="-128"/>
                <a:cs typeface="Arial" panose="020B0604020202020204" pitchFamily="34" charset="0"/>
              </a:rPr>
              <a:t>5.5%</a:t>
            </a:r>
            <a:r>
              <a:rPr lang="en-US" sz="2000" dirty="0">
                <a:ea typeface="MS Mincho" panose="02020609040205080304" pitchFamily="49" charset="-128"/>
                <a:cs typeface="Arial" panose="020B0604020202020204" pitchFamily="34" charset="0"/>
              </a:rPr>
              <a:t> and </a:t>
            </a:r>
            <a:r>
              <a:rPr lang="en-US" sz="2000" b="1" dirty="0">
                <a:ea typeface="MS Mincho" panose="02020609040205080304" pitchFamily="49" charset="-128"/>
                <a:cs typeface="Arial" panose="020B0604020202020204" pitchFamily="34" charset="0"/>
              </a:rPr>
              <a:t>12.2% </a:t>
            </a:r>
            <a:r>
              <a:rPr lang="en-US" sz="2000" dirty="0">
                <a:ea typeface="MS Mincho" panose="02020609040205080304" pitchFamily="49" charset="-128"/>
                <a:cs typeface="Arial" panose="020B0604020202020204" pitchFamily="34" charset="0"/>
              </a:rPr>
              <a:t>absolute risk reduction of aortic regurgitation fraction and rate of moderate or severe aortic regurgitation compared to ACURATE </a:t>
            </a:r>
            <a:r>
              <a:rPr lang="en-US" sz="2000" i="1" dirty="0">
                <a:ea typeface="MS Mincho" panose="02020609040205080304" pitchFamily="49" charset="-128"/>
                <a:cs typeface="Arial" panose="020B0604020202020204" pitchFamily="34" charset="0"/>
              </a:rPr>
              <a:t>neo</a:t>
            </a:r>
            <a:endParaRPr lang="en-US" sz="2000" dirty="0"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F19F02-6C52-44FA-B09D-4E7DE23CE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79" r="4827"/>
          <a:stretch/>
        </p:blipFill>
        <p:spPr>
          <a:xfrm>
            <a:off x="8704550" y="2042785"/>
            <a:ext cx="3482879" cy="3271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45287-23C1-40E0-AFDE-305036792D19}"/>
              </a:ext>
            </a:extLst>
          </p:cNvPr>
          <p:cNvSpPr txBox="1"/>
          <p:nvPr/>
        </p:nvSpPr>
        <p:spPr>
          <a:xfrm>
            <a:off x="8868789" y="1200195"/>
            <a:ext cx="331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800" b="1"/>
              <a:t>Cumulative frequency</a:t>
            </a:r>
          </a:p>
          <a:p>
            <a:pPr algn="ctr"/>
            <a:r>
              <a:rPr lang="en-IE" sz="1800" b="1"/>
              <a:t>curves of </a:t>
            </a:r>
            <a:r>
              <a:rPr lang="en-IE" sz="1800" b="1" err="1"/>
              <a:t>qAR</a:t>
            </a:r>
            <a:endParaRPr lang="en-IE" sz="18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E341AD-F07E-4433-8055-329D6EB48044}"/>
              </a:ext>
            </a:extLst>
          </p:cNvPr>
          <p:cNvSpPr/>
          <p:nvPr/>
        </p:nvSpPr>
        <p:spPr>
          <a:xfrm>
            <a:off x="4452788" y="1131630"/>
            <a:ext cx="4100803" cy="378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1" i="0" u="none" strike="noStrike" kern="1200" spc="0" baseline="0">
                <a:solidFill>
                  <a:srgbClr val="00467F"/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Aortic regurgitation severity grade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170920-3EFC-4CB3-8DC8-19E3C3E217C8}"/>
              </a:ext>
            </a:extLst>
          </p:cNvPr>
          <p:cNvSpPr/>
          <p:nvPr/>
        </p:nvSpPr>
        <p:spPr>
          <a:xfrm>
            <a:off x="5379993" y="6601619"/>
            <a:ext cx="65681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9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9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3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F31B-C6A2-45DF-B487-902AEEB5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76" y="123506"/>
            <a:ext cx="9624007" cy="612341"/>
          </a:xfrm>
        </p:spPr>
        <p:txBody>
          <a:bodyPr/>
          <a:lstStyle/>
          <a:p>
            <a:r>
              <a:rPr lang="en-IE" dirty="0"/>
              <a:t>Summary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37C7F2-62AF-4338-B3C5-88F3700CB9EF}"/>
              </a:ext>
            </a:extLst>
          </p:cNvPr>
          <p:cNvSpPr/>
          <p:nvPr/>
        </p:nvSpPr>
        <p:spPr>
          <a:xfrm>
            <a:off x="27271" y="1847241"/>
            <a:ext cx="12137457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Early neo2 Registry is the 1</a:t>
            </a:r>
            <a:r>
              <a:rPr lang="en-US" sz="2000" baseline="30000" dirty="0"/>
              <a:t>st</a:t>
            </a:r>
            <a:r>
              <a:rPr lang="en-US" sz="2000" dirty="0"/>
              <a:t> large (n=554) real-world report of clinical experience of ACURATE </a:t>
            </a:r>
            <a:r>
              <a:rPr lang="en-US" sz="2000" i="1" dirty="0"/>
              <a:t>neo2 </a:t>
            </a:r>
            <a:r>
              <a:rPr lang="sv-SE" sz="2000" dirty="0"/>
              <a:t>including core-lab analysis of echocardiograms.</a:t>
            </a:r>
            <a:endParaRPr lang="en-US" sz="2000" i="1" dirty="0"/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dirty="0">
                <a:ea typeface="Times New Roman" panose="02020603050405020304" pitchFamily="18" charset="0"/>
                <a:cs typeface="Calibri"/>
              </a:rPr>
              <a:t>Early neo2 Registry demonstrated a core lab assessed m</a:t>
            </a:r>
            <a:r>
              <a:rPr lang="en-US" sz="2000" dirty="0"/>
              <a:t>oderate or greater paravalvular leak rate of </a:t>
            </a:r>
            <a:r>
              <a:rPr lang="en-US" sz="2000" b="1" dirty="0"/>
              <a:t>2.7%* </a:t>
            </a:r>
            <a:r>
              <a:rPr lang="en-US" sz="2000" dirty="0"/>
              <a:t>and new in-hospital pacemaker implantation rate of </a:t>
            </a:r>
            <a:r>
              <a:rPr lang="en-US" sz="2000" b="1" dirty="0"/>
              <a:t>6% </a:t>
            </a:r>
            <a:r>
              <a:rPr lang="en-US" sz="2000" dirty="0"/>
              <a:t>for ACURATE </a:t>
            </a:r>
            <a:r>
              <a:rPr lang="en-US" sz="2000" i="1" dirty="0"/>
              <a:t>neo2 </a:t>
            </a:r>
          </a:p>
          <a:p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/>
              </a:rPr>
              <a:t>ACURATE </a:t>
            </a:r>
            <a:r>
              <a:rPr lang="en-US" sz="2000" i="1" dirty="0">
                <a:cs typeface="Arial"/>
              </a:rPr>
              <a:t>neo2</a:t>
            </a:r>
            <a:r>
              <a:rPr lang="en-US" sz="2000" dirty="0">
                <a:cs typeface="Arial" panose="020B0604020202020204"/>
              </a:rPr>
              <a:t> PVL outcomes from the Early neo2 Registry indicate a directional PVL reduction from ACURATE </a:t>
            </a:r>
            <a:r>
              <a:rPr lang="en-US" sz="2000" i="1" dirty="0">
                <a:cs typeface="Arial" panose="020B0604020202020204"/>
              </a:rPr>
              <a:t>neo</a:t>
            </a:r>
            <a:r>
              <a:rPr lang="en-US" sz="2000" dirty="0">
                <a:cs typeface="Arial" panose="020B0604020202020204"/>
              </a:rPr>
              <a:t> PVL outcomes reported in previous studies</a:t>
            </a:r>
            <a:r>
              <a:rPr lang="en-US" sz="2000" baseline="30000" dirty="0">
                <a:cs typeface="Arial" panose="020B0604020202020204"/>
              </a:rPr>
              <a:t>1,2 </a:t>
            </a:r>
          </a:p>
          <a:p>
            <a:endParaRPr lang="en-US" sz="20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E4ED031-68C2-49CD-9937-3A94F4D90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D15E1-F0E8-4F5B-8AD7-E7C249712684}"/>
              </a:ext>
            </a:extLst>
          </p:cNvPr>
          <p:cNvSpPr/>
          <p:nvPr/>
        </p:nvSpPr>
        <p:spPr>
          <a:xfrm>
            <a:off x="5379993" y="6601619"/>
            <a:ext cx="65681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9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9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BF9D98-C43B-484A-979C-5A12DC654275}"/>
              </a:ext>
            </a:extLst>
          </p:cNvPr>
          <p:cNvSpPr/>
          <p:nvPr/>
        </p:nvSpPr>
        <p:spPr>
          <a:xfrm>
            <a:off x="216776" y="6134377"/>
            <a:ext cx="5644762" cy="397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9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Lanz</a:t>
            </a:r>
            <a:r>
              <a:rPr lang="en-US" sz="9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J., et al. A randomized non-inferiority trial. Lancet. 2019;394(10209):1619-28.</a:t>
            </a:r>
            <a:endParaRPr lang="en-IE" sz="9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9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Tamburino</a:t>
            </a:r>
            <a:r>
              <a:rPr lang="en-US" sz="9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C., et al. the SCOPE 2 </a:t>
            </a:r>
            <a:r>
              <a:rPr lang="en-US" sz="9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randomised</a:t>
            </a:r>
            <a:r>
              <a:rPr lang="en-US" sz="9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clinical trial. Circulation 2020;142:2431–2442.</a:t>
            </a:r>
            <a:endParaRPr lang="en-IE" sz="9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C2F9A-A29E-4BFA-8572-B78A0ACA124F}"/>
              </a:ext>
            </a:extLst>
          </p:cNvPr>
          <p:cNvSpPr/>
          <p:nvPr/>
        </p:nvSpPr>
        <p:spPr>
          <a:xfrm>
            <a:off x="5133474" y="5637735"/>
            <a:ext cx="6814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i="1" dirty="0"/>
              <a:t>* By core lab, 85% of 554 patients had echo available for core lab analysis </a:t>
            </a:r>
          </a:p>
        </p:txBody>
      </p:sp>
    </p:spTree>
    <p:extLst>
      <p:ext uri="{BB962C8B-B14F-4D97-AF65-F5344CB8AC3E}">
        <p14:creationId xmlns:p14="http://schemas.microsoft.com/office/powerpoint/2010/main" val="131081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CF1C-3E94-4280-9E6B-087436E2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266959"/>
            <a:ext cx="9624007" cy="612341"/>
          </a:xfrm>
        </p:spPr>
        <p:txBody>
          <a:bodyPr/>
          <a:lstStyle/>
          <a:p>
            <a:r>
              <a:rPr lang="en-IE"/>
              <a:t>Study Limitations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D150C7-30AB-4847-B6C2-8AC4E3E80E08}"/>
              </a:ext>
            </a:extLst>
          </p:cNvPr>
          <p:cNvSpPr/>
          <p:nvPr/>
        </p:nvSpPr>
        <p:spPr>
          <a:xfrm>
            <a:off x="111760" y="1730568"/>
            <a:ext cx="1196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The Early neo2 Registry is an investigator-initiated, single-arm, site-conducted retrospective analysis with non-specified enrollment criteria.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BC1D78-AB60-4ECF-99FE-5D451B5E6BEE}"/>
              </a:ext>
            </a:extLst>
          </p:cNvPr>
          <p:cNvSpPr/>
          <p:nvPr/>
        </p:nvSpPr>
        <p:spPr>
          <a:xfrm>
            <a:off x="5379993" y="6601619"/>
            <a:ext cx="65681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9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9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9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95CA2F-BDFA-4AFE-AB83-C888285689CA}"/>
              </a:ext>
            </a:extLst>
          </p:cNvPr>
          <p:cNvSpPr/>
          <p:nvPr/>
        </p:nvSpPr>
        <p:spPr>
          <a:xfrm>
            <a:off x="125046" y="2828835"/>
            <a:ext cx="11941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Europe, ACURATE </a:t>
            </a:r>
            <a:r>
              <a:rPr lang="en-US" sz="18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ACURATE </a:t>
            </a:r>
            <a:r>
              <a:rPr lang="en-US" sz="18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Aortic Valve Systems are CE-marked.</a:t>
            </a:r>
          </a:p>
          <a:p>
            <a:pPr algn="ctr"/>
            <a:r>
              <a:rPr lang="en-US"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USA, ACURATE </a:t>
            </a:r>
            <a:r>
              <a:rPr lang="en-US" sz="18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an investigational device and restricted under federal law to investigational use only.</a:t>
            </a:r>
          </a:p>
          <a:p>
            <a:pPr algn="ctr"/>
            <a:r>
              <a:rPr lang="en-US"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available for sale. Products shown for informational purposes only – not meant as promotion or offer for sale.</a:t>
            </a:r>
          </a:p>
          <a:p>
            <a:pPr algn="ctr"/>
            <a:r>
              <a:rPr lang="en-US"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2573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D2E0FE-B9BD-4697-8EBD-4FF664CC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7" y="151477"/>
            <a:ext cx="10901760" cy="612341"/>
          </a:xfrm>
        </p:spPr>
        <p:txBody>
          <a:bodyPr/>
          <a:lstStyle/>
          <a:p>
            <a:r>
              <a:rPr lang="en-IE" sz="3200" dirty="0"/>
              <a:t>Early neo2 Registry data - TVT Late Breaker</a:t>
            </a:r>
          </a:p>
        </p:txBody>
      </p:sp>
      <p:pic>
        <p:nvPicPr>
          <p:cNvPr id="4" name="Picture 3" descr="A picture containing table, sitting, pair, cake&#10;&#10;Description automatically generated">
            <a:extLst>
              <a:ext uri="{FF2B5EF4-FFF2-40B4-BE49-F238E27FC236}">
                <a16:creationId xmlns:a16="http://schemas.microsoft.com/office/drawing/2014/main" id="{6022922B-011F-46BF-B3EA-E9BECDD3D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27" y="2086891"/>
            <a:ext cx="2014194" cy="3380464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E4513B8B-F969-47EF-9775-7FE55F2B42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087" y="5531322"/>
            <a:ext cx="2853073" cy="4917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71DE9-47FB-4A74-B51F-7135AE0C79EE}"/>
              </a:ext>
            </a:extLst>
          </p:cNvPr>
          <p:cNvSpPr/>
          <p:nvPr/>
        </p:nvSpPr>
        <p:spPr>
          <a:xfrm>
            <a:off x="5379993" y="6601619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BFEA1B-B97B-4CE4-A146-D02E60C78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10" y="1478662"/>
            <a:ext cx="8728574" cy="490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D396E-A258-4942-B264-B9DAD78F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50" y="241494"/>
            <a:ext cx="9624007" cy="612341"/>
          </a:xfrm>
        </p:spPr>
        <p:txBody>
          <a:bodyPr/>
          <a:lstStyle/>
          <a:p>
            <a:r>
              <a:rPr lang="en-US"/>
              <a:t>Early neo2 Registry – Study summary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B364AF-BA4F-47ED-8F88-4C167C464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24723"/>
              </p:ext>
            </p:extLst>
          </p:nvPr>
        </p:nvGraphicFramePr>
        <p:xfrm>
          <a:off x="147497" y="1637446"/>
          <a:ext cx="11897005" cy="4114800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2272841">
                  <a:extLst>
                    <a:ext uri="{9D8B030D-6E8A-4147-A177-3AD203B41FA5}">
                      <a16:colId xmlns:a16="http://schemas.microsoft.com/office/drawing/2014/main" val="3623998747"/>
                    </a:ext>
                  </a:extLst>
                </a:gridCol>
                <a:gridCol w="9624164">
                  <a:extLst>
                    <a:ext uri="{9D8B030D-6E8A-4147-A177-3AD203B41FA5}">
                      <a16:colId xmlns:a16="http://schemas.microsoft.com/office/drawing/2014/main" val="395947385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/>
                        </a:rPr>
                        <a:t>Design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7020" marR="0" lvl="0" indent="-28702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Independently core-lab assessed*, Investigator-initiated and conducted, single arm, multicenter and retrospective Registry</a:t>
                      </a:r>
                    </a:p>
                    <a:p>
                      <a:pPr marL="287020" indent="-28702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n-lt"/>
                        </a:rPr>
                        <a:t>12 European centers in Germany, Sweden, Denmark, Austria, Finland, Switzerland and the Netherlands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32326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/>
                        </a:rPr>
                        <a:t>Objective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7020" indent="-28702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n-lt"/>
                        </a:rPr>
                        <a:t>To document and report the first real-world, large-scale set of clinical results for the ACURATE </a:t>
                      </a:r>
                      <a:r>
                        <a:rPr lang="en-US" sz="1400" i="1" dirty="0">
                          <a:latin typeface="+mn-lt"/>
                        </a:rPr>
                        <a:t>neo2 </a:t>
                      </a:r>
                      <a:r>
                        <a:rPr lang="en-US" sz="1400" i="0" dirty="0">
                          <a:latin typeface="+mn-lt"/>
                        </a:rPr>
                        <a:t>Aortic Valve System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72108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/>
                        </a:rPr>
                        <a:t>Primary Outcomes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n-lt"/>
                        </a:rPr>
                        <a:t>Paravalvular leak, post-operative mean gradient, PPI, 30-day Mortality and Stroke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45286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/>
                        </a:rPr>
                        <a:t>Sample Size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latin typeface="+mn-lt"/>
                        </a:rPr>
                        <a:t>554 consecutive patients from September 2020 to March 2021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570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/>
                        </a:rPr>
                        <a:t>Principal Investigator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+mn-lt"/>
                        </a:rPr>
                        <a:t>Dr Andreas Rück</a:t>
                      </a:r>
                      <a:r>
                        <a:rPr lang="en-US" sz="1400" dirty="0">
                          <a:latin typeface="+mn-lt"/>
                        </a:rPr>
                        <a:t> - </a:t>
                      </a:r>
                      <a:r>
                        <a:rPr lang="fr-FR" sz="1400" dirty="0" err="1">
                          <a:latin typeface="+mn-lt"/>
                        </a:rPr>
                        <a:t>Karolinska</a:t>
                      </a:r>
                      <a:r>
                        <a:rPr lang="fr-FR" sz="1400" dirty="0">
                          <a:latin typeface="+mn-lt"/>
                        </a:rPr>
                        <a:t> </a:t>
                      </a:r>
                      <a:r>
                        <a:rPr lang="fr-FR" sz="1400" dirty="0" err="1">
                          <a:latin typeface="+mn-lt"/>
                        </a:rPr>
                        <a:t>University</a:t>
                      </a:r>
                      <a:r>
                        <a:rPr lang="fr-FR" sz="1400" dirty="0">
                          <a:latin typeface="+mn-lt"/>
                        </a:rPr>
                        <a:t> Hospital Stockholm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6869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D10285F-4E5D-422D-AF19-A6D093FF8EE6}"/>
              </a:ext>
            </a:extLst>
          </p:cNvPr>
          <p:cNvSpPr/>
          <p:nvPr/>
        </p:nvSpPr>
        <p:spPr>
          <a:xfrm>
            <a:off x="5379993" y="6601619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F9AF25-A5A7-4DF4-8107-420E80750C49}"/>
              </a:ext>
            </a:extLst>
          </p:cNvPr>
          <p:cNvSpPr/>
          <p:nvPr/>
        </p:nvSpPr>
        <p:spPr>
          <a:xfrm>
            <a:off x="742460" y="600765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600" dirty="0"/>
              <a:t>*85% of patients had echo available for core lab analysis 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425269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A5EE-C8CA-46D5-BA6C-54DDD19E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0" y="187349"/>
            <a:ext cx="9624007" cy="612341"/>
          </a:xfrm>
        </p:spPr>
        <p:txBody>
          <a:bodyPr/>
          <a:lstStyle/>
          <a:p>
            <a:r>
              <a:rPr lang="en-US"/>
              <a:t>Early neo2 Registry Study Considerations </a:t>
            </a:r>
            <a:endParaRPr lang="en-IE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AAB0292-9425-4E14-B72E-140997C7A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65650" y="1293501"/>
            <a:ext cx="12523300" cy="523858"/>
          </a:xfr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lIns="130622" tIns="65311" rIns="130622" bIns="65311" rtlCol="0" anchor="t"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neo2 Registry assessed the performance of ACURATE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C62FAB-A1D2-4285-8CE6-273A44D78E6F}"/>
              </a:ext>
            </a:extLst>
          </p:cNvPr>
          <p:cNvGrpSpPr/>
          <p:nvPr/>
        </p:nvGrpSpPr>
        <p:grpSpPr>
          <a:xfrm>
            <a:off x="6653478" y="2079486"/>
            <a:ext cx="2591057" cy="3912522"/>
            <a:chOff x="3175054" y="2646475"/>
            <a:chExt cx="2591057" cy="391252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F0EF65-4606-4D20-8280-DBD3D9E7FF17}"/>
                </a:ext>
              </a:extLst>
            </p:cNvPr>
            <p:cNvSpPr txBox="1"/>
            <p:nvPr/>
          </p:nvSpPr>
          <p:spPr>
            <a:xfrm>
              <a:off x="3175054" y="6097332"/>
              <a:ext cx="2591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SCOPE I &amp; II trial</a:t>
              </a:r>
            </a:p>
          </p:txBody>
        </p:sp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9C818F2A-CD97-4052-A141-E87951D5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4080" y="2646475"/>
              <a:ext cx="2011680" cy="2959116"/>
            </a:xfrm>
            <a:prstGeom prst="rect">
              <a:avLst/>
            </a:prstGeom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0EE4CF01-6F44-47FF-8997-13FEB5ECB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55" y="5649875"/>
              <a:ext cx="2591056" cy="47352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7B9F8-C013-4887-A620-D184E1AD9DBA}"/>
              </a:ext>
            </a:extLst>
          </p:cNvPr>
          <p:cNvSpPr/>
          <p:nvPr/>
        </p:nvSpPr>
        <p:spPr>
          <a:xfrm>
            <a:off x="5379993" y="6571139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E48BE2-1A3B-46DC-81A2-74270B4DFF79}"/>
              </a:ext>
            </a:extLst>
          </p:cNvPr>
          <p:cNvGrpSpPr/>
          <p:nvPr/>
        </p:nvGrpSpPr>
        <p:grpSpPr>
          <a:xfrm>
            <a:off x="1928017" y="2079486"/>
            <a:ext cx="2948790" cy="4223670"/>
            <a:chOff x="274470" y="2277785"/>
            <a:chExt cx="2948790" cy="42236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DBF099-9DCA-4712-BA0D-49132D9A48EA}"/>
                </a:ext>
              </a:extLst>
            </p:cNvPr>
            <p:cNvGrpSpPr/>
            <p:nvPr/>
          </p:nvGrpSpPr>
          <p:grpSpPr>
            <a:xfrm>
              <a:off x="274470" y="2277785"/>
              <a:ext cx="2948790" cy="4223670"/>
              <a:chOff x="6448052" y="2701990"/>
              <a:chExt cx="2948790" cy="4223670"/>
            </a:xfrm>
          </p:grpSpPr>
          <p:pic>
            <p:nvPicPr>
              <p:cNvPr id="10" name="Picture 9" descr="A picture containing table, sitting, pair, white&#10;&#10;Description automatically generated">
                <a:extLst>
                  <a:ext uri="{FF2B5EF4-FFF2-40B4-BE49-F238E27FC236}">
                    <a16:creationId xmlns:a16="http://schemas.microsoft.com/office/drawing/2014/main" id="{805E1A5A-FBE8-467C-ADDD-9CCA46A55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6752" y="2701990"/>
                <a:ext cx="1722497" cy="289090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02CBB3-E0FE-4149-BBCD-70B898A34AE8}"/>
                  </a:ext>
                </a:extLst>
              </p:cNvPr>
              <p:cNvSpPr txBox="1"/>
              <p:nvPr/>
            </p:nvSpPr>
            <p:spPr>
              <a:xfrm>
                <a:off x="6448052" y="6094663"/>
                <a:ext cx="2948790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/>
                  <a:t>Early neo2 Registry</a:t>
                </a:r>
              </a:p>
              <a:p>
                <a:pPr algn="ctr"/>
                <a:r>
                  <a:rPr lang="en-US"/>
                  <a:t>ACURATE IDE</a:t>
                </a:r>
                <a:endParaRPr lang="en-US">
                  <a:cs typeface="Arial"/>
                </a:endParaRPr>
              </a:p>
            </p:txBody>
          </p:sp>
          <p:pic>
            <p:nvPicPr>
              <p:cNvPr id="15" name="Picture 15">
                <a:extLst>
                  <a:ext uri="{FF2B5EF4-FFF2-40B4-BE49-F238E27FC236}">
                    <a16:creationId xmlns:a16="http://schemas.microsoft.com/office/drawing/2014/main" id="{E450A8B1-3BBE-4EE2-A1A2-E264BA094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5910" y="5631662"/>
                <a:ext cx="2853073" cy="491741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DF39E9A-C375-49CD-ADE4-83208E3F58CE}"/>
                </a:ext>
              </a:extLst>
            </p:cNvPr>
            <p:cNvGrpSpPr/>
            <p:nvPr/>
          </p:nvGrpSpPr>
          <p:grpSpPr>
            <a:xfrm>
              <a:off x="1045210" y="4043319"/>
              <a:ext cx="1423047" cy="492985"/>
              <a:chOff x="7401975" y="4024069"/>
              <a:chExt cx="1423047" cy="4929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586C947-FBD3-4F91-B309-620BE19F7ED4}"/>
                  </a:ext>
                </a:extLst>
              </p:cNvPr>
              <p:cNvGrpSpPr/>
              <p:nvPr/>
            </p:nvGrpSpPr>
            <p:grpSpPr>
              <a:xfrm>
                <a:off x="7401975" y="4025925"/>
                <a:ext cx="1423047" cy="491129"/>
                <a:chOff x="7401975" y="4025925"/>
                <a:chExt cx="1423047" cy="491129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7B89917-1520-4182-B9CB-F22DCA0F65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8347" y="4160151"/>
                  <a:ext cx="46675" cy="29897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ysDash"/>
                  <a:miter lim="800000"/>
                </a:ln>
                <a:effectLst/>
              </p:spPr>
            </p:cxn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122859AB-2EB3-4D41-A008-BBFC905BFEB6}"/>
                    </a:ext>
                  </a:extLst>
                </p:cNvPr>
                <p:cNvGrpSpPr/>
                <p:nvPr/>
              </p:nvGrpSpPr>
              <p:grpSpPr>
                <a:xfrm>
                  <a:off x="7401975" y="4025925"/>
                  <a:ext cx="1376372" cy="491129"/>
                  <a:chOff x="7401975" y="4025925"/>
                  <a:chExt cx="1376372" cy="491129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689A54-30DE-4F27-9DE9-35B5B8005C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401975" y="4160151"/>
                    <a:ext cx="30502" cy="275334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ysDash"/>
                    <a:miter lim="800000"/>
                  </a:ln>
                  <a:effectLst/>
                </p:spPr>
              </p:cxnSp>
              <p:sp>
                <p:nvSpPr>
                  <p:cNvPr id="26" name="Arc 25">
                    <a:extLst>
                      <a:ext uri="{FF2B5EF4-FFF2-40B4-BE49-F238E27FC236}">
                        <a16:creationId xmlns:a16="http://schemas.microsoft.com/office/drawing/2014/main" id="{175E7CE2-EFB1-4CB3-9F7A-A4C05446D3F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410347" y="4334949"/>
                    <a:ext cx="1368000" cy="182105"/>
                  </a:xfrm>
                  <a:prstGeom prst="arc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ys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Arc 26">
                    <a:extLst>
                      <a:ext uri="{FF2B5EF4-FFF2-40B4-BE49-F238E27FC236}">
                        <a16:creationId xmlns:a16="http://schemas.microsoft.com/office/drawing/2014/main" id="{C2FB3DBF-5C39-4F74-93A6-D53707156D7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417226" y="4025925"/>
                    <a:ext cx="1341825" cy="182105"/>
                  </a:xfrm>
                  <a:prstGeom prst="arc">
                    <a:avLst/>
                  </a:prstGeom>
                  <a:noFill/>
                  <a:ln w="28575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ys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53F51AB-50C8-4AE6-859F-08A090D7CDEB}"/>
                  </a:ext>
                </a:extLst>
              </p:cNvPr>
              <p:cNvGrpSpPr/>
              <p:nvPr/>
            </p:nvGrpSpPr>
            <p:grpSpPr>
              <a:xfrm>
                <a:off x="7426895" y="4024069"/>
                <a:ext cx="1374015" cy="490510"/>
                <a:chOff x="7436522" y="4024069"/>
                <a:chExt cx="1374015" cy="490510"/>
              </a:xfrm>
            </p:grpSpPr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E9341C18-06E9-491A-86A7-6E15C2704F7E}"/>
                    </a:ext>
                  </a:extLst>
                </p:cNvPr>
                <p:cNvSpPr/>
                <p:nvPr/>
              </p:nvSpPr>
              <p:spPr>
                <a:xfrm rot="10800000" flipH="1">
                  <a:off x="7436522" y="4024069"/>
                  <a:ext cx="1341825" cy="182105"/>
                </a:xfrm>
                <a:prstGeom prst="arc">
                  <a:avLst/>
                </a:prstGeom>
                <a:noFill/>
                <a:ln w="28575" cap="flat" cmpd="sng" algn="ctr">
                  <a:solidFill>
                    <a:sysClr val="window" lastClr="FFFFFF">
                      <a:lumMod val="50000"/>
                    </a:sysClr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F2FFBD92-535C-4784-9716-1F578AE92A43}"/>
                    </a:ext>
                  </a:extLst>
                </p:cNvPr>
                <p:cNvSpPr/>
                <p:nvPr/>
              </p:nvSpPr>
              <p:spPr>
                <a:xfrm rot="10800000" flipH="1">
                  <a:off x="7442537" y="4332474"/>
                  <a:ext cx="1368000" cy="182105"/>
                </a:xfrm>
                <a:prstGeom prst="arc">
                  <a:avLst/>
                </a:prstGeom>
                <a:noFill/>
                <a:ln w="285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445E055-50FE-4DCA-8216-485471AA3BC6}"/>
              </a:ext>
            </a:extLst>
          </p:cNvPr>
          <p:cNvSpPr/>
          <p:nvPr/>
        </p:nvSpPr>
        <p:spPr>
          <a:xfrm>
            <a:off x="4216843" y="3398905"/>
            <a:ext cx="17251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+60%</a:t>
            </a:r>
          </a:p>
          <a:p>
            <a:pPr algn="ctr"/>
            <a:r>
              <a:rPr lang="en-US" sz="2000" dirty="0"/>
              <a:t>Larger Outer</a:t>
            </a:r>
          </a:p>
          <a:p>
            <a:pPr algn="ctr"/>
            <a:r>
              <a:rPr lang="en-US" sz="2000" dirty="0"/>
              <a:t>Sealing Skirt*</a:t>
            </a:r>
            <a:endParaRPr lang="en-I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DED12-AF3D-4C24-A9D6-38982A9F0FF9}"/>
              </a:ext>
            </a:extLst>
          </p:cNvPr>
          <p:cNvSpPr txBox="1"/>
          <p:nvPr/>
        </p:nvSpPr>
        <p:spPr>
          <a:xfrm>
            <a:off x="9424650" y="6180045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dirty="0"/>
              <a:t>*compared to ACURATE </a:t>
            </a:r>
            <a:r>
              <a:rPr lang="en-IE" sz="1000" i="1" dirty="0"/>
              <a:t>neo</a:t>
            </a:r>
          </a:p>
        </p:txBody>
      </p:sp>
    </p:spTree>
    <p:extLst>
      <p:ext uri="{BB962C8B-B14F-4D97-AF65-F5344CB8AC3E}">
        <p14:creationId xmlns:p14="http://schemas.microsoft.com/office/powerpoint/2010/main" val="3711788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2CEFF-381E-424F-ABBB-68A09364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5" y="194255"/>
            <a:ext cx="9624007" cy="612341"/>
          </a:xfrm>
        </p:spPr>
        <p:txBody>
          <a:bodyPr/>
          <a:lstStyle/>
          <a:p>
            <a:r>
              <a:rPr lang="en-IE"/>
              <a:t>Early neo2 Registry Sites</a:t>
            </a:r>
          </a:p>
        </p:txBody>
      </p:sp>
      <p:graphicFrame>
        <p:nvGraphicFramePr>
          <p:cNvPr id="6" name="Tabell 4">
            <a:extLst>
              <a:ext uri="{FF2B5EF4-FFF2-40B4-BE49-F238E27FC236}">
                <a16:creationId xmlns:a16="http://schemas.microsoft.com/office/drawing/2014/main" id="{3E2CD723-DA2D-4E51-B006-8BC20BEA5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41147"/>
              </p:ext>
            </p:extLst>
          </p:nvPr>
        </p:nvGraphicFramePr>
        <p:xfrm>
          <a:off x="4544767" y="1596108"/>
          <a:ext cx="7513863" cy="4358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94975">
                  <a:extLst>
                    <a:ext uri="{9D8B030D-6E8A-4147-A177-3AD203B41FA5}">
                      <a16:colId xmlns:a16="http://schemas.microsoft.com/office/drawing/2014/main" val="3959330147"/>
                    </a:ext>
                  </a:extLst>
                </a:gridCol>
                <a:gridCol w="2475888">
                  <a:extLst>
                    <a:ext uri="{9D8B030D-6E8A-4147-A177-3AD203B41FA5}">
                      <a16:colId xmlns:a16="http://schemas.microsoft.com/office/drawing/2014/main" val="28484099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680587296"/>
                    </a:ext>
                  </a:extLst>
                </a:gridCol>
              </a:tblGrid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Site 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387954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Kerkhoff Klinik, Bad Nauheim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Won-Keun Kim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142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610116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Karolinska, Stockholm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Chris </a:t>
                      </a:r>
                      <a:r>
                        <a:rPr lang="sv-SE" sz="1600" err="1"/>
                        <a:t>Meduri</a:t>
                      </a:r>
                      <a:endParaRPr lang="sv-SE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86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601660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 err="1"/>
                        <a:t>Herzzentrum</a:t>
                      </a:r>
                      <a:r>
                        <a:rPr lang="sv-SE" sz="1600"/>
                        <a:t> Leipzig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Mohamed Abdel-</a:t>
                      </a:r>
                      <a:r>
                        <a:rPr lang="sv-SE" sz="1600" err="1"/>
                        <a:t>Wahab</a:t>
                      </a:r>
                      <a:endParaRPr lang="sv-SE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77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51770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HDZ NRW, Bad </a:t>
                      </a:r>
                      <a:r>
                        <a:rPr lang="sv-SE" sz="1600" err="1"/>
                        <a:t>Oeynhausen</a:t>
                      </a:r>
                      <a:endParaRPr lang="sv-SE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Tanja Rudolph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48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628458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Elisabeth-Krankenhaus, Essen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Alexander Wolf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380296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Rigshospitalet, Copenhagen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Ole de Backer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950749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 err="1"/>
                        <a:t>Medizinische</a:t>
                      </a:r>
                      <a:r>
                        <a:rPr lang="sv-SE" sz="1600"/>
                        <a:t> </a:t>
                      </a:r>
                      <a:r>
                        <a:rPr lang="sv-SE" sz="1600" err="1"/>
                        <a:t>Universität</a:t>
                      </a:r>
                      <a:r>
                        <a:rPr lang="sv-SE" sz="1600"/>
                        <a:t> Wien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Christian </a:t>
                      </a:r>
                      <a:r>
                        <a:rPr lang="sv-SE" sz="1600" err="1"/>
                        <a:t>Hengstenberg</a:t>
                      </a:r>
                      <a:endParaRPr lang="sv-SE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377617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University Hospital </a:t>
                      </a:r>
                      <a:r>
                        <a:rPr lang="sv-SE" sz="1600" err="1"/>
                        <a:t>Helsinki</a:t>
                      </a:r>
                      <a:endParaRPr lang="sv-SE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Mika Laine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591893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SUS, Lund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Henrik Bjursten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93846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DHZ München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err="1"/>
                        <a:t>Costanza</a:t>
                      </a:r>
                      <a:r>
                        <a:rPr lang="sv-SE" sz="1600"/>
                        <a:t> Pellegrini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450430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 err="1"/>
                        <a:t>Kantonsspital</a:t>
                      </a:r>
                      <a:r>
                        <a:rPr lang="sv-SE" sz="1600"/>
                        <a:t> Luzern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Stefan </a:t>
                      </a:r>
                      <a:r>
                        <a:rPr lang="sv-SE" sz="1600" err="1"/>
                        <a:t>Toggweiler</a:t>
                      </a:r>
                      <a:endParaRPr lang="sv-SE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10435"/>
                  </a:ext>
                </a:extLst>
              </a:tr>
              <a:tr h="326863">
                <a:tc>
                  <a:txBody>
                    <a:bodyPr/>
                    <a:lstStyle/>
                    <a:p>
                      <a:r>
                        <a:rPr lang="sv-SE" sz="1600"/>
                        <a:t>University Medical Center Groningen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/>
                        <a:t>Joanna </a:t>
                      </a:r>
                      <a:r>
                        <a:rPr lang="sv-SE" sz="1600" err="1"/>
                        <a:t>Wykrzykowska</a:t>
                      </a:r>
                      <a:endParaRPr lang="sv-SE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/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0307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B94BA8C-1FCD-4B6E-846B-856639A9D3DD}"/>
              </a:ext>
            </a:extLst>
          </p:cNvPr>
          <p:cNvSpPr/>
          <p:nvPr/>
        </p:nvSpPr>
        <p:spPr>
          <a:xfrm>
            <a:off x="46180" y="1828264"/>
            <a:ext cx="4411397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7020" indent="-287020">
              <a:buFont typeface="Wingdings" panose="05000000000000000000" pitchFamily="2" charset="2"/>
              <a:buChar char="§"/>
            </a:pPr>
            <a:r>
              <a:rPr lang="en-IE" sz="1600" dirty="0"/>
              <a:t>The registry was conducted at </a:t>
            </a:r>
            <a:r>
              <a:rPr lang="en-US" sz="1600" dirty="0"/>
              <a:t>12 European centers in Germany (5), Sweden (2), Denmark (1), Austria (1), Finland (1), Switzerland (1) and the Netherlands (1)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sz="1600" dirty="0"/>
          </a:p>
          <a:p>
            <a:endParaRPr lang="en-I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Enrollment</a:t>
            </a:r>
            <a:r>
              <a:rPr lang="en-IE" sz="1600" dirty="0"/>
              <a:t> started in September 2020 and this presentation includes patients enrolled until March 2021</a:t>
            </a:r>
          </a:p>
          <a:p>
            <a:endParaRPr lang="en-IE" sz="1600" dirty="0"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FCA05-643D-4354-BD80-44EC7B7949D0}"/>
              </a:ext>
            </a:extLst>
          </p:cNvPr>
          <p:cNvSpPr/>
          <p:nvPr/>
        </p:nvSpPr>
        <p:spPr>
          <a:xfrm>
            <a:off x="5349513" y="6567944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7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9E18-AF88-496A-AF22-0613FFC1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45" y="208967"/>
            <a:ext cx="9624007" cy="612341"/>
          </a:xfrm>
        </p:spPr>
        <p:txBody>
          <a:bodyPr/>
          <a:lstStyle/>
          <a:p>
            <a:r>
              <a:rPr lang="en-IE"/>
              <a:t>Early neo2 Registry – Baseline Characteristics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665147-92C1-4BA2-89F9-A754D9EAE528}"/>
              </a:ext>
            </a:extLst>
          </p:cNvPr>
          <p:cNvSpPr/>
          <p:nvPr/>
        </p:nvSpPr>
        <p:spPr>
          <a:xfrm>
            <a:off x="125014" y="1262987"/>
            <a:ext cx="5970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554 consecutive patients implanted with ACURATE </a:t>
            </a:r>
            <a:r>
              <a:rPr lang="en-US" i="1" dirty="0"/>
              <a:t>neo2</a:t>
            </a:r>
            <a:r>
              <a:rPr lang="en-US" dirty="0"/>
              <a:t> at 12 centers across Europe </a:t>
            </a:r>
          </a:p>
        </p:txBody>
      </p:sp>
      <p:graphicFrame>
        <p:nvGraphicFramePr>
          <p:cNvPr id="6" name="Tabell 4">
            <a:extLst>
              <a:ext uri="{FF2B5EF4-FFF2-40B4-BE49-F238E27FC236}">
                <a16:creationId xmlns:a16="http://schemas.microsoft.com/office/drawing/2014/main" id="{505444B6-561C-4C27-93C3-4D6E3015D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69521"/>
              </p:ext>
            </p:extLst>
          </p:nvPr>
        </p:nvGraphicFramePr>
        <p:xfrm>
          <a:off x="6095999" y="1225494"/>
          <a:ext cx="5767276" cy="5029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73433">
                  <a:extLst>
                    <a:ext uri="{9D8B030D-6E8A-4147-A177-3AD203B41FA5}">
                      <a16:colId xmlns:a16="http://schemas.microsoft.com/office/drawing/2014/main" val="949900992"/>
                    </a:ext>
                  </a:extLst>
                </a:gridCol>
                <a:gridCol w="1393843">
                  <a:extLst>
                    <a:ext uri="{9D8B030D-6E8A-4147-A177-3AD203B41FA5}">
                      <a16:colId xmlns:a16="http://schemas.microsoft.com/office/drawing/2014/main" val="2147697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Baseline Characteristics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N=554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963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Age (</a:t>
                      </a:r>
                      <a:r>
                        <a:rPr lang="en-US" err="1"/>
                        <a:t>yrs</a:t>
                      </a:r>
                      <a:r>
                        <a:rPr lang="en-US"/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82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3378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Female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66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535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Atrial fibrillation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38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515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Prior Pacemaker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360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err="1"/>
                        <a:t>EuroSCORE</a:t>
                      </a:r>
                      <a:r>
                        <a:rPr lang="en-US" dirty="0"/>
                        <a:t> II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4.5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6358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STS score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3.7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0183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LVEF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3480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Aortic mean gradient (mmHg)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43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073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Bicuspid %*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4297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Valve-in-Valve %*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071517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18C3E36-0DAB-4C3B-9AB7-2C0F952A8003}"/>
              </a:ext>
            </a:extLst>
          </p:cNvPr>
          <p:cNvSpPr/>
          <p:nvPr/>
        </p:nvSpPr>
        <p:spPr>
          <a:xfrm>
            <a:off x="5379993" y="6571139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A6481-A888-4F84-9B49-E2E6C7331C51}"/>
              </a:ext>
            </a:extLst>
          </p:cNvPr>
          <p:cNvSpPr txBox="1"/>
          <p:nvPr/>
        </p:nvSpPr>
        <p:spPr>
          <a:xfrm>
            <a:off x="6447372" y="6294140"/>
            <a:ext cx="427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>
                <a:solidFill>
                  <a:schemeClr val="bg2">
                    <a:lumMod val="50000"/>
                  </a:schemeClr>
                </a:solidFill>
              </a:rPr>
              <a:t>*Valve-in-Valve &amp; Bicuspid contraindicated in ACURATE IDE</a:t>
            </a:r>
          </a:p>
        </p:txBody>
      </p:sp>
    </p:spTree>
    <p:extLst>
      <p:ext uri="{BB962C8B-B14F-4D97-AF65-F5344CB8AC3E}">
        <p14:creationId xmlns:p14="http://schemas.microsoft.com/office/powerpoint/2010/main" val="250358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5DA7-6C91-432F-B549-59A3EBF2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1" y="206487"/>
            <a:ext cx="9624007" cy="612341"/>
          </a:xfrm>
        </p:spPr>
        <p:txBody>
          <a:bodyPr/>
          <a:lstStyle/>
          <a:p>
            <a:r>
              <a:rPr lang="en-IE" sz="3200"/>
              <a:t>Early neo2 Registry – Procedural Characteristics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0BC30-D794-4D79-81A7-762900F84D0D}"/>
              </a:ext>
            </a:extLst>
          </p:cNvPr>
          <p:cNvSpPr/>
          <p:nvPr/>
        </p:nvSpPr>
        <p:spPr>
          <a:xfrm>
            <a:off x="197875" y="5516379"/>
            <a:ext cx="6795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/>
              <a:t>ACURATE </a:t>
            </a:r>
            <a:r>
              <a:rPr lang="en-IE" sz="2000" i="1"/>
              <a:t>neo2</a:t>
            </a:r>
            <a:r>
              <a:rPr lang="en-IE" sz="2000"/>
              <a:t> shows reduced need for post-dilation*</a:t>
            </a:r>
          </a:p>
        </p:txBody>
      </p:sp>
      <p:graphicFrame>
        <p:nvGraphicFramePr>
          <p:cNvPr id="7" name="Tabell 4">
            <a:extLst>
              <a:ext uri="{FF2B5EF4-FFF2-40B4-BE49-F238E27FC236}">
                <a16:creationId xmlns:a16="http://schemas.microsoft.com/office/drawing/2014/main" id="{FD3A5D3B-3980-4019-B3C9-97E4AD364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753263"/>
              </p:ext>
            </p:extLst>
          </p:nvPr>
        </p:nvGraphicFramePr>
        <p:xfrm>
          <a:off x="6623538" y="1210144"/>
          <a:ext cx="5370587" cy="5191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548554">
                  <a:extLst>
                    <a:ext uri="{9D8B030D-6E8A-4147-A177-3AD203B41FA5}">
                      <a16:colId xmlns:a16="http://schemas.microsoft.com/office/drawing/2014/main" val="3023565725"/>
                    </a:ext>
                  </a:extLst>
                </a:gridCol>
                <a:gridCol w="822033">
                  <a:extLst>
                    <a:ext uri="{9D8B030D-6E8A-4147-A177-3AD203B41FA5}">
                      <a16:colId xmlns:a16="http://schemas.microsoft.com/office/drawing/2014/main" val="1183182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noProof="0"/>
                        <a:t>Procedural data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N=554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348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General anesthesia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0.2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544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Femoral access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99.6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Pre-dilatation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87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7832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Post-dilatation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36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47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Anulus size mm (average)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23.7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5383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noProof="0">
                          <a:solidFill>
                            <a:schemeClr val="bg2"/>
                          </a:solidFill>
                        </a:rPr>
                        <a:t>Procedural/In-hospital Complications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noProof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258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Second valve implanted %*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0.9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350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Annular rupture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740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Coronary obstruction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785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Intraprocedural death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0.2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082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Major vascular complication (in-hospital)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3.4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449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Major or life-threatening bleeding (in-hospital)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4.8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329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Acute kidney injury (AKIN grade 3) %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0.2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8972921"/>
                  </a:ext>
                </a:extLst>
              </a:tr>
            </a:tbl>
          </a:graphicData>
        </a:graphic>
      </p:graphicFrame>
      <p:graphicFrame>
        <p:nvGraphicFramePr>
          <p:cNvPr id="8" name="Diagram 2">
            <a:extLst>
              <a:ext uri="{FF2B5EF4-FFF2-40B4-BE49-F238E27FC236}">
                <a16:creationId xmlns:a16="http://schemas.microsoft.com/office/drawing/2014/main" id="{00C0B846-3C8A-48E8-9D7B-EAB0D47A2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8876871"/>
              </p:ext>
            </p:extLst>
          </p:nvPr>
        </p:nvGraphicFramePr>
        <p:xfrm>
          <a:off x="1263191" y="1548603"/>
          <a:ext cx="3817857" cy="4191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94108E2-7C5B-4B54-948B-09ECD3C8A328}"/>
              </a:ext>
            </a:extLst>
          </p:cNvPr>
          <p:cNvSpPr txBox="1"/>
          <p:nvPr/>
        </p:nvSpPr>
        <p:spPr>
          <a:xfrm>
            <a:off x="197875" y="5873275"/>
            <a:ext cx="6214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 = Relative to the post-dilation rate reported in SCOPE I and II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855F3-9270-46B8-8533-EE296D6514C1}"/>
              </a:ext>
            </a:extLst>
          </p:cNvPr>
          <p:cNvSpPr/>
          <p:nvPr/>
        </p:nvSpPr>
        <p:spPr>
          <a:xfrm>
            <a:off x="774674" y="1261724"/>
            <a:ext cx="4913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400" b="1" i="0" u="none" strike="noStrike" kern="1200" cap="none" baseline="0">
                <a:solidFill>
                  <a:srgbClr val="00467F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</a:rPr>
              <a:t>ACURATE </a:t>
            </a:r>
            <a:r>
              <a:rPr lang="en-US" i="1">
                <a:solidFill>
                  <a:schemeClr val="tx2"/>
                </a:solidFill>
              </a:rPr>
              <a:t>neo2</a:t>
            </a:r>
            <a:r>
              <a:rPr lang="en-US">
                <a:solidFill>
                  <a:schemeClr val="tx2"/>
                </a:solidFill>
              </a:rPr>
              <a:t> size distribution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30D89-3FB2-4DDF-AA2A-F749EB041517}"/>
              </a:ext>
            </a:extLst>
          </p:cNvPr>
          <p:cNvSpPr/>
          <p:nvPr/>
        </p:nvSpPr>
        <p:spPr>
          <a:xfrm>
            <a:off x="1979629" y="2218284"/>
            <a:ext cx="2092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00" b="1" i="0" u="none" strike="noStrike" kern="1200" spc="0" baseline="0">
                <a:solidFill>
                  <a:srgbClr val="00467F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fld id="{C41724A8-07F2-4675-A12D-E103D86B71D8}" type="CATEGORYNAME">
              <a:rPr lang="en-US" sz="1600">
                <a:solidFill>
                  <a:schemeClr val="bg1"/>
                </a:solidFill>
              </a:rPr>
              <a:pPr algn="ctr">
                <a:defRPr sz="1100" b="1" i="0" u="none" strike="noStrike" kern="1200" spc="0" baseline="0">
                  <a:solidFill>
                    <a:srgbClr val="00467F">
                      <a:lumMod val="75000"/>
                    </a:srgbClr>
                  </a:solidFill>
                  <a:latin typeface="+mn-lt"/>
                  <a:ea typeface="+mn-ea"/>
                  <a:cs typeface="+mn-cs"/>
                </a:defRPr>
              </a:pPr>
              <a:t>Small (23 mm)</a:t>
            </a:fld>
            <a:r>
              <a:rPr lang="en-US" sz="1600" dirty="0">
                <a:solidFill>
                  <a:schemeClr val="bg1"/>
                </a:solidFill>
              </a:rPr>
              <a:t>
</a:t>
            </a:r>
            <a:fld id="{B003CCB5-AA77-4CA4-AEB4-ACD320AB3DD1}" type="PERCENTAGE">
              <a:rPr lang="en-US" sz="1600">
                <a:solidFill>
                  <a:schemeClr val="bg1"/>
                </a:solidFill>
              </a:rPr>
              <a:pPr algn="ctr">
                <a:defRPr sz="1100" b="1" i="0" u="none" strike="noStrike" kern="1200" spc="0" baseline="0">
                  <a:solidFill>
                    <a:srgbClr val="00467F">
                      <a:lumMod val="75000"/>
                    </a:srgbClr>
                  </a:solidFill>
                  <a:latin typeface="+mn-lt"/>
                  <a:ea typeface="+mn-ea"/>
                  <a:cs typeface="+mn-cs"/>
                </a:defRPr>
              </a:pPr>
              <a:t>21%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D6F5B8-1844-46CC-A2F6-F89A0F5E4E6E}"/>
              </a:ext>
            </a:extLst>
          </p:cNvPr>
          <p:cNvSpPr/>
          <p:nvPr/>
        </p:nvSpPr>
        <p:spPr>
          <a:xfrm>
            <a:off x="1304197" y="3692599"/>
            <a:ext cx="1941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00" b="1" i="0" u="none" strike="noStrike" kern="1200" spc="0" baseline="0">
                <a:solidFill>
                  <a:srgbClr val="00467F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fld id="{0DB4133E-8488-4F7B-AA48-D7D177B07740}" type="CATEGORYNAME">
              <a:rPr lang="en-US" sz="1600">
                <a:solidFill>
                  <a:schemeClr val="bg1"/>
                </a:solidFill>
              </a:rPr>
              <a:pPr algn="ctr">
                <a:defRPr sz="1100" b="1" i="0" u="none" strike="noStrike" kern="1200" spc="0" baseline="0">
                  <a:solidFill>
                    <a:srgbClr val="00467F">
                      <a:lumMod val="75000"/>
                    </a:srgbClr>
                  </a:solidFill>
                  <a:latin typeface="+mn-lt"/>
                  <a:ea typeface="+mn-ea"/>
                  <a:cs typeface="+mn-cs"/>
                </a:defRPr>
              </a:pPr>
              <a:t>Large (27 mm)</a:t>
            </a:fld>
            <a:r>
              <a:rPr lang="en-US" sz="1600" dirty="0">
                <a:solidFill>
                  <a:schemeClr val="bg1"/>
                </a:solidFill>
              </a:rPr>
              <a:t>
</a:t>
            </a:r>
            <a:fld id="{CFB565C0-9E6C-48CE-BB07-23791879D9CB}" type="PERCENTAGE">
              <a:rPr lang="en-US" sz="1600">
                <a:solidFill>
                  <a:schemeClr val="bg1"/>
                </a:solidFill>
              </a:rPr>
              <a:pPr algn="ctr">
                <a:defRPr sz="1100" b="1" i="0" u="none" strike="noStrike" kern="1200" spc="0" baseline="0">
                  <a:solidFill>
                    <a:srgbClr val="00467F">
                      <a:lumMod val="75000"/>
                    </a:srgbClr>
                  </a:solidFill>
                  <a:latin typeface="+mn-lt"/>
                  <a:ea typeface="+mn-ea"/>
                  <a:cs typeface="+mn-cs"/>
                </a:defRPr>
              </a:pPr>
              <a:t>38%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00773-403B-44DE-9003-0148B121287C}"/>
              </a:ext>
            </a:extLst>
          </p:cNvPr>
          <p:cNvSpPr/>
          <p:nvPr/>
        </p:nvSpPr>
        <p:spPr>
          <a:xfrm>
            <a:off x="3172119" y="3692598"/>
            <a:ext cx="1832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00" b="1" i="0" u="none" strike="noStrike" kern="1200" spc="0" baseline="0">
                <a:solidFill>
                  <a:srgbClr val="00467F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fld id="{5824CAC6-6111-4A54-B228-A5BAD5ADEE55}" type="CATEGORYNAME">
              <a:rPr lang="en-US" sz="1600">
                <a:solidFill>
                  <a:schemeClr val="bg1"/>
                </a:solidFill>
              </a:rPr>
              <a:pPr algn="ctr">
                <a:defRPr sz="1100" b="1" i="0" u="none" strike="noStrike" kern="1200" spc="0" baseline="0">
                  <a:solidFill>
                    <a:srgbClr val="00467F">
                      <a:lumMod val="75000"/>
                    </a:srgbClr>
                  </a:solidFill>
                  <a:latin typeface="+mn-lt"/>
                  <a:ea typeface="+mn-ea"/>
                  <a:cs typeface="+mn-cs"/>
                </a:defRPr>
              </a:pPr>
              <a:t>Medium (25 mm)</a:t>
            </a:fld>
            <a:r>
              <a:rPr lang="en-US" sz="1600" dirty="0">
                <a:solidFill>
                  <a:schemeClr val="bg1"/>
                </a:solidFill>
              </a:rPr>
              <a:t>
</a:t>
            </a:r>
            <a:fld id="{DC372C75-33E5-4458-AEF4-128A404CFD47}" type="PERCENTAGE">
              <a:rPr lang="en-US" sz="1600">
                <a:solidFill>
                  <a:schemeClr val="bg1"/>
                </a:solidFill>
              </a:rPr>
              <a:pPr algn="ctr">
                <a:defRPr sz="1100" b="1" i="0" u="none" strike="noStrike" kern="1200" spc="0" baseline="0">
                  <a:solidFill>
                    <a:srgbClr val="00467F">
                      <a:lumMod val="75000"/>
                    </a:srgbClr>
                  </a:solidFill>
                  <a:latin typeface="+mn-lt"/>
                  <a:ea typeface="+mn-ea"/>
                  <a:cs typeface="+mn-cs"/>
                </a:defRPr>
              </a:pPr>
              <a:t>41%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A8105-129A-4017-86C9-CAF041D79F33}"/>
              </a:ext>
            </a:extLst>
          </p:cNvPr>
          <p:cNvSpPr/>
          <p:nvPr/>
        </p:nvSpPr>
        <p:spPr>
          <a:xfrm>
            <a:off x="5080150" y="6614853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3B2950-28ED-43CE-A241-DFFBED5715B5}"/>
              </a:ext>
            </a:extLst>
          </p:cNvPr>
          <p:cNvSpPr/>
          <p:nvPr/>
        </p:nvSpPr>
        <p:spPr>
          <a:xfrm>
            <a:off x="8364234" y="6401801"/>
            <a:ext cx="3629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200">
                <a:solidFill>
                  <a:schemeClr val="bg2">
                    <a:lumMod val="50000"/>
                  </a:schemeClr>
                </a:solidFill>
              </a:rPr>
              <a:t>*Second valve implanted as a bailout strategy</a:t>
            </a:r>
            <a:endParaRPr lang="en-IE" sz="14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04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918E-E771-42C2-9154-5EB3527B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8" y="195560"/>
            <a:ext cx="10325987" cy="612341"/>
          </a:xfrm>
        </p:spPr>
        <p:txBody>
          <a:bodyPr/>
          <a:lstStyle/>
          <a:p>
            <a:r>
              <a:rPr lang="en-IE" sz="2800" dirty="0"/>
              <a:t>Early neo2 Registry – Primary Outcomes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CD90F0-60BC-4CA5-A640-4CB609980033}"/>
              </a:ext>
            </a:extLst>
          </p:cNvPr>
          <p:cNvGrpSpPr/>
          <p:nvPr/>
        </p:nvGrpSpPr>
        <p:grpSpPr>
          <a:xfrm>
            <a:off x="233313" y="1356620"/>
            <a:ext cx="7374141" cy="4097925"/>
            <a:chOff x="323286" y="1715095"/>
            <a:chExt cx="7374141" cy="4097925"/>
          </a:xfrm>
        </p:grpSpPr>
        <p:graphicFrame>
          <p:nvGraphicFramePr>
            <p:cNvPr id="4" name="Tabell 4">
              <a:extLst>
                <a:ext uri="{FF2B5EF4-FFF2-40B4-BE49-F238E27FC236}">
                  <a16:creationId xmlns:a16="http://schemas.microsoft.com/office/drawing/2014/main" id="{0B7538D3-5888-4315-8E48-FE022CD6151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83743127"/>
                </p:ext>
              </p:extLst>
            </p:nvPr>
          </p:nvGraphicFramePr>
          <p:xfrm>
            <a:off x="364409" y="1715095"/>
            <a:ext cx="7098383" cy="3096187"/>
          </p:xfrm>
          <a:graphic>
            <a:graphicData uri="http://schemas.openxmlformats.org/drawingml/2006/table">
              <a:tbl>
                <a:tblPr firstRow="1" bandRow="1">
                  <a:tableStyleId>{B301B821-A1FF-4177-AEE7-76D212191A09}</a:tableStyleId>
                </a:tblPr>
                <a:tblGrid>
                  <a:gridCol w="6212264">
                    <a:extLst>
                      <a:ext uri="{9D8B030D-6E8A-4147-A177-3AD203B41FA5}">
                        <a16:colId xmlns:a16="http://schemas.microsoft.com/office/drawing/2014/main" val="1639152805"/>
                      </a:ext>
                    </a:extLst>
                  </a:gridCol>
                  <a:gridCol w="886119">
                    <a:extLst>
                      <a:ext uri="{9D8B030D-6E8A-4147-A177-3AD203B41FA5}">
                        <a16:colId xmlns:a16="http://schemas.microsoft.com/office/drawing/2014/main" val="1008530922"/>
                      </a:ext>
                    </a:extLst>
                  </a:gridCol>
                </a:tblGrid>
                <a:tr h="488022">
                  <a:tc>
                    <a:txBody>
                      <a:bodyPr/>
                      <a:lstStyle/>
                      <a:p>
                        <a:r>
                          <a:rPr lang="en-US" sz="2000" noProof="0" dirty="0"/>
                          <a:t>Primary outcomes</a:t>
                        </a:r>
                      </a:p>
                    </a:txBody>
                    <a:tcPr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US" sz="2000" noProof="0" dirty="0"/>
                      </a:p>
                    </a:txBody>
                    <a:tcPr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2341502657"/>
                    </a:ext>
                  </a:extLst>
                </a:tr>
                <a:tr h="521633">
                  <a:tc>
                    <a:txBody>
                      <a:bodyPr/>
                      <a:lstStyle/>
                      <a:p>
                        <a:r>
                          <a:rPr lang="en-US" sz="2000" noProof="0" dirty="0"/>
                          <a:t>Paravalvular leak &gt;mild % *</a:t>
                        </a:r>
                      </a:p>
                    </a:txBody>
                    <a:tcPr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 noProof="0" dirty="0"/>
                          <a:t>2.7</a:t>
                        </a:r>
                      </a:p>
                    </a:txBody>
                    <a:tcPr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4259406403"/>
                    </a:ext>
                  </a:extLst>
                </a:tr>
                <a:tr h="521633">
                  <a:tc>
                    <a:txBody>
                      <a:bodyPr/>
                      <a:lstStyle/>
                      <a:p>
                        <a:r>
                          <a:rPr lang="en-US" sz="2000" strike="noStrike" noProof="0" dirty="0"/>
                          <a:t>Post-operative</a:t>
                        </a:r>
                        <a:r>
                          <a:rPr lang="en-US" sz="2000" noProof="0" dirty="0"/>
                          <a:t> mean gradient (mmHg) *</a:t>
                        </a:r>
                      </a:p>
                    </a:txBody>
                    <a:tcPr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 noProof="0" dirty="0"/>
                          <a:t>8.0</a:t>
                        </a:r>
                      </a:p>
                    </a:txBody>
                    <a:tcPr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915450133"/>
                    </a:ext>
                  </a:extLst>
                </a:tr>
                <a:tr h="521633">
                  <a:tc>
                    <a:txBody>
                      <a:bodyPr/>
                      <a:lstStyle/>
                      <a:p>
                        <a:r>
                          <a:rPr lang="en-US" sz="2000" noProof="0"/>
                          <a:t>New pacemaker implantation (in-hospital) %</a:t>
                        </a:r>
                      </a:p>
                    </a:txBody>
                    <a:tcPr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 noProof="0"/>
                          <a:t>6.0</a:t>
                        </a:r>
                      </a:p>
                    </a:txBody>
                    <a:tcPr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2468347633"/>
                    </a:ext>
                  </a:extLst>
                </a:tr>
                <a:tr h="521633">
                  <a:tc>
                    <a:txBody>
                      <a:bodyPr/>
                      <a:lstStyle/>
                      <a:p>
                        <a:r>
                          <a:rPr lang="en-US" sz="2000" noProof="0"/>
                          <a:t>Mortality (30 days) %</a:t>
                        </a:r>
                      </a:p>
                    </a:txBody>
                    <a:tcPr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 noProof="0"/>
                          <a:t>1.3</a:t>
                        </a:r>
                      </a:p>
                    </a:txBody>
                    <a:tcPr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494686586"/>
                    </a:ext>
                  </a:extLst>
                </a:tr>
                <a:tr h="521633">
                  <a:tc>
                    <a:txBody>
                      <a:bodyPr/>
                      <a:lstStyle/>
                      <a:p>
                        <a:r>
                          <a:rPr lang="en-US" sz="2000" noProof="0"/>
                          <a:t>Stroke (in-hospital) % **</a:t>
                        </a:r>
                      </a:p>
                    </a:txBody>
                    <a:tcPr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 noProof="0" dirty="0"/>
                          <a:t>2.1</a:t>
                        </a:r>
                      </a:p>
                    </a:txBody>
                    <a:tcPr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236431150"/>
                    </a:ext>
                  </a:extLst>
                </a:tr>
              </a:tbl>
            </a:graphicData>
          </a:graphic>
        </p:graphicFrame>
        <p:sp>
          <p:nvSpPr>
            <p:cNvPr id="7" name="textruta 3">
              <a:extLst>
                <a:ext uri="{FF2B5EF4-FFF2-40B4-BE49-F238E27FC236}">
                  <a16:creationId xmlns:a16="http://schemas.microsoft.com/office/drawing/2014/main" id="{D88B1514-3D87-4BF7-A893-359B57CE6265}"/>
                </a:ext>
              </a:extLst>
            </p:cNvPr>
            <p:cNvSpPr txBox="1"/>
            <p:nvPr/>
          </p:nvSpPr>
          <p:spPr>
            <a:xfrm>
              <a:off x="323286" y="5228245"/>
              <a:ext cx="7374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i="1" dirty="0"/>
                <a:t>* By core lab, 85% of 554 patients had echo available for core lab analysis </a:t>
              </a:r>
            </a:p>
            <a:p>
              <a:r>
                <a:rPr lang="sv-SE" sz="1600" b="1" i="1" dirty="0"/>
                <a:t>** Major and minor stroke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86AF8E-4EC7-4ED9-A321-E428A6E3E45B}"/>
              </a:ext>
            </a:extLst>
          </p:cNvPr>
          <p:cNvGrpSpPr/>
          <p:nvPr/>
        </p:nvGrpSpPr>
        <p:grpSpPr>
          <a:xfrm>
            <a:off x="-285945" y="5695482"/>
            <a:ext cx="12763890" cy="864000"/>
            <a:chOff x="-225817" y="5588874"/>
            <a:chExt cx="12600697" cy="864000"/>
          </a:xfrm>
          <a:noFill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A63C1B-EEE5-4B51-84E9-AA5B87E38EEE}"/>
                </a:ext>
              </a:extLst>
            </p:cNvPr>
            <p:cNvSpPr/>
            <p:nvPr/>
          </p:nvSpPr>
          <p:spPr>
            <a:xfrm>
              <a:off x="-225817" y="5588874"/>
              <a:ext cx="12600697" cy="8640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 b="1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3E26B9B-52DE-4BD8-AEF0-F874D7C83E32}"/>
                </a:ext>
              </a:extLst>
            </p:cNvPr>
            <p:cNvSpPr/>
            <p:nvPr/>
          </p:nvSpPr>
          <p:spPr>
            <a:xfrm>
              <a:off x="162891" y="5617754"/>
              <a:ext cx="11929700" cy="80021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ea typeface="Calibri" panose="020F0502020204030204" pitchFamily="34" charset="0"/>
                  <a:cs typeface="Arial" panose="020B0604020202020204" pitchFamily="34" charset="0"/>
                </a:rPr>
                <a:t>The Early neo2 Registry </a:t>
              </a:r>
              <a:r>
                <a:rPr lang="en-US" sz="2200" dirty="0">
                  <a:ea typeface="Times New Roman" panose="02020603050405020304" pitchFamily="18" charset="0"/>
                </a:rPr>
                <a:t>reported a core lab assessed </a:t>
              </a:r>
              <a:r>
                <a:rPr lang="en-US" sz="2200" b="1" dirty="0">
                  <a:ea typeface="Times New Roman" panose="02020603050405020304" pitchFamily="18" charset="0"/>
                </a:rPr>
                <a:t>2.7%</a:t>
              </a:r>
              <a:r>
                <a:rPr lang="en-US" sz="2200" dirty="0">
                  <a:ea typeface="Times New Roman" panose="02020603050405020304" pitchFamily="18" charset="0"/>
                </a:rPr>
                <a:t> rate of </a:t>
              </a:r>
              <a:r>
                <a:rPr lang="en-US" altLang="en-US" dirty="0">
                  <a:ea typeface="Times New Roman" panose="02020603050405020304" pitchFamily="18" charset="0"/>
                  <a:cs typeface="Calibri"/>
                </a:rPr>
                <a:t>m</a:t>
              </a:r>
              <a:r>
                <a:rPr lang="en-US" dirty="0"/>
                <a:t>oderate or greater </a:t>
              </a:r>
              <a:r>
                <a:rPr lang="en-US" sz="2200" dirty="0">
                  <a:ea typeface="Times New Roman" panose="02020603050405020304" pitchFamily="18" charset="0"/>
                </a:rPr>
                <a:t>PVL, </a:t>
              </a:r>
              <a:r>
                <a:rPr lang="en-US" sz="2200" b="1" dirty="0">
                  <a:ea typeface="Times New Roman" panose="02020603050405020304" pitchFamily="18" charset="0"/>
                </a:rPr>
                <a:t>37.6% </a:t>
              </a:r>
              <a:r>
                <a:rPr lang="en-US" sz="2200" dirty="0">
                  <a:ea typeface="Times New Roman" panose="02020603050405020304" pitchFamily="18" charset="0"/>
                </a:rPr>
                <a:t>mild and </a:t>
              </a:r>
              <a:r>
                <a:rPr lang="en-US" sz="2200" b="1" dirty="0">
                  <a:ea typeface="Times New Roman" panose="02020603050405020304" pitchFamily="18" charset="0"/>
                </a:rPr>
                <a:t>59.6% </a:t>
              </a:r>
              <a:r>
                <a:rPr lang="en-US" sz="2200" dirty="0">
                  <a:ea typeface="Times New Roman" panose="02020603050405020304" pitchFamily="18" charset="0"/>
                </a:rPr>
                <a:t>none/trace PVL</a:t>
              </a:r>
              <a:endParaRPr lang="en-IE" sz="220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36C91-FDDB-45F7-9FA5-11CCF30E7511}"/>
              </a:ext>
            </a:extLst>
          </p:cNvPr>
          <p:cNvSpPr/>
          <p:nvPr/>
        </p:nvSpPr>
        <p:spPr>
          <a:xfrm>
            <a:off x="5379993" y="6608847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3984C-DE55-4FCE-9B43-2AA448D53A1F}"/>
              </a:ext>
            </a:extLst>
          </p:cNvPr>
          <p:cNvGrpSpPr/>
          <p:nvPr/>
        </p:nvGrpSpPr>
        <p:grpSpPr>
          <a:xfrm>
            <a:off x="7842089" y="2235050"/>
            <a:ext cx="2386968" cy="2981843"/>
            <a:chOff x="1207570" y="1789388"/>
            <a:chExt cx="2386968" cy="29818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A982A6-5D52-41D5-ADE1-3FF26923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479"/>
            <a:stretch/>
          </p:blipFill>
          <p:spPr>
            <a:xfrm>
              <a:off x="1207570" y="2057403"/>
              <a:ext cx="999602" cy="24830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7CC394-F90B-4242-908C-FC3B10CF0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78" t="7448" r="45343" b="12129"/>
            <a:stretch/>
          </p:blipFill>
          <p:spPr>
            <a:xfrm>
              <a:off x="2151993" y="1789388"/>
              <a:ext cx="1442545" cy="298184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17E4685-25F9-4B61-AEE2-500C538B5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589" y="2652579"/>
            <a:ext cx="1646571" cy="5566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5DC9A6-0DDD-4BAA-B8B1-765F13BD68A9}"/>
              </a:ext>
            </a:extLst>
          </p:cNvPr>
          <p:cNvSpPr/>
          <p:nvPr/>
        </p:nvSpPr>
        <p:spPr>
          <a:xfrm>
            <a:off x="7648577" y="1275133"/>
            <a:ext cx="3476297" cy="611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solidFill>
                  <a:schemeClr val="tx1"/>
                </a:solidFill>
              </a:rPr>
              <a:t>Paravalvular Leak</a:t>
            </a:r>
          </a:p>
          <a:p>
            <a:pPr algn="ctr"/>
            <a:r>
              <a:rPr lang="en-IE" sz="2000" b="1" dirty="0">
                <a:solidFill>
                  <a:schemeClr val="tx1"/>
                </a:solidFill>
              </a:rPr>
              <a:t>Echo Core lab assessed*</a:t>
            </a:r>
          </a:p>
        </p:txBody>
      </p:sp>
    </p:spTree>
    <p:extLst>
      <p:ext uri="{BB962C8B-B14F-4D97-AF65-F5344CB8AC3E}">
        <p14:creationId xmlns:p14="http://schemas.microsoft.com/office/powerpoint/2010/main" val="4206221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D396E-A258-4942-B264-B9DAD78F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40"/>
            <a:ext cx="10056516" cy="864000"/>
          </a:xfrm>
        </p:spPr>
        <p:txBody>
          <a:bodyPr/>
          <a:lstStyle/>
          <a:p>
            <a:r>
              <a:rPr lang="en-GB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Quantitative Angiographic Assessment of Aortic Regurgitation</a:t>
            </a:r>
            <a:br>
              <a:rPr lang="en-GB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Presented at </a:t>
            </a:r>
            <a:r>
              <a:rPr lang="en-GB" sz="2000" i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EuroPCR</a:t>
            </a:r>
            <a:r>
              <a:rPr lang="en-GB" sz="2000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en-US" sz="2400" i="1" dirty="0">
              <a:latin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B364AF-BA4F-47ED-8F88-4C167C464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888356"/>
              </p:ext>
            </p:extLst>
          </p:nvPr>
        </p:nvGraphicFramePr>
        <p:xfrm>
          <a:off x="147497" y="1191833"/>
          <a:ext cx="11897005" cy="4114800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2272841">
                  <a:extLst>
                    <a:ext uri="{9D8B030D-6E8A-4147-A177-3AD203B41FA5}">
                      <a16:colId xmlns:a16="http://schemas.microsoft.com/office/drawing/2014/main" val="3623998747"/>
                    </a:ext>
                  </a:extLst>
                </a:gridCol>
                <a:gridCol w="9624164">
                  <a:extLst>
                    <a:ext uri="{9D8B030D-6E8A-4147-A177-3AD203B41FA5}">
                      <a16:colId xmlns:a16="http://schemas.microsoft.com/office/drawing/2014/main" val="395947385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87338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+mn-lt"/>
                        </a:rPr>
                        <a:t>Investigator-initiated and conducted retrospective core lab analysis</a:t>
                      </a:r>
                    </a:p>
                    <a:p>
                      <a:pPr marL="287338" marR="0" lvl="0" indent="-287338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2 Early neo2 Registry centers (</a:t>
                      </a:r>
                      <a:r>
                        <a:rPr lang="fr-FR" sz="1400" err="1">
                          <a:latin typeface="+mn-lt"/>
                        </a:rPr>
                        <a:t>Karolinska</a:t>
                      </a:r>
                      <a:r>
                        <a:rPr lang="fr-FR" sz="1400">
                          <a:latin typeface="+mn-lt"/>
                        </a:rPr>
                        <a:t> </a:t>
                      </a:r>
                      <a:r>
                        <a:rPr lang="fr-FR" sz="1400" err="1">
                          <a:latin typeface="+mn-lt"/>
                        </a:rPr>
                        <a:t>University</a:t>
                      </a:r>
                      <a:r>
                        <a:rPr lang="fr-FR" sz="1400">
                          <a:latin typeface="+mn-lt"/>
                        </a:rPr>
                        <a:t> Hospital, Stockholm, </a:t>
                      </a:r>
                      <a:r>
                        <a:rPr lang="fr-FR" sz="1400" err="1">
                          <a:latin typeface="+mn-lt"/>
                        </a:rPr>
                        <a:t>Sweden</a:t>
                      </a:r>
                      <a:r>
                        <a:rPr lang="fr-FR" sz="1400">
                          <a:latin typeface="+mn-lt"/>
                        </a:rPr>
                        <a:t> and </a:t>
                      </a:r>
                      <a:r>
                        <a:rPr lang="sv-SE" sz="1400">
                          <a:latin typeface="+mn-lt"/>
                        </a:rPr>
                        <a:t>Kerkhoff Klinik, Bad Nauheim, Germany)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32326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 panose="020F0502020204030204" pitchFamily="34" charset="0"/>
                        </a:rPr>
                        <a:t>Objective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87338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n-lt"/>
                        </a:rPr>
                        <a:t>To compare quantitative angiographic </a:t>
                      </a:r>
                      <a:r>
                        <a:rPr lang="en-GB" sz="14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aortic regurgitation</a:t>
                      </a:r>
                      <a:r>
                        <a:rPr lang="en-US" sz="1400" dirty="0">
                          <a:latin typeface="+mn-lt"/>
                        </a:rPr>
                        <a:t> (</a:t>
                      </a:r>
                      <a:r>
                        <a:rPr lang="en-US" sz="1400" dirty="0" err="1">
                          <a:latin typeface="+mn-lt"/>
                        </a:rPr>
                        <a:t>qAR</a:t>
                      </a:r>
                      <a:r>
                        <a:rPr lang="en-US" sz="1400" dirty="0">
                          <a:latin typeface="+mn-lt"/>
                        </a:rPr>
                        <a:t>), an objective, accurate, and reproducible tool for aortic regurgitation adjudication, between ACURATE </a:t>
                      </a:r>
                      <a:r>
                        <a:rPr lang="en-US" sz="1400" i="1" dirty="0">
                          <a:latin typeface="+mn-lt"/>
                        </a:rPr>
                        <a:t>neo2</a:t>
                      </a:r>
                      <a:r>
                        <a:rPr lang="en-US" sz="1400" dirty="0">
                          <a:latin typeface="+mn-lt"/>
                        </a:rPr>
                        <a:t> and ACURATE </a:t>
                      </a:r>
                      <a:r>
                        <a:rPr lang="en-US" sz="1400" i="1" dirty="0">
                          <a:latin typeface="+mn-lt"/>
                        </a:rPr>
                        <a:t>neo</a:t>
                      </a:r>
                      <a:r>
                        <a:rPr lang="en-US" sz="1400" dirty="0">
                          <a:latin typeface="+mn-lt"/>
                        </a:rPr>
                        <a:t>.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72108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 panose="020F0502020204030204" pitchFamily="34" charset="0"/>
                        </a:rPr>
                        <a:t>Primary Results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+mn-lt"/>
                        </a:rPr>
                        <a:t>Mean aortic regurgitation fraction and aortic regurgitation severity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45286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 panose="020F0502020204030204" pitchFamily="34" charset="0"/>
                        </a:rPr>
                        <a:t>Sample Size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+mn-lt"/>
                        </a:rPr>
                        <a:t>228 patients </a:t>
                      </a:r>
                      <a:r>
                        <a:rPr lang="en-US" sz="140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who underwent TAVI -- </a:t>
                      </a:r>
                      <a:r>
                        <a:rPr lang="en-US" sz="1400" b="1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 implanted with ACURATE </a:t>
                      </a:r>
                      <a:r>
                        <a:rPr lang="en-US" sz="1400" b="1" i="1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neo2</a:t>
                      </a:r>
                      <a:r>
                        <a:rPr lang="en-US" sz="1400" b="1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the Early neo2 Registry from </a:t>
                      </a:r>
                      <a:r>
                        <a:rPr lang="fr-FR" sz="1400" b="1" err="1">
                          <a:latin typeface="+mn-lt"/>
                        </a:rPr>
                        <a:t>Karolinska</a:t>
                      </a:r>
                      <a:r>
                        <a:rPr lang="fr-FR" sz="1400" b="1">
                          <a:latin typeface="+mn-lt"/>
                        </a:rPr>
                        <a:t> </a:t>
                      </a:r>
                      <a:r>
                        <a:rPr lang="fr-FR" sz="1400" b="1" err="1">
                          <a:latin typeface="+mn-lt"/>
                        </a:rPr>
                        <a:t>University</a:t>
                      </a:r>
                      <a:r>
                        <a:rPr lang="fr-FR" sz="1400" b="1">
                          <a:latin typeface="+mn-lt"/>
                        </a:rPr>
                        <a:t> Hospital and </a:t>
                      </a:r>
                      <a:r>
                        <a:rPr lang="sv-SE" sz="1400" b="1">
                          <a:latin typeface="+mn-lt"/>
                        </a:rPr>
                        <a:t>Kerkhoff Klinik, Bad Nauheim and 108 implanted with ACURATE</a:t>
                      </a:r>
                      <a:r>
                        <a:rPr lang="en-US" sz="1400" b="1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i="1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neo</a:t>
                      </a:r>
                      <a:r>
                        <a:rPr lang="en-US" sz="1400" b="1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from </a:t>
                      </a:r>
                      <a:r>
                        <a:rPr lang="fr-FR" sz="1400" b="1" err="1">
                          <a:latin typeface="+mn-lt"/>
                        </a:rPr>
                        <a:t>Karolinska</a:t>
                      </a:r>
                      <a:r>
                        <a:rPr lang="fr-FR" sz="1400" b="1">
                          <a:latin typeface="+mn-lt"/>
                        </a:rPr>
                        <a:t> </a:t>
                      </a:r>
                      <a:r>
                        <a:rPr lang="fr-FR" sz="1400" b="1" err="1">
                          <a:latin typeface="+mn-lt"/>
                        </a:rPr>
                        <a:t>University</a:t>
                      </a:r>
                      <a:r>
                        <a:rPr lang="fr-FR" sz="1400" b="1">
                          <a:latin typeface="+mn-lt"/>
                        </a:rPr>
                        <a:t> Hospital </a:t>
                      </a:r>
                      <a:r>
                        <a:rPr lang="fr-FR" sz="1400" b="1" err="1">
                          <a:latin typeface="+mn-lt"/>
                        </a:rPr>
                        <a:t>only</a:t>
                      </a:r>
                      <a:endParaRPr lang="en-US" sz="1400" b="1">
                        <a:latin typeface="+mn-lt"/>
                      </a:endParaRP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570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2"/>
                          </a:solidFill>
                          <a:latin typeface="+mn-lt"/>
                          <a:cs typeface="Calibri" panose="020F0502020204030204" pitchFamily="34" charset="0"/>
                        </a:rPr>
                        <a:t>Principal Investigators</a:t>
                      </a:r>
                    </a:p>
                  </a:txBody>
                  <a:tcPr marL="118143" marR="118143" marT="59071" marB="5907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+mn-lt"/>
                        </a:rPr>
                        <a:t>Dr Andreas Rück</a:t>
                      </a:r>
                      <a:r>
                        <a:rPr lang="en-US" sz="1400" dirty="0">
                          <a:latin typeface="+mn-lt"/>
                        </a:rPr>
                        <a:t> - </a:t>
                      </a:r>
                      <a:r>
                        <a:rPr lang="fr-FR" sz="1400" dirty="0" err="1">
                          <a:latin typeface="+mn-lt"/>
                        </a:rPr>
                        <a:t>Karolinska</a:t>
                      </a:r>
                      <a:r>
                        <a:rPr lang="fr-FR" sz="1400" dirty="0">
                          <a:latin typeface="+mn-lt"/>
                        </a:rPr>
                        <a:t> </a:t>
                      </a:r>
                      <a:r>
                        <a:rPr lang="fr-FR" sz="1400" dirty="0" err="1">
                          <a:latin typeface="+mn-lt"/>
                        </a:rPr>
                        <a:t>University</a:t>
                      </a:r>
                      <a:r>
                        <a:rPr lang="fr-FR" sz="1400" dirty="0">
                          <a:latin typeface="+mn-lt"/>
                        </a:rPr>
                        <a:t> Hospital, Stockholm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+mn-lt"/>
                        </a:rPr>
                        <a:t>Dr </a:t>
                      </a:r>
                      <a:r>
                        <a:rPr lang="fr-FR" sz="1400" dirty="0" err="1">
                          <a:latin typeface="+mn-lt"/>
                        </a:rPr>
                        <a:t>Hideyuki</a:t>
                      </a:r>
                      <a:r>
                        <a:rPr lang="fr-FR" sz="1400" dirty="0">
                          <a:latin typeface="+mn-lt"/>
                        </a:rPr>
                        <a:t> </a:t>
                      </a:r>
                      <a:r>
                        <a:rPr lang="fr-FR" sz="1400" dirty="0" err="1">
                          <a:latin typeface="+mn-lt"/>
                        </a:rPr>
                        <a:t>Kawashima</a:t>
                      </a:r>
                      <a:r>
                        <a:rPr lang="fr-FR" sz="1400" dirty="0">
                          <a:latin typeface="+mn-lt"/>
                        </a:rPr>
                        <a:t> - </a:t>
                      </a:r>
                      <a:r>
                        <a:rPr lang="en-US" sz="14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CORRIB Research Center for Advanced Imaging and Core Laboratory, National University of Ireland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6869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EA2DBB0-32BD-4158-B694-AA14F779FBF6}"/>
              </a:ext>
            </a:extLst>
          </p:cNvPr>
          <p:cNvSpPr/>
          <p:nvPr/>
        </p:nvSpPr>
        <p:spPr>
          <a:xfrm>
            <a:off x="5379993" y="6571139"/>
            <a:ext cx="656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Caution: Investigational Device. Limited by US law to investigational use only. Not available for sale. </a:t>
            </a:r>
            <a:endParaRPr lang="en-IE" sz="1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F01092-CAB3-4D10-B249-A4B6C7CC1EF3}"/>
              </a:ext>
            </a:extLst>
          </p:cNvPr>
          <p:cNvSpPr/>
          <p:nvPr/>
        </p:nvSpPr>
        <p:spPr>
          <a:xfrm>
            <a:off x="-285946" y="5482824"/>
            <a:ext cx="12763890" cy="86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FE1EC-FE93-45F6-91F6-A2410D5D0AC2}"/>
              </a:ext>
            </a:extLst>
          </p:cNvPr>
          <p:cNvSpPr/>
          <p:nvPr/>
        </p:nvSpPr>
        <p:spPr>
          <a:xfrm>
            <a:off x="147497" y="5560881"/>
            <a:ext cx="118970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ea typeface="Times New Roman" panose="02020603050405020304" pitchFamily="18" charset="0"/>
              </a:rPr>
              <a:t>Separate core lab adjudicated assessment of aortic regurgitation using </a:t>
            </a:r>
            <a:r>
              <a:rPr lang="en-US" sz="2000" b="1" err="1">
                <a:solidFill>
                  <a:schemeClr val="accent1"/>
                </a:solidFill>
                <a:ea typeface="Times New Roman" panose="02020603050405020304" pitchFamily="18" charset="0"/>
              </a:rPr>
              <a:t>videodensitometry</a:t>
            </a:r>
            <a:r>
              <a:rPr lang="en-US" sz="2000" b="1">
                <a:solidFill>
                  <a:schemeClr val="accent1"/>
                </a:solidFill>
                <a:ea typeface="Times New Roman" panose="02020603050405020304" pitchFamily="18" charset="0"/>
              </a:rPr>
              <a:t> on angiography (</a:t>
            </a:r>
            <a:r>
              <a:rPr lang="en-US" sz="2000" b="1" err="1">
                <a:solidFill>
                  <a:schemeClr val="accent1"/>
                </a:solidFill>
                <a:ea typeface="Times New Roman" panose="02020603050405020304" pitchFamily="18" charset="0"/>
              </a:rPr>
              <a:t>qAR</a:t>
            </a:r>
            <a:r>
              <a:rPr lang="en-US" sz="2000" b="1">
                <a:solidFill>
                  <a:schemeClr val="accent1"/>
                </a:solidFill>
                <a:ea typeface="Times New Roman" panose="02020603050405020304" pitchFamily="18" charset="0"/>
              </a:rPr>
              <a:t>)</a:t>
            </a:r>
            <a:endParaRPr lang="en-IE" sz="20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0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SC Dark">
      <a:dk1>
        <a:srgbClr val="00467F"/>
      </a:dk1>
      <a:lt1>
        <a:srgbClr val="FFFFFF"/>
      </a:lt1>
      <a:dk2>
        <a:srgbClr val="00467F"/>
      </a:dk2>
      <a:lt2>
        <a:srgbClr val="FFFFFF"/>
      </a:lt2>
      <a:accent1>
        <a:srgbClr val="00467F"/>
      </a:accent1>
      <a:accent2>
        <a:srgbClr val="008ECD"/>
      </a:accent2>
      <a:accent3>
        <a:srgbClr val="317023"/>
      </a:accent3>
      <a:accent4>
        <a:srgbClr val="76B900"/>
      </a:accent4>
      <a:accent5>
        <a:srgbClr val="793249"/>
      </a:accent5>
      <a:accent6>
        <a:srgbClr val="6A737B"/>
      </a:accent6>
      <a:hlink>
        <a:srgbClr val="008ECD"/>
      </a:hlink>
      <a:folHlink>
        <a:srgbClr val="317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bb4c0b-1557-4a54-bd2e-fb2a6e48de08">
      <UserInfo>
        <DisplayName>Bustillos, Anne</DisplayName>
        <AccountId>16</AccountId>
        <AccountType/>
      </UserInfo>
      <UserInfo>
        <DisplayName>Warren, Carlos</DisplayName>
        <AccountId>23</AccountId>
        <AccountType/>
      </UserInfo>
      <UserInfo>
        <DisplayName>Reineck, Stefanie</DisplayName>
        <AccountId>24</AccountId>
        <AccountType/>
      </UserInfo>
      <UserInfo>
        <DisplayName>Chia, Chris</DisplayName>
        <AccountId>21</AccountId>
        <AccountType/>
      </UserInfo>
      <UserInfo>
        <DisplayName>Neuman, Stacey</DisplayName>
        <AccountId>18</AccountId>
        <AccountType/>
      </UserInfo>
      <UserInfo>
        <DisplayName>Gaumond (Gouriou), Isabelle</DisplayName>
        <AccountId>28</AccountId>
        <AccountType/>
      </UserInfo>
      <UserInfo>
        <DisplayName>Von Koenig, Cajetan</DisplayName>
        <AccountId>27</AccountId>
        <AccountType/>
      </UserInfo>
      <UserInfo>
        <DisplayName>SharingLinks.dc2a7f11-826f-4aac-b4b8-76ed71879abe.OrganizationView.c85463ed-8927-4781-bdd8-0aee3cecbffc</DisplayName>
        <AccountId>164</AccountId>
        <AccountType/>
      </UserInfo>
      <UserInfo>
        <DisplayName>Brandt, Eric</DisplayName>
        <AccountId>985</AccountId>
        <AccountType/>
      </UserInfo>
      <UserInfo>
        <DisplayName>Purnell, Kevin</DisplayName>
        <AccountId>305</AccountId>
        <AccountType/>
      </UserInfo>
      <UserInfo>
        <DisplayName>Zanon, Sarah</DisplayName>
        <AccountId>41</AccountId>
        <AccountType/>
      </UserInfo>
      <UserInfo>
        <DisplayName>Allocco, Dominic</DisplayName>
        <AccountId>646</AccountId>
        <AccountType/>
      </UserInfo>
      <UserInfo>
        <DisplayName>Currier, Lisa</DisplayName>
        <AccountId>1009</AccountId>
        <AccountType/>
      </UserInfo>
      <UserInfo>
        <DisplayName>Mineo, Angela</DisplayName>
        <AccountId>572</AccountId>
        <AccountType/>
      </UserInfo>
      <UserInfo>
        <DisplayName>Aumann, Laura</DisplayName>
        <AccountId>750</AccountId>
        <AccountType/>
      </UserInfo>
      <UserInfo>
        <DisplayName>Meredith, Ian</DisplayName>
        <AccountId>1179</AccountId>
        <AccountType/>
      </UserInfo>
      <UserInfo>
        <DisplayName>Cavalcante, Rafael</DisplayName>
        <AccountId>968</AccountId>
        <AccountType/>
      </UserInfo>
      <UserInfo>
        <DisplayName>Denlinger, Taylor</DisplayName>
        <AccountId>7</AccountId>
        <AccountType/>
      </UserInfo>
      <UserInfo>
        <DisplayName>Weinberger, Emma</DisplayName>
        <AccountId>903</AccountId>
        <AccountType/>
      </UserInfo>
      <UserInfo>
        <DisplayName>Morton, Robert (he/him/his)</DisplayName>
        <AccountId>799</AccountId>
        <AccountType/>
      </UserInfo>
    </SharedWithUsers>
    <_Version xmlns="http://schemas.microsoft.com/sharepoint/v3/fields" xsi:nil="true"/>
    <PPD xmlns="af535009-f6fb-4326-b2ae-42d9d4ebf21c" xsi:nil="true"/>
    <Description0 xmlns="af535009-f6fb-4326-b2ae-42d9d4ebf21c">
      <Value>ACURATE neo2 Aortic Valve System</Value>
    </Description0>
    <Kiosk_x0020_Mode xmlns="af535009-f6fb-4326-b2ae-42d9d4ebf21c">true</Kiosk_x0020_Mode>
    <Share xmlns="af535009-f6fb-4326-b2ae-42d9d4ebf21c">true</Share>
    <Category xmlns="af535009-f6fb-4326-b2ae-42d9d4ebf21c">
      <Value>Key Resources</Value>
    </Category>
    <InitiativeTag_x0028_s_x0029_ xmlns="af535009-f6fb-4326-b2ae-42d9d4ebf21c" xsi:nil="true"/>
    <Expiration_x0020_date_x0020_and_x0020_release_x0020_date xmlns="af535009-f6fb-4326-b2ae-42d9d4ebf21c" xsi:nil="true"/>
    <PodPub xmlns="af535009-f6fb-4326-b2ae-42d9d4ebf21c">No</PodPub>
    <Download xmlns="af535009-f6fb-4326-b2ae-42d9d4ebf21c">true</Download>
    <Publish xmlns="af535009-f6fb-4326-b2ae-42d9d4ebf21c">true</Publish>
    <Divisions_x0020_and_x0020_tags xmlns="af535009-f6fb-4326-b2ae-42d9d4ebf21c">
      <Value>IC</Value>
    </Divisions_x0020_and_x0020_tags>
    <Can_x0020_Be_x0020_Personalized xmlns="af535009-f6fb-4326-b2ae-42d9d4ebf21c">false</Can_x0020_Be_x0020_Personalized>
    <Can_x0020_Be_x0020_Annotated xmlns="af535009-f6fb-4326-b2ae-42d9d4ebf21c">false</Can_x0020_Be_x0020_Annotated>
    <TaxCatchAll xmlns="e09f3f66-7606-464c-8bb7-106d86afdd1f" xsi:nil="true"/>
    <lcf76f155ced4ddcb4097134ff3c332f xmlns="af535009-f6fb-4326-b2ae-42d9d4ebf21c">
      <Terms xmlns="http://schemas.microsoft.com/office/infopath/2007/PartnerControls"/>
    </lcf76f155ced4ddcb4097134ff3c332f>
    <ParentID xmlns="af535009-f6fb-4326-b2ae-42d9d4ebf21c">SH-1014506</Parent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D3AFF06A6544CAD0431259073C6E1" ma:contentTypeVersion="39" ma:contentTypeDescription="Create a new document." ma:contentTypeScope="" ma:versionID="c9f37a18a68734c428a6adb39e736d67">
  <xsd:schema xmlns:xsd="http://www.w3.org/2001/XMLSchema" xmlns:xs="http://www.w3.org/2001/XMLSchema" xmlns:p="http://schemas.microsoft.com/office/2006/metadata/properties" xmlns:ns2="af535009-f6fb-4326-b2ae-42d9d4ebf21c" xmlns:ns3="http://schemas.microsoft.com/sharepoint/v3/fields" xmlns:ns4="8abb4c0b-1557-4a54-bd2e-fb2a6e48de08" xmlns:ns5="e09f3f66-7606-464c-8bb7-106d86afdd1f" targetNamespace="http://schemas.microsoft.com/office/2006/metadata/properties" ma:root="true" ma:fieldsID="b36ab3930e015cb1b626ea528928f065" ns2:_="" ns3:_="" ns4:_="" ns5:_="">
    <xsd:import namespace="af535009-f6fb-4326-b2ae-42d9d4ebf21c"/>
    <xsd:import namespace="http://schemas.microsoft.com/sharepoint/v3/fields"/>
    <xsd:import namespace="8abb4c0b-1557-4a54-bd2e-fb2a6e48de08"/>
    <xsd:import namespace="e09f3f66-7606-464c-8bb7-106d86afdd1f"/>
    <xsd:element name="properties">
      <xsd:complexType>
        <xsd:sequence>
          <xsd:element name="documentManagement">
            <xsd:complexType>
              <xsd:all>
                <xsd:element ref="ns2:ParentID" minOccurs="0"/>
                <xsd:element ref="ns2:Publish" minOccurs="0"/>
                <xsd:element ref="ns2:Description0" minOccurs="0"/>
                <xsd:element ref="ns2:Expiration_x0020_date_x0020_and_x0020_release_x0020_date" minOccurs="0"/>
                <xsd:element ref="ns2:Divisions_x0020_and_x0020_tags" minOccurs="0"/>
                <xsd:element ref="ns2:Category" minOccurs="0"/>
                <xsd:element ref="ns2:Download"/>
                <xsd:element ref="ns2:Share"/>
                <xsd:element ref="ns2:Kiosk_x0020_Mode" minOccurs="0"/>
                <xsd:element ref="ns2:Can_x0020_Be_x0020_Personalized"/>
                <xsd:element ref="ns2:Can_x0020_Be_x0020_Annotated"/>
                <xsd:element ref="ns2:InitiativeTag_x0028_s_x0029_" minOccurs="0"/>
                <xsd:element ref="ns3:_Version" minOccurs="0"/>
                <xsd:element ref="ns2:PPD" minOccurs="0"/>
                <xsd:element ref="ns2:PodPub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35009-f6fb-4326-b2ae-42d9d4ebf21c" elementFormDefault="qualified">
    <xsd:import namespace="http://schemas.microsoft.com/office/2006/documentManagement/types"/>
    <xsd:import namespace="http://schemas.microsoft.com/office/infopath/2007/PartnerControls"/>
    <xsd:element name="ParentID" ma:index="2" nillable="true" ma:displayName="Parent ID" ma:format="Dropdown" ma:internalName="ParentID" ma:readOnly="false">
      <xsd:simpleType>
        <xsd:restriction base="dms:Text">
          <xsd:maxLength value="255"/>
        </xsd:restriction>
      </xsd:simpleType>
    </xsd:element>
    <xsd:element name="Publish" ma:index="3" nillable="true" ma:displayName="Publish" ma:default="0" ma:format="Dropdown" ma:internalName="Publish" ma:readOnly="false">
      <xsd:simpleType>
        <xsd:restriction base="dms:Boolean"/>
      </xsd:simpleType>
    </xsd:element>
    <xsd:element name="Description0" ma:index="4" nillable="true" ma:displayName="Product Tag(s)" ma:format="Dropdown" ma:internalName="Description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iomed"/>
                    <xsd:enumeration value="Access to Care"/>
                    <xsd:enumeration value="ACURATE neo Aortic Valve System"/>
                    <xsd:enumeration value="ACURATE neo2 Aortic Valve System"/>
                    <xsd:enumeration value="AGENT"/>
                    <xsd:enumeration value="ANGIOJET Ultra Thrombectomy System"/>
                    <xsd:enumeration value="APEX PTCA Dilatation Catheter"/>
                    <xsd:enumeration value="ASC"/>
                    <xsd:enumeration value="Ask Angie"/>
                    <xsd:enumeration value="Archive"/>
                    <xsd:enumeration value="AVVIGO Guidance System"/>
                    <xsd:enumeration value="AVVIGO II Guidance System"/>
                    <xsd:enumeration value="CALCIUM Campaign"/>
                    <xsd:enumeration value="Capital Programs"/>
                    <xsd:enumeration value="Chronic Total Occlusion (CTO)"/>
                    <xsd:enumeration value="Close the Loop"/>
                    <xsd:enumeration value="COMET II Pressure Guidewire"/>
                    <xsd:enumeration value="COMET Pressure Guidewire"/>
                    <xsd:enumeration value="ControlRad"/>
                    <xsd:enumeration value="CONVEY Guide Catheter"/>
                    <xsd:enumeration value="Coronary Therapies Portfolio"/>
                    <xsd:enumeration value="CROSSBOSS Coronary CTO Crossing Catheter"/>
                    <xsd:enumeration value="CTO Wednesdays"/>
                    <xsd:enumeration value="CVForward"/>
                    <xsd:enumeration value="Diastolic hyperemia-Free Ratio (DFR)"/>
                    <xsd:enumeration value="DTP Readiness"/>
                    <xsd:enumeration value="EMERGE PTCA Dilatation Catheter"/>
                    <xsd:enumeration value="ENCORE 26 Inflation Device"/>
                    <xsd:enumeration value="ExpertCare Service"/>
                    <xsd:enumeration value="EXPO Diagnostic Catheter"/>
                    <xsd:enumeration value="FFR Direct"/>
                    <xsd:enumeration value="FIGHTER Guidewire"/>
                    <xsd:enumeration value="FILTERWIRE EZ Embolic Protection System"/>
                    <xsd:enumeration value="FLEXTOME Cutting Balloon Dilatation Device"/>
                    <xsd:enumeration value="Fractional Flow Reserve (FFR)"/>
                    <xsd:enumeration value="GATEWAY Plus Y-Adapter"/>
                    <xsd:enumeration value="Global Education Thursdays"/>
                    <xsd:enumeration value="GUIDEZILLA II Guide Extension Catheter"/>
                    <xsd:enumeration value="Hawkeye"/>
                    <xsd:enumeration value="HealthReveal"/>
                    <xsd:enumeration value="High Risk Indication"/>
                    <xsd:enumeration value="HORNET Guidewires"/>
                    <xsd:enumeration value="ICE"/>
                    <xsd:enumeration value="Imaging"/>
                    <xsd:enumeration value="IMPULSE Diagnostic Catheter"/>
                    <xsd:enumeration value="Interventional Cardiology"/>
                    <xsd:enumeration value="Intravascular Ultrasound (IVUS)"/>
                    <xsd:enumeration value="iRCODER"/>
                    <xsd:enumeration value="iSLEEVE Expandable Introducer Set"/>
                    <xsd:enumeration value="JUDO Guidewires"/>
                    <xsd:enumeration value="LOTUS Edge Aortic Valve System"/>
                    <xsd:enumeration value="LOTUS Introducer Sheath"/>
                    <xsd:enumeration value="LOTUS Mantra Valve System"/>
                    <xsd:enumeration value="MACH 1 Guide Catheter"/>
                    <xsd:enumeration value="MAMBA Microcatheter Family"/>
                    <xsd:enumeration value="MARVEL Guidewire"/>
                    <xsd:enumeration value="MILLIPEDE Transcatheter Annuloplasty Ring System"/>
                    <xsd:enumeration value="Mitral Therapies"/>
                    <xsd:enumeration value="NC EMERGE PTCA Dilatation Catheter"/>
                    <xsd:enumeration value="NC Quantum APEX PTCA Dilatation Catheter"/>
                    <xsd:enumeration value="NextLab"/>
                    <xsd:enumeration value="OPTICROSS 18 Peripheral Imaging Catheter"/>
                    <xsd:enumeration value="OPTICROSS 6 Coronary Imaging Catheter"/>
                    <xsd:enumeration value="OPTICROSS 6 HD Coronary Imaging Catheter"/>
                    <xsd:enumeration value="OPTICROSS Coronary Imaging Catheter"/>
                    <xsd:enumeration value="OPTICROSS HD Coronary Imaging Catheter"/>
                    <xsd:enumeration value="Optimizing Outcomes"/>
                    <xsd:enumeration value="PatientPop"/>
                    <xsd:enumeration value="Pd/Pa"/>
                    <xsd:enumeration value="POLARIS Multi-Modality Guidance System"/>
                    <xsd:enumeration value="Promus ELITE Stent"/>
                    <xsd:enumeration value="Promus PREMIER Stent"/>
                    <xsd:enumeration value="REBEL Stent"/>
                    <xsd:enumeration value="ROTABLATOR Rotational Atherectomy System"/>
                    <xsd:enumeration value="ROTAPRO Rotational Atherectomy System"/>
                    <xsd:enumeration value="ROTAWIRE Drive"/>
                    <xsd:enumeration value="RUNWAY Guide Catheter"/>
                    <xsd:enumeration value="SAFARI2 Pre-Shaped Guidewire"/>
                    <xsd:enumeration value="SAMURAI Guidewire"/>
                    <xsd:enumeration value="SAMURAI RC Guidewire"/>
                    <xsd:enumeration value="Saykara"/>
                    <xsd:enumeration value="SCAI"/>
                    <xsd:enumeration value="SENTAI Guidewire Family"/>
                    <xsd:enumeration value="SENTINEL Cerebral Protection System"/>
                    <xsd:enumeration value="Siemens"/>
                    <xsd:enumeration value="Solutions &amp; Partnerships Portfolio"/>
                    <xsd:enumeration value="STINGRAY LP Coronary CTO Re-Entry System"/>
                    <xsd:enumeration value="Structural Heart Valves Portfolio"/>
                    <xsd:enumeration value="SUPER SHEATH Introducer Sheath"/>
                    <xsd:enumeration value="SYNERGY 48mm"/>
                    <xsd:enumeration value="SYNERGY BP Stent"/>
                    <xsd:enumeration value="SYNERGY MEGATRON Stent"/>
                    <xsd:enumeration value="SYNERGY XD Stent"/>
                    <xsd:enumeration value="SYNTAX II"/>
                    <xsd:enumeration value="Testing for DW"/>
                    <xsd:enumeration value="THREADER Micro-Dilatation Catheter"/>
                    <xsd:enumeration value="TRAPPER Exchange Device"/>
                    <xsd:enumeration value="Visualize the Future (VTF)"/>
                    <xsd:enumeration value="WATCHDOG Hemostasis Valve"/>
                    <xsd:enumeration value="WATCHMAN FLX"/>
                    <xsd:enumeration value="WATCHMAN FXD Curve"/>
                    <xsd:enumeration value="WATCHMAN Integrated LAAC Solutions"/>
                    <xsd:enumeration value="WATCHMAN LAAC Device"/>
                    <xsd:enumeration value="WATCHMAN FLX PRO"/>
                    <xsd:enumeration value="WATCHMAN TruPlan"/>
                    <xsd:enumeration value="Wellframe"/>
                    <xsd:enumeration value="WOLVERINE Cutting Balloon"/>
                    <xsd:enumeration value="RHYTHMIA"/>
                    <xsd:enumeration value="Electrophysiology Portfolio"/>
                    <xsd:enumeration value="LUMIPOINT"/>
                    <xsd:enumeration value="DIRECTSENSE"/>
                    <xsd:enumeration value="CRM&amp;DX Portfolio"/>
                    <xsd:enumeration value="LuxDx"/>
                    <xsd:enumeration value="S-ICD"/>
                    <xsd:enumeration value="VersaCross Fixed"/>
                    <xsd:enumeration value="VersaCross Steerable"/>
                    <xsd:enumeration value="VersaCross Large Access"/>
                    <xsd:enumeration value="VersaCross Connect"/>
                    <xsd:enumeration value="TorFlex"/>
                    <xsd:enumeration value="SureFlex"/>
                    <xsd:enumeration value="NRG Needle"/>
                    <xsd:enumeration value="ProTrack"/>
                    <xsd:enumeration value="EPstar Diagnostic Catheters"/>
                    <xsd:enumeration value="RFP-100A RF Puncture Generator"/>
                    <xsd:enumeration value="Expansure"/>
                    <xsd:enumeration value="VersaCross Platform"/>
                    <xsd:enumeration value="SupraCross"/>
                    <xsd:enumeration value="Access Solutions"/>
                    <xsd:enumeration value="POLARSHEATH"/>
                    <xsd:enumeration value="POLARx ST"/>
                    <xsd:enumeration value="POLARx LT"/>
                    <xsd:enumeration value="POLARMAP"/>
                    <xsd:enumeration value="SMARTFREEZE"/>
                    <xsd:enumeration value="Esophageal Temp Sensor Cable"/>
                    <xsd:enumeration value="DMS Sensor"/>
                    <xsd:enumeration value="Cryo Extension Cable"/>
                    <xsd:enumeration value="Cryo Cable"/>
                    <xsd:enumeration value="POLARMAP EGM Pin Breakout Cable"/>
                    <xsd:enumeration value="Interconnection Box (ICB)"/>
                    <xsd:enumeration value="Dual Foot Pedal Switch"/>
                    <xsd:enumeration value="N2O Tank Wrench"/>
                    <xsd:enumeration value="Pressure Transducer Cable"/>
                    <xsd:enumeration value="Handheld Remote Control"/>
                    <xsd:enumeration value="Serial RS232 Extension Cables"/>
                    <xsd:enumeration value="ATLAS"/>
                    <xsd:enumeration value="PRAETORIAN"/>
                    <xsd:enumeration value="LATITUDE NXT"/>
                    <xsd:enumeration value="myLATITUDE Patient App"/>
                    <xsd:enumeration value="LATITUDE Programming System"/>
                    <xsd:enumeration value="LATITUDE Consult"/>
                    <xsd:enumeration value="Heart Connect"/>
                    <xsd:enumeration value="ACCOLADE"/>
                    <xsd:enumeration value="VISIONIST"/>
                    <xsd:enumeration value="ESSENTIO"/>
                    <xsd:enumeration value="ADVENTATIO, INGENIO, VITALIO"/>
                    <xsd:enumeration value="VALITUDE"/>
                    <xsd:enumeration value="INTUA"/>
                    <xsd:enumeration value="LATITUDE CLARITY"/>
                    <xsd:enumeration value="myLUX Patient App"/>
                    <xsd:enumeration value="LUX-Dx Clinic Assistant App"/>
                    <xsd:enumeration value="LUX-Dx ICM System"/>
                    <xsd:enumeration value="RESONATE"/>
                    <xsd:enumeration value="RESONATE HF"/>
                    <xsd:enumeration value="VIGILANT"/>
                    <xsd:enumeration value="MOMENTUM"/>
                    <xsd:enumeration value="PERCIVA"/>
                    <xsd:enumeration value="HEARTLOGIC"/>
                    <xsd:enumeration value="INOGEN, DYNAGEN, INCEPTA"/>
                    <xsd:enumeration value="INGEVITY +"/>
                    <xsd:enumeration value="FINELINE"/>
                    <xsd:enumeration value="RELIANCE 4-FRONT"/>
                    <xsd:enumeration value="RELIANCE DF1"/>
                    <xsd:enumeration value="ACUITY X4"/>
                    <xsd:enumeration value="ACUITY Spiral"/>
                    <xsd:enumeration value="ACUITY Pro Catheters &amp; Cutter"/>
                    <xsd:enumeration value="ACUITY Whisperview &amp; Mailman"/>
                    <xsd:enumeration value="EFFORTLESS"/>
                    <xsd:enumeration value="UNTOUCHED"/>
                    <xsd:enumeration value="S-ICD PAS"/>
                    <xsd:enumeration value="ATP &amp; Pacing"/>
                    <xsd:enumeration value="MILAN Software"/>
                    <xsd:enumeration value="Model 3300 Programmer"/>
                    <xsd:enumeration value="Model 3501 Electrode"/>
                    <xsd:enumeration value="MODULAR CRM (mCRM)"/>
                    <xsd:enumeration value="Tachy"/>
                    <xsd:enumeration value="RhythmCARE"/>
                    <xsd:enumeration value="CanGaroo"/>
                    <xsd:enumeration value="BodyGuardian"/>
                    <xsd:enumeration value="STABLEPOINT"/>
                    <xsd:enumeration value="AF Solutions"/>
                    <xsd:enumeration value="WOLVERINE Acceleration"/>
                    <xsd:enumeration value="cPCI Academy"/>
                  </xsd:restriction>
                </xsd:simpleType>
              </xsd:element>
            </xsd:sequence>
          </xsd:extension>
        </xsd:complexContent>
      </xsd:complexType>
    </xsd:element>
    <xsd:element name="Expiration_x0020_date_x0020_and_x0020_release_x0020_date" ma:index="5" nillable="true" ma:displayName="Expiration date and release date" ma:format="DateTime" ma:internalName="Expiration_x0020_date_x0020_and_x0020_release_x0020_date" ma:readOnly="false">
      <xsd:simpleType>
        <xsd:restriction base="dms:DateTime"/>
      </xsd:simpleType>
    </xsd:element>
    <xsd:element name="Divisions_x0020_and_x0020_tags" ma:index="6" nillable="true" ma:displayName="Division" ma:default="IC" ma:format="Dropdown" ma:internalName="Divisions_x0020_and_x0020_tags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C"/>
                    <xsd:enumeration value="Electrophysiology"/>
                    <xsd:enumeration value="CRM &amp; Diagnostics"/>
                  </xsd:restriction>
                </xsd:simpleType>
              </xsd:element>
            </xsd:sequence>
          </xsd:extension>
        </xsd:complexContent>
      </xsd:complexType>
    </xsd:element>
    <xsd:element name="Category" ma:index="7" nillable="true" ma:displayName="Category Tag(s)" ma:format="Dropdown" ma:internalName="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tion"/>
                    <xsd:enumeration value="Administrator"/>
                    <xsd:enumeration value="AHP"/>
                    <xsd:enumeration value="Archive"/>
                    <xsd:enumeration value="ASC"/>
                    <xsd:enumeration value="Awareness"/>
                    <xsd:enumeration value="Backorders"/>
                    <xsd:enumeration value="Brainshark"/>
                    <xsd:enumeration value="Brochures"/>
                    <xsd:enumeration value="Calculator"/>
                    <xsd:enumeration value="Cardiac Surgeon"/>
                    <xsd:enumeration value="Case Based Learning"/>
                    <xsd:enumeration value="Case Study"/>
                    <xsd:enumeration value="Cath Lab"/>
                    <xsd:enumeration value="Cath Lab Tech"/>
                    <xsd:enumeration value="C-Code"/>
                    <xsd:enumeration value="Certification"/>
                    <xsd:enumeration value="Checklist"/>
                    <xsd:enumeration value="Clinical"/>
                    <xsd:enumeration value="Commercial Coverage Summary (CCS)"/>
                    <xsd:enumeration value="Competitive"/>
                    <xsd:enumeration value="Consideration"/>
                    <xsd:enumeration value="Continuing Education Unit (CEU)"/>
                    <xsd:enumeration value="Coordinator"/>
                    <xsd:enumeration value="COVID19"/>
                    <xsd:enumeration value="Customer Programs"/>
                    <xsd:enumeration value="Data Review"/>
                    <xsd:enumeration value="Digital"/>
                    <xsd:enumeration value="Direct to Patient"/>
                    <xsd:enumeration value="Direct to Referrer"/>
                    <xsd:enumeration value="Discontinuation"/>
                    <xsd:enumeration value="DTP Readiness"/>
                    <xsd:enumeration value="Economic &amp; Reimbursement"/>
                    <xsd:enumeration value="EDUCARE"/>
                    <xsd:enumeration value="EP"/>
                    <xsd:enumeration value="EP &amp; IC"/>
                    <xsd:enumeration value="External"/>
                    <xsd:enumeration value="FAQ"/>
                    <xsd:enumeration value="Fellows"/>
                    <xsd:enumeration value="Food and Drug Administration (FDA)"/>
                    <xsd:enumeration value="Form"/>
                    <xsd:enumeration value="Grants"/>
                    <xsd:enumeration value="Healthcare Solutions"/>
                    <xsd:enumeration value="IC"/>
                    <xsd:enumeration value="Imaging"/>
                    <xsd:enumeration value="Implanter"/>
                    <xsd:enumeration value="Implanting Center"/>
                    <xsd:enumeration value="In Office"/>
                    <xsd:enumeration value="Internal Only"/>
                    <xsd:enumeration value="IVUS 123"/>
                    <xsd:enumeration value="Journal Publications"/>
                    <xsd:enumeration value="Key Resources"/>
                    <xsd:enumeration value="LAAC"/>
                    <xsd:enumeration value="Latex Presence"/>
                    <xsd:enumeration value="Legacy"/>
                    <xsd:enumeration value="Letter Templates"/>
                    <xsd:enumeration value="Manual"/>
                    <xsd:enumeration value="Media Kit"/>
                    <xsd:enumeration value="Medical Education"/>
                    <xsd:enumeration value="Medicare Reports"/>
                    <xsd:enumeration value="Meetings &amp; Events"/>
                    <xsd:enumeration value="Metal Composition"/>
                    <xsd:enumeration value="MRI Safety"/>
                    <xsd:enumeration value="Nurse"/>
                    <xsd:enumeration value="Ordering Information"/>
                    <xsd:enumeration value="Patient"/>
                    <xsd:enumeration value="Patient &amp; Caregiver"/>
                    <xsd:enumeration value="Patient Resources"/>
                    <xsd:enumeration value="PCI"/>
                    <xsd:enumeration value="Podcasts"/>
                    <xsd:enumeration value="Preference"/>
                    <xsd:enumeration value="Process"/>
                    <xsd:enumeration value="Proctoring"/>
                    <xsd:enumeration value="Product Storage Conditions"/>
                    <xsd:enumeration value="Profile"/>
                    <xsd:enumeration value="Program Information"/>
                    <xsd:enumeration value="Reference Guide"/>
                    <xsd:enumeration value="Referring Physician"/>
                    <xsd:enumeration value="Sales Call Simulations"/>
                    <xsd:enumeration value="Sales Guide"/>
                    <xsd:enumeration value="SFDC"/>
                    <xsd:enumeration value="Site Readiness"/>
                    <xsd:enumeration value="Social Media"/>
                    <xsd:enumeration value="Survey"/>
                    <xsd:enumeration value="TAVR"/>
                    <xsd:enumeration value="Templates"/>
                    <xsd:enumeration value="Temporary"/>
                    <xsd:enumeration value="Testimonials"/>
                    <xsd:enumeration value="Therapy Awareness"/>
                    <xsd:enumeration value="TMVr"/>
                    <xsd:enumeration value="Trade Shows &amp; Conferences"/>
                    <xsd:enumeration value="Training &amp; Education"/>
                    <xsd:enumeration value="Value Analysis Committee (VAC)"/>
                    <xsd:enumeration value="Value Story"/>
                    <xsd:enumeration value="Video"/>
                    <xsd:enumeration value="eDetail"/>
                    <xsd:enumeration value="Animation"/>
                    <xsd:enumeration value="Marketing Materials"/>
                    <xsd:enumeration value="Simulator Events"/>
                    <xsd:enumeration value="Cryo"/>
                    <xsd:enumeration value="PFA"/>
                    <xsd:enumeration value="Mapping Solutions"/>
                    <xsd:enumeration value="RF Core EP Disposables"/>
                    <xsd:enumeration value="Toolkits"/>
                    <xsd:enumeration value="InService"/>
                    <xsd:enumeration value="Core Capital"/>
                    <xsd:enumeration value="Launch Kit"/>
                    <xsd:enumeration value="Field Action"/>
                    <xsd:enumeration value="Warranty"/>
                    <xsd:enumeration value="Product Performance"/>
                    <xsd:enumeration value="Supporting Resources"/>
                    <xsd:enumeration value="HEMA"/>
                    <xsd:enumeration value="Signal Quality"/>
                    <xsd:enumeration value="Procedure"/>
                    <xsd:enumeration value="Site Selective Pacing Catheters"/>
                    <xsd:enumeration value="Accessories"/>
                    <xsd:enumeration value="Algorithms"/>
                    <xsd:enumeration value="Presentations"/>
                    <xsd:enumeration value="Guideline"/>
                    <xsd:enumeration value="Safety"/>
                    <xsd:enumeration value="Technology"/>
                    <xsd:enumeration value="Implant"/>
                    <xsd:enumeration value="Anesthesia and Pain Management"/>
                    <xsd:enumeration value="DFT and Impedance"/>
                    <xsd:enumeration value="Replacements"/>
                    <xsd:enumeration value="Primer and Spec Sheet"/>
                    <xsd:enumeration value="Shared Resources"/>
                    <xsd:enumeration value="SES"/>
                    <xsd:enumeration value="Tableau"/>
                    <xsd:enumeration value="Reimbursement Resources"/>
                    <xsd:enumeration value="QSM"/>
                  </xsd:restriction>
                </xsd:simpleType>
              </xsd:element>
            </xsd:sequence>
          </xsd:extension>
        </xsd:complexContent>
      </xsd:complexType>
    </xsd:element>
    <xsd:element name="Download" ma:index="8" ma:displayName="Download" ma:default="1" ma:format="Dropdown" ma:internalName="Download" ma:readOnly="false">
      <xsd:simpleType>
        <xsd:restriction base="dms:Boolean"/>
      </xsd:simpleType>
    </xsd:element>
    <xsd:element name="Share" ma:index="9" ma:displayName="Share" ma:default="1" ma:format="Dropdown" ma:internalName="Share" ma:readOnly="false">
      <xsd:simpleType>
        <xsd:restriction base="dms:Boolean"/>
      </xsd:simpleType>
    </xsd:element>
    <xsd:element name="Kiosk_x0020_Mode" ma:index="10" nillable="true" ma:displayName="Kiosk Mode" ma:default="1" ma:format="Dropdown" ma:internalName="Kiosk_x0020_Mode" ma:readOnly="false">
      <xsd:simpleType>
        <xsd:restriction base="dms:Boolean"/>
      </xsd:simpleType>
    </xsd:element>
    <xsd:element name="Can_x0020_Be_x0020_Personalized" ma:index="11" ma:displayName="Can Be Personalized" ma:default="0" ma:format="Dropdown" ma:internalName="Can_x0020_Be_x0020_Personalized" ma:readOnly="false">
      <xsd:simpleType>
        <xsd:restriction base="dms:Boolean"/>
      </xsd:simpleType>
    </xsd:element>
    <xsd:element name="Can_x0020_Be_x0020_Annotated" ma:index="12" ma:displayName="Can Be Annotated" ma:default="0" ma:format="Dropdown" ma:internalName="Can_x0020_Be_x0020_Annotated" ma:readOnly="false">
      <xsd:simpleType>
        <xsd:restriction base="dms:Boolean"/>
      </xsd:simpleType>
    </xsd:element>
    <xsd:element name="InitiativeTag_x0028_s_x0029_" ma:index="13" nillable="true" ma:displayName="Initiative Tag(s)" ma:format="Dropdown" ma:internalName="InitiativeTag_x0028_s_x0029_" ma:readOnly="false">
      <xsd:simpleType>
        <xsd:restriction base="dms:Choice">
          <xsd:enumeration value="SYNTAX II"/>
        </xsd:restriction>
      </xsd:simpleType>
    </xsd:element>
    <xsd:element name="PPD" ma:index="15" nillable="true" ma:displayName="Podcast Publish Date" ma:format="DateOnly" ma:indexed="true" ma:internalName="PPD" ma:readOnly="false">
      <xsd:simpleType>
        <xsd:restriction base="dms:DateTime"/>
      </xsd:simpleType>
    </xsd:element>
    <xsd:element name="PodPub" ma:index="16" nillable="true" ma:displayName="Podcast Published?" ma:default="No" ma:format="Dropdown" ma:internalName="PodPub" ma:readOnly="false">
      <xsd:simpleType>
        <xsd:restriction base="dms:Choice">
          <xsd:enumeration value="Yes"/>
          <xsd:enumeration value="No"/>
        </xsd:restriction>
      </xsd:simple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1" nillable="true" ma:displayName="Tags" ma:hidden="true" ma:internalName="MediaServiceAutoTags" ma:readOnly="true">
      <xsd:simpleType>
        <xsd:restriction base="dms:Text"/>
      </xsd:simpleType>
    </xsd:element>
    <xsd:element name="MediaServiceOCR" ma:index="22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3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35" nillable="true" ma:taxonomy="true" ma:internalName="lcf76f155ced4ddcb4097134ff3c332f" ma:taxonomyFieldName="MediaServiceImageTags" ma:displayName="Image Tags" ma:readOnly="false" ma:fieldId="{5cf76f15-5ced-4ddc-b409-7134ff3c332f}" ma:taxonomyMulti="true" ma:sspId="5c25cbba-0c74-4f28-92d4-a3c6495c4b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14" nillable="true" ma:displayName="Version" ma:internalName="_Vers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bb4c0b-1557-4a54-bd2e-fb2a6e48de08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f3f66-7606-464c-8bb7-106d86afdd1f" elementFormDefault="qualified">
    <xsd:import namespace="http://schemas.microsoft.com/office/2006/documentManagement/types"/>
    <xsd:import namespace="http://schemas.microsoft.com/office/infopath/2007/PartnerControls"/>
    <xsd:element name="TaxCatchAll" ma:index="36" nillable="true" ma:displayName="Taxonomy Catch All Column" ma:hidden="true" ma:list="{93f2e88e-9296-4c5f-b18d-80ae7443a56e}" ma:internalName="TaxCatchAll" ma:readOnly="false" ma:showField="CatchAllData" ma:web="8abb4c0b-1557-4a54-bd2e-fb2a6e48de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432EE2-C978-47BD-A17C-ECA80EBEE7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D4BF62-0541-446A-8B9A-CCF5BEEF42EF}">
  <ds:schemaRefs>
    <ds:schemaRef ds:uri="http://purl.org/dc/elements/1.1/"/>
    <ds:schemaRef ds:uri="http://schemas.microsoft.com/office/2006/metadata/properties"/>
    <ds:schemaRef ds:uri="2de8882c-406f-4ac3-86e3-f30a3d6f15d9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e968a40-8a04-45d6-a8ba-4cf7a82bafc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2B52F0-BCDF-4560-889C-E70EE5A9A30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1807</Words>
  <Application>Microsoft Office PowerPoint</Application>
  <PresentationFormat>Widescreen</PresentationFormat>
  <Paragraphs>232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Early neo2 Registry data - TVT Late Breaker</vt:lpstr>
      <vt:lpstr>Early neo2 Registry – Study summary</vt:lpstr>
      <vt:lpstr>Early neo2 Registry Study Considerations </vt:lpstr>
      <vt:lpstr>Early neo2 Registry Sites</vt:lpstr>
      <vt:lpstr>Early neo2 Registry – Baseline Characteristics</vt:lpstr>
      <vt:lpstr>Early neo2 Registry – Procedural Characteristics</vt:lpstr>
      <vt:lpstr>Early neo2 Registry – Primary Outcomes</vt:lpstr>
      <vt:lpstr>Quantitative Angiographic Assessment of Aortic Regurgitation Presented at EuroPCR 2021</vt:lpstr>
      <vt:lpstr>Quantitative Angiographic Assessment of Aortic Regurgitation Presented at EuroPCR 2021</vt:lpstr>
      <vt:lpstr>Summary </vt:lpstr>
      <vt:lpstr>Study Limitations</vt:lpstr>
      <vt:lpstr>PowerPoint Presentation</vt:lpstr>
    </vt:vector>
  </TitlesOfParts>
  <Company>Boston Scientific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Fonseth</dc:creator>
  <cp:lastModifiedBy>Feeley, Marc</cp:lastModifiedBy>
  <cp:revision>9</cp:revision>
  <dcterms:created xsi:type="dcterms:W3CDTF">2018-03-13T15:56:42Z</dcterms:created>
  <dcterms:modified xsi:type="dcterms:W3CDTF">2021-08-17T14:55:54Z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0x010100942D3AFF06A6544CAD0431259073C6E1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MediaServiceImageTags">
    <vt:lpwstr/>
  </property>
</Properties>
</file>