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notesSlides/notesSlide9.xml" ContentType="application/vnd.openxmlformats-officedocument.presentationml.notesSlide+xml"/>
  <Override PartName="/ppt/charts/chart15.xml" ContentType="application/vnd.openxmlformats-officedocument.drawingml.chart+xml"/>
  <Override PartName="/ppt/notesSlides/notesSlide10.xml" ContentType="application/vnd.openxmlformats-officedocument.presentationml.notesSlide+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7" r:id="rId2"/>
    <p:sldMasterId id="2147483726" r:id="rId3"/>
  </p:sldMasterIdLst>
  <p:notesMasterIdLst>
    <p:notesMasterId r:id="rId35"/>
  </p:notesMasterIdLst>
  <p:handoutMasterIdLst>
    <p:handoutMasterId r:id="rId36"/>
  </p:handoutMasterIdLst>
  <p:sldIdLst>
    <p:sldId id="462" r:id="rId4"/>
    <p:sldId id="464" r:id="rId5"/>
    <p:sldId id="465" r:id="rId6"/>
    <p:sldId id="466" r:id="rId7"/>
    <p:sldId id="467" r:id="rId8"/>
    <p:sldId id="468" r:id="rId9"/>
    <p:sldId id="469" r:id="rId10"/>
    <p:sldId id="470" r:id="rId11"/>
    <p:sldId id="472" r:id="rId12"/>
    <p:sldId id="501" r:id="rId13"/>
    <p:sldId id="474" r:id="rId14"/>
    <p:sldId id="477" r:id="rId15"/>
    <p:sldId id="478" r:id="rId16"/>
    <p:sldId id="480" r:id="rId17"/>
    <p:sldId id="504" r:id="rId18"/>
    <p:sldId id="481" r:id="rId19"/>
    <p:sldId id="507" r:id="rId20"/>
    <p:sldId id="485" r:id="rId21"/>
    <p:sldId id="486" r:id="rId22"/>
    <p:sldId id="508" r:id="rId23"/>
    <p:sldId id="484" r:id="rId24"/>
    <p:sldId id="489" r:id="rId25"/>
    <p:sldId id="500" r:id="rId26"/>
    <p:sldId id="499" r:id="rId27"/>
    <p:sldId id="492" r:id="rId28"/>
    <p:sldId id="493" r:id="rId29"/>
    <p:sldId id="494" r:id="rId30"/>
    <p:sldId id="509" r:id="rId31"/>
    <p:sldId id="495" r:id="rId32"/>
    <p:sldId id="498" r:id="rId33"/>
    <p:sldId id="50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erson, Randy"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CBE3F7"/>
    <a:srgbClr val="07EB3D"/>
    <a:srgbClr val="2A17B9"/>
    <a:srgbClr val="A50021"/>
    <a:srgbClr val="CC3300"/>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4671" autoAdjust="0"/>
  </p:normalViewPr>
  <p:slideViewPr>
    <p:cSldViewPr>
      <p:cViewPr>
        <p:scale>
          <a:sx n="70" d="100"/>
          <a:sy n="70" d="100"/>
        </p:scale>
        <p:origin x="-1290" y="-96"/>
      </p:cViewPr>
      <p:guideLst>
        <p:guide orient="horz"/>
        <p:guide/>
      </p:guideLst>
    </p:cSldViewPr>
  </p:slideViewPr>
  <p:notesTextViewPr>
    <p:cViewPr>
      <p:scale>
        <a:sx n="1" d="1"/>
        <a:sy n="1" d="1"/>
      </p:scale>
      <p:origin x="0" y="0"/>
    </p:cViewPr>
  </p:notesTextViewPr>
  <p:sorterViewPr>
    <p:cViewPr>
      <p:scale>
        <a:sx n="100" d="100"/>
        <a:sy n="100" d="100"/>
      </p:scale>
      <p:origin x="0" y="2550"/>
    </p:cViewPr>
  </p:sorterViewPr>
  <p:notesViewPr>
    <p:cSldViewPr>
      <p:cViewPr varScale="1">
        <p:scale>
          <a:sx n="67" d="100"/>
          <a:sy n="67" d="100"/>
        </p:scale>
        <p:origin x="-275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201089161479"/>
          <c:y val="3.358200987588416E-2"/>
          <c:w val="0.82865788692695708"/>
          <c:h val="0.85596423328439852"/>
        </c:manualLayout>
      </c:layout>
      <c:barChart>
        <c:barDir val="col"/>
        <c:grouping val="clustered"/>
        <c:varyColors val="0"/>
        <c:ser>
          <c:idx val="0"/>
          <c:order val="0"/>
          <c:tx>
            <c:strRef>
              <c:f>Sheet1!$B$1</c:f>
              <c:strCache>
                <c:ptCount val="1"/>
                <c:pt idx="0">
                  <c:v>Series 2</c:v>
                </c:pt>
              </c:strCache>
            </c:strRef>
          </c:tx>
          <c:spPr>
            <a:solidFill>
              <a:schemeClr val="accent1"/>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0%</c:formatCode>
                <c:ptCount val="6"/>
                <c:pt idx="0">
                  <c:v>0.621</c:v>
                </c:pt>
                <c:pt idx="1">
                  <c:v>0.60199999999999998</c:v>
                </c:pt>
                <c:pt idx="2">
                  <c:v>0.57799999999999996</c:v>
                </c:pt>
                <c:pt idx="3">
                  <c:v>0.55300000000000005</c:v>
                </c:pt>
                <c:pt idx="4">
                  <c:v>0.52600000000000002</c:v>
                </c:pt>
                <c:pt idx="5">
                  <c:v>0.498</c:v>
                </c:pt>
              </c:numCache>
            </c:numRef>
          </c:val>
        </c:ser>
        <c:dLbls>
          <c:showLegendKey val="0"/>
          <c:showVal val="0"/>
          <c:showCatName val="0"/>
          <c:showSerName val="0"/>
          <c:showPercent val="0"/>
          <c:showBubbleSize val="0"/>
        </c:dLbls>
        <c:gapWidth val="60"/>
        <c:overlap val="-15"/>
        <c:axId val="40038400"/>
        <c:axId val="40039552"/>
      </c:barChart>
      <c:catAx>
        <c:axId val="40038400"/>
        <c:scaling>
          <c:orientation val="minMax"/>
        </c:scaling>
        <c:delete val="0"/>
        <c:axPos val="b"/>
        <c:numFmt formatCode="General" sourceLinked="1"/>
        <c:majorTickMark val="out"/>
        <c:minorTickMark val="none"/>
        <c:tickLblPos val="nextTo"/>
        <c:spPr>
          <a:ln>
            <a:solidFill>
              <a:schemeClr val="tx1"/>
            </a:solidFill>
          </a:ln>
        </c:spPr>
        <c:txPr>
          <a:bodyPr/>
          <a:lstStyle/>
          <a:p>
            <a:pPr>
              <a:defRPr sz="1600" b="1">
                <a:solidFill>
                  <a:srgbClr val="00467F"/>
                </a:solidFill>
              </a:defRPr>
            </a:pPr>
            <a:endParaRPr lang="en-US"/>
          </a:p>
        </c:txPr>
        <c:crossAx val="40039552"/>
        <c:crosses val="autoZero"/>
        <c:auto val="1"/>
        <c:lblAlgn val="ctr"/>
        <c:lblOffset val="100"/>
        <c:noMultiLvlLbl val="0"/>
      </c:catAx>
      <c:valAx>
        <c:axId val="40039552"/>
        <c:scaling>
          <c:orientation val="minMax"/>
          <c:max val="1"/>
          <c:min val="0"/>
        </c:scaling>
        <c:delete val="0"/>
        <c:axPos val="l"/>
        <c:numFmt formatCode="0%" sourceLinked="0"/>
        <c:majorTickMark val="out"/>
        <c:minorTickMark val="none"/>
        <c:tickLblPos val="nextTo"/>
        <c:spPr>
          <a:ln>
            <a:solidFill>
              <a:schemeClr val="tx1"/>
            </a:solidFill>
          </a:ln>
        </c:spPr>
        <c:txPr>
          <a:bodyPr/>
          <a:lstStyle/>
          <a:p>
            <a:pPr>
              <a:defRPr sz="1600" b="1" baseline="0">
                <a:solidFill>
                  <a:srgbClr val="00467F"/>
                </a:solidFill>
              </a:defRPr>
            </a:pPr>
            <a:endParaRPr lang="en-US"/>
          </a:p>
        </c:txPr>
        <c:crossAx val="40038400"/>
        <c:crosses val="autoZero"/>
        <c:crossBetween val="between"/>
        <c:minorUnit val="5.000000000000001E-2"/>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General</c:formatCode>
                <c:ptCount val="2"/>
                <c:pt idx="0">
                  <c:v>6</c:v>
                </c:pt>
                <c:pt idx="1">
                  <c:v>60</c:v>
                </c:pt>
              </c:numCache>
            </c:numRef>
          </c:cat>
          <c:val>
            <c:numRef>
              <c:f>Sheet1!$B$2:$B$3</c:f>
              <c:numCache>
                <c:formatCode>General</c:formatCode>
                <c:ptCount val="2"/>
              </c:numCache>
            </c:numRef>
          </c:val>
        </c:ser>
        <c:dLbls>
          <c:showLegendKey val="0"/>
          <c:showVal val="0"/>
          <c:showCatName val="0"/>
          <c:showSerName val="0"/>
          <c:showPercent val="0"/>
          <c:showBubbleSize val="0"/>
        </c:dLbls>
        <c:gapWidth val="219"/>
        <c:overlap val="-27"/>
        <c:axId val="136547712"/>
        <c:axId val="136590464"/>
      </c:barChart>
      <c:catAx>
        <c:axId val="136547712"/>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467F"/>
                </a:solidFill>
                <a:latin typeface="+mn-lt"/>
                <a:ea typeface="+mn-ea"/>
                <a:cs typeface="+mn-cs"/>
              </a:defRPr>
            </a:pPr>
            <a:endParaRPr lang="en-US"/>
          </a:p>
        </c:txPr>
        <c:crossAx val="136590464"/>
        <c:crosses val="autoZero"/>
        <c:auto val="1"/>
        <c:lblAlgn val="ctr"/>
        <c:lblOffset val="100"/>
        <c:noMultiLvlLbl val="0"/>
      </c:catAx>
      <c:valAx>
        <c:axId val="136590464"/>
        <c:scaling>
          <c:orientation val="minMax"/>
          <c:max val="100"/>
          <c:min val="50"/>
        </c:scaling>
        <c:delete val="1"/>
        <c:axPos val="l"/>
        <c:numFmt formatCode="#,##0" sourceLinked="0"/>
        <c:majorTickMark val="out"/>
        <c:minorTickMark val="none"/>
        <c:tickLblPos val="nextTo"/>
        <c:crossAx val="136547712"/>
        <c:crosses val="autoZero"/>
        <c:crossBetween val="midCat"/>
        <c:majorUnit val="10"/>
        <c:minorUnit val="0.1"/>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General</c:formatCode>
                <c:ptCount val="2"/>
                <c:pt idx="0">
                  <c:v>46</c:v>
                </c:pt>
                <c:pt idx="1">
                  <c:v>180</c:v>
                </c:pt>
              </c:numCache>
            </c:numRef>
          </c:cat>
          <c:val>
            <c:numRef>
              <c:f>Sheet1!$B$2:$B$3</c:f>
              <c:numCache>
                <c:formatCode>General</c:formatCode>
                <c:ptCount val="2"/>
              </c:numCache>
            </c:numRef>
          </c:val>
        </c:ser>
        <c:dLbls>
          <c:showLegendKey val="0"/>
          <c:showVal val="0"/>
          <c:showCatName val="0"/>
          <c:showSerName val="0"/>
          <c:showPercent val="0"/>
          <c:showBubbleSize val="0"/>
        </c:dLbls>
        <c:gapWidth val="219"/>
        <c:overlap val="-27"/>
        <c:axId val="136622464"/>
        <c:axId val="136624000"/>
      </c:barChart>
      <c:catAx>
        <c:axId val="13662246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467F"/>
                </a:solidFill>
                <a:latin typeface="+mn-lt"/>
                <a:ea typeface="+mn-ea"/>
                <a:cs typeface="+mn-cs"/>
              </a:defRPr>
            </a:pPr>
            <a:endParaRPr lang="en-US"/>
          </a:p>
        </c:txPr>
        <c:crossAx val="136624000"/>
        <c:crosses val="autoZero"/>
        <c:auto val="1"/>
        <c:lblAlgn val="ctr"/>
        <c:lblOffset val="100"/>
        <c:noMultiLvlLbl val="0"/>
      </c:catAx>
      <c:valAx>
        <c:axId val="136624000"/>
        <c:scaling>
          <c:orientation val="minMax"/>
          <c:max val="100"/>
          <c:min val="50"/>
        </c:scaling>
        <c:delete val="1"/>
        <c:axPos val="l"/>
        <c:numFmt formatCode="#,##0" sourceLinked="0"/>
        <c:majorTickMark val="out"/>
        <c:minorTickMark val="none"/>
        <c:tickLblPos val="nextTo"/>
        <c:crossAx val="136622464"/>
        <c:crosses val="autoZero"/>
        <c:crossBetween val="midCat"/>
        <c:majorUnit val="10"/>
        <c:minorUnit val="0.1"/>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General</c:formatCode>
                <c:ptCount val="2"/>
                <c:pt idx="0">
                  <c:v>8</c:v>
                </c:pt>
                <c:pt idx="1">
                  <c:v>45</c:v>
                </c:pt>
              </c:numCache>
            </c:numRef>
          </c:cat>
          <c:val>
            <c:numRef>
              <c:f>Sheet1!$B$2:$B$3</c:f>
              <c:numCache>
                <c:formatCode>General</c:formatCode>
                <c:ptCount val="2"/>
              </c:numCache>
            </c:numRef>
          </c:val>
        </c:ser>
        <c:dLbls>
          <c:showLegendKey val="0"/>
          <c:showVal val="0"/>
          <c:showCatName val="0"/>
          <c:showSerName val="0"/>
          <c:showPercent val="0"/>
          <c:showBubbleSize val="0"/>
        </c:dLbls>
        <c:gapWidth val="219"/>
        <c:overlap val="-27"/>
        <c:axId val="142701696"/>
        <c:axId val="142703232"/>
      </c:barChart>
      <c:catAx>
        <c:axId val="14270169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vert="horz"/>
          <a:lstStyle/>
          <a:p>
            <a:pPr>
              <a:defRPr sz="1400">
                <a:solidFill>
                  <a:srgbClr val="00467F"/>
                </a:solidFill>
              </a:defRPr>
            </a:pPr>
            <a:endParaRPr lang="en-US"/>
          </a:p>
        </c:txPr>
        <c:crossAx val="142703232"/>
        <c:crosses val="autoZero"/>
        <c:auto val="1"/>
        <c:lblAlgn val="ctr"/>
        <c:lblOffset val="100"/>
        <c:noMultiLvlLbl val="0"/>
      </c:catAx>
      <c:valAx>
        <c:axId val="142703232"/>
        <c:scaling>
          <c:orientation val="minMax"/>
          <c:max val="100"/>
          <c:min val="50"/>
        </c:scaling>
        <c:delete val="1"/>
        <c:axPos val="l"/>
        <c:numFmt formatCode="#,##0" sourceLinked="0"/>
        <c:majorTickMark val="out"/>
        <c:minorTickMark val="none"/>
        <c:tickLblPos val="nextTo"/>
        <c:crossAx val="142701696"/>
        <c:crosses val="autoZero"/>
        <c:crossBetween val="midCat"/>
        <c:majorUnit val="10"/>
        <c:minorUnit val="0.1"/>
      </c:valAx>
      <c:spPr>
        <a:noFill/>
        <a:ln>
          <a:noFill/>
        </a:ln>
        <a:effectLst/>
      </c:spPr>
    </c:plotArea>
    <c:plotVisOnly val="1"/>
    <c:dispBlanksAs val="gap"/>
    <c:showDLblsOverMax val="0"/>
  </c:chart>
  <c:spPr>
    <a:noFill/>
    <a:ln>
      <a:noFill/>
    </a:ln>
    <a:effectLst/>
  </c:spPr>
  <c:txPr>
    <a:bodyPr/>
    <a:lstStyle/>
    <a:p>
      <a:pPr>
        <a:defRPr sz="1600" b="1">
          <a:solidFill>
            <a:schemeClr val="accent6">
              <a:lumMod val="75000"/>
            </a:schemeClr>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strRef>
              <c:f>Sheet1!$C$1</c:f>
              <c:strCache>
                <c:ptCount val="1"/>
                <c:pt idx="0">
                  <c:v>Treated</c:v>
                </c:pt>
              </c:strCache>
            </c:strRef>
          </c:tx>
          <c:spPr>
            <a:ln w="25400" cap="rnd">
              <a:noFill/>
              <a:round/>
            </a:ln>
            <a:effectLst/>
          </c:spPr>
          <c:marker>
            <c:symbol val="circle"/>
            <c:size val="8"/>
            <c:spPr>
              <a:noFill/>
              <a:ln w="15875">
                <a:noFill/>
              </a:ln>
              <a:effectLst/>
            </c:spPr>
          </c:marker>
          <c:trendline>
            <c:spPr>
              <a:ln w="38100" cap="rnd">
                <a:solidFill>
                  <a:schemeClr val="accent4">
                    <a:lumMod val="50000"/>
                  </a:schemeClr>
                </a:solidFill>
                <a:prstDash val="solid"/>
              </a:ln>
              <a:effectLst/>
            </c:spPr>
            <c:trendlineType val="linear"/>
            <c:dispRSqr val="0"/>
            <c:dispEq val="0"/>
          </c:trendline>
          <c:xVal>
            <c:numRef>
              <c:f>Sheet1!$A$2:$A$6</c:f>
              <c:numCache>
                <c:formatCode>General</c:formatCode>
                <c:ptCount val="5"/>
                <c:pt idx="0">
                  <c:v>1</c:v>
                </c:pt>
                <c:pt idx="1">
                  <c:v>2</c:v>
                </c:pt>
                <c:pt idx="2">
                  <c:v>3</c:v>
                </c:pt>
                <c:pt idx="3">
                  <c:v>4</c:v>
                </c:pt>
                <c:pt idx="4">
                  <c:v>5</c:v>
                </c:pt>
              </c:numCache>
            </c:numRef>
          </c:xVal>
          <c:yVal>
            <c:numRef>
              <c:f>Sheet1!$C$2:$C$6</c:f>
              <c:numCache>
                <c:formatCode>General</c:formatCode>
                <c:ptCount val="5"/>
                <c:pt idx="0">
                  <c:v>0.2</c:v>
                </c:pt>
                <c:pt idx="1">
                  <c:v>0.8</c:v>
                </c:pt>
                <c:pt idx="2">
                  <c:v>1.25</c:v>
                </c:pt>
                <c:pt idx="3">
                  <c:v>1.7</c:v>
                </c:pt>
                <c:pt idx="4">
                  <c:v>2.7</c:v>
                </c:pt>
              </c:numCache>
            </c:numRef>
          </c:yVal>
          <c:smooth val="0"/>
        </c:ser>
        <c:dLbls>
          <c:showLegendKey val="0"/>
          <c:showVal val="0"/>
          <c:showCatName val="0"/>
          <c:showSerName val="0"/>
          <c:showPercent val="0"/>
          <c:showBubbleSize val="0"/>
        </c:dLbls>
        <c:axId val="99320960"/>
        <c:axId val="99322496"/>
      </c:scatterChart>
      <c:scatterChart>
        <c:scatterStyle val="lineMarker"/>
        <c:varyColors val="0"/>
        <c:ser>
          <c:idx val="0"/>
          <c:order val="0"/>
          <c:tx>
            <c:strRef>
              <c:f>Sheet1!$B$1</c:f>
              <c:strCache>
                <c:ptCount val="1"/>
                <c:pt idx="0">
                  <c:v>Untreated</c:v>
                </c:pt>
              </c:strCache>
            </c:strRef>
          </c:tx>
          <c:spPr>
            <a:ln w="25400" cap="rnd">
              <a:noFill/>
              <a:round/>
            </a:ln>
            <a:effectLst/>
          </c:spPr>
          <c:marker>
            <c:symbol val="circle"/>
            <c:size val="8"/>
            <c:spPr>
              <a:noFill/>
              <a:ln w="15875">
                <a:noFill/>
              </a:ln>
              <a:effectLst/>
            </c:spPr>
          </c:marker>
          <c:trendline>
            <c:spPr>
              <a:ln w="38100" cap="rnd">
                <a:solidFill>
                  <a:schemeClr val="accent4">
                    <a:lumMod val="50000"/>
                  </a:schemeClr>
                </a:solidFill>
                <a:prstDash val="sysDot"/>
              </a:ln>
              <a:effectLst/>
            </c:spPr>
            <c:trendlineType val="linear"/>
            <c:dispRSqr val="0"/>
            <c:dispEq val="0"/>
          </c:trendline>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c:v>
                </c:pt>
                <c:pt idx="1">
                  <c:v>2.5</c:v>
                </c:pt>
                <c:pt idx="2">
                  <c:v>3.7</c:v>
                </c:pt>
                <c:pt idx="3">
                  <c:v>5.5</c:v>
                </c:pt>
                <c:pt idx="4">
                  <c:v>8.4</c:v>
                </c:pt>
              </c:numCache>
            </c:numRef>
          </c:yVal>
          <c:smooth val="0"/>
        </c:ser>
        <c:ser>
          <c:idx val="3"/>
          <c:order val="2"/>
          <c:spPr>
            <a:ln w="25400" cap="rnd">
              <a:noFill/>
              <a:round/>
            </a:ln>
            <a:effectLst/>
          </c:spPr>
          <c:marker>
            <c:symbol val="triangle"/>
            <c:size val="9"/>
            <c:spPr>
              <a:solidFill>
                <a:schemeClr val="accent2"/>
              </a:solidFill>
              <a:ln w="9525">
                <a:solidFill>
                  <a:schemeClr val="tx1"/>
                </a:solidFill>
              </a:ln>
              <a:effectLst/>
            </c:spPr>
          </c:marker>
          <c:dPt>
            <c:idx val="0"/>
            <c:marker>
              <c:spPr>
                <a:solidFill>
                  <a:schemeClr val="accent1"/>
                </a:solidFill>
                <a:ln w="9525">
                  <a:solidFill>
                    <a:schemeClr val="tx1"/>
                  </a:solidFill>
                </a:ln>
                <a:effectLst/>
              </c:spPr>
            </c:marker>
            <c:bubble3D val="0"/>
          </c:dPt>
          <c:dPt>
            <c:idx val="1"/>
            <c:marker>
              <c:spPr>
                <a:solidFill>
                  <a:schemeClr val="accent1"/>
                </a:solidFill>
                <a:ln w="9525">
                  <a:solidFill>
                    <a:schemeClr val="tx1"/>
                  </a:solidFill>
                </a:ln>
                <a:effectLst/>
              </c:spPr>
            </c:marker>
            <c:bubble3D val="0"/>
          </c:dPt>
          <c:dPt>
            <c:idx val="2"/>
            <c:marker>
              <c:spPr>
                <a:solidFill>
                  <a:schemeClr val="tx2"/>
                </a:solidFill>
                <a:ln w="9525">
                  <a:solidFill>
                    <a:schemeClr val="tx1"/>
                  </a:solidFill>
                </a:ln>
                <a:effectLst/>
              </c:spPr>
            </c:marker>
            <c:bubble3D val="0"/>
          </c:dPt>
          <c:dPt>
            <c:idx val="3"/>
            <c:marker>
              <c:spPr>
                <a:solidFill>
                  <a:schemeClr val="accent6">
                    <a:lumMod val="40000"/>
                    <a:lumOff val="60000"/>
                  </a:schemeClr>
                </a:solidFill>
                <a:ln w="9525">
                  <a:solidFill>
                    <a:schemeClr val="tx1"/>
                  </a:solidFill>
                </a:ln>
                <a:effectLst/>
              </c:spPr>
            </c:marker>
            <c:bubble3D val="0"/>
          </c:dPt>
          <c:dLbls>
            <c:dLbl>
              <c:idx val="0"/>
              <c:layout>
                <c:manualLayout>
                  <c:x val="-4.8494642296645161E-3"/>
                  <c:y val="1.94444444444444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Sheet1!$A$11:$A$13</c:f>
              <c:numCache>
                <c:formatCode>General</c:formatCode>
                <c:ptCount val="3"/>
                <c:pt idx="0">
                  <c:v>3.9</c:v>
                </c:pt>
                <c:pt idx="1">
                  <c:v>3.5</c:v>
                </c:pt>
                <c:pt idx="2">
                  <c:v>4</c:v>
                </c:pt>
              </c:numCache>
            </c:numRef>
          </c:xVal>
          <c:yVal>
            <c:numRef>
              <c:f>Sheet1!$B$11:$B$13</c:f>
              <c:numCache>
                <c:formatCode>General</c:formatCode>
                <c:ptCount val="3"/>
                <c:pt idx="0">
                  <c:v>1.2</c:v>
                </c:pt>
                <c:pt idx="1">
                  <c:v>1.3</c:v>
                </c:pt>
                <c:pt idx="2">
                  <c:v>2.2999999999999998</c:v>
                </c:pt>
              </c:numCache>
            </c:numRef>
          </c:yVal>
          <c:smooth val="0"/>
        </c:ser>
        <c:dLbls>
          <c:showLegendKey val="0"/>
          <c:showVal val="0"/>
          <c:showCatName val="0"/>
          <c:showSerName val="0"/>
          <c:showPercent val="0"/>
          <c:showBubbleSize val="0"/>
        </c:dLbls>
        <c:axId val="99334016"/>
        <c:axId val="99332480"/>
      </c:scatterChart>
      <c:valAx>
        <c:axId val="99320960"/>
        <c:scaling>
          <c:orientation val="minMax"/>
          <c:max val="5"/>
          <c:min val="1"/>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9322496"/>
        <c:crosses val="autoZero"/>
        <c:crossBetween val="midCat"/>
      </c:valAx>
      <c:valAx>
        <c:axId val="99322496"/>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9320960"/>
        <c:crosses val="autoZero"/>
        <c:crossBetween val="midCat"/>
        <c:majorUnit val="2"/>
      </c:valAx>
      <c:valAx>
        <c:axId val="99332480"/>
        <c:scaling>
          <c:orientation val="minMax"/>
        </c:scaling>
        <c:delete val="1"/>
        <c:axPos val="r"/>
        <c:numFmt formatCode="General" sourceLinked="1"/>
        <c:majorTickMark val="out"/>
        <c:minorTickMark val="none"/>
        <c:tickLblPos val="nextTo"/>
        <c:crossAx val="99334016"/>
        <c:crosses val="max"/>
        <c:crossBetween val="midCat"/>
      </c:valAx>
      <c:valAx>
        <c:axId val="99334016"/>
        <c:scaling>
          <c:orientation val="minMax"/>
        </c:scaling>
        <c:delete val="1"/>
        <c:axPos val="t"/>
        <c:numFmt formatCode="General" sourceLinked="1"/>
        <c:majorTickMark val="out"/>
        <c:minorTickMark val="none"/>
        <c:tickLblPos val="nextTo"/>
        <c:crossAx val="99332480"/>
        <c:crosses val="max"/>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numCache>
            </c:numRef>
          </c:val>
        </c:ser>
        <c:dLbls>
          <c:showLegendKey val="0"/>
          <c:showVal val="0"/>
          <c:showCatName val="0"/>
          <c:showSerName val="0"/>
          <c:showPercent val="0"/>
          <c:showBubbleSize val="0"/>
        </c:dLbls>
        <c:gapWidth val="219"/>
        <c:overlap val="-27"/>
        <c:axId val="143645312"/>
        <c:axId val="143683968"/>
      </c:barChart>
      <c:catAx>
        <c:axId val="143645312"/>
        <c:scaling>
          <c:orientation val="minMax"/>
        </c:scaling>
        <c:delete val="0"/>
        <c:axPos val="b"/>
        <c:numFmt formatCode="General" sourceLinked="1"/>
        <c:majorTickMark val="out"/>
        <c:minorTickMark val="none"/>
        <c:tickLblPos val="nextTo"/>
        <c:spPr>
          <a:noFill/>
          <a:ln w="22225" cap="flat" cmpd="sng" algn="ctr">
            <a:solidFill>
              <a:schemeClr val="accent6">
                <a:lumMod val="75000"/>
              </a:schemeClr>
            </a:solidFill>
            <a:round/>
          </a:ln>
          <a:effectLst/>
        </c:spPr>
        <c:txPr>
          <a:bodyPr rot="-60000000" vert="horz"/>
          <a:lstStyle/>
          <a:p>
            <a:pPr>
              <a:defRPr>
                <a:solidFill>
                  <a:schemeClr val="accent6">
                    <a:lumMod val="75000"/>
                  </a:schemeClr>
                </a:solidFill>
              </a:defRPr>
            </a:pPr>
            <a:endParaRPr lang="en-US"/>
          </a:p>
        </c:txPr>
        <c:crossAx val="143683968"/>
        <c:crosses val="autoZero"/>
        <c:auto val="1"/>
        <c:lblAlgn val="ctr"/>
        <c:lblOffset val="100"/>
        <c:noMultiLvlLbl val="0"/>
      </c:catAx>
      <c:valAx>
        <c:axId val="143683968"/>
        <c:scaling>
          <c:orientation val="minMax"/>
          <c:max val="1"/>
          <c:min val="0.5"/>
        </c:scaling>
        <c:delete val="0"/>
        <c:axPos val="l"/>
        <c:numFmt formatCode="#,##0.0" sourceLinked="0"/>
        <c:majorTickMark val="out"/>
        <c:minorTickMark val="out"/>
        <c:tickLblPos val="nextTo"/>
        <c:spPr>
          <a:noFill/>
          <a:ln w="22225">
            <a:solidFill>
              <a:schemeClr val="accent6">
                <a:lumMod val="75000"/>
              </a:schemeClr>
            </a:solidFill>
          </a:ln>
          <a:effectLst/>
        </c:spPr>
        <c:txPr>
          <a:bodyPr rot="-60000000" vert="horz"/>
          <a:lstStyle/>
          <a:p>
            <a:pPr>
              <a:defRPr>
                <a:solidFill>
                  <a:schemeClr val="accent6">
                    <a:lumMod val="75000"/>
                  </a:schemeClr>
                </a:solidFill>
              </a:defRPr>
            </a:pPr>
            <a:endParaRPr lang="en-US"/>
          </a:p>
        </c:txPr>
        <c:crossAx val="143645312"/>
        <c:crosses val="autoZero"/>
        <c:crossBetween val="midCat"/>
        <c:majorUnit val="0.1"/>
        <c:minorUnit val="0.1"/>
      </c:valAx>
      <c:spPr>
        <a:noFill/>
        <a:ln w="25400">
          <a:noFill/>
        </a:ln>
        <a:effectLst/>
      </c:spPr>
    </c:plotArea>
    <c:plotVisOnly val="1"/>
    <c:dispBlanksAs val="gap"/>
    <c:showDLblsOverMax val="0"/>
  </c:chart>
  <c:spPr>
    <a:noFill/>
    <a:ln>
      <a:noFill/>
    </a:ln>
    <a:effectLst/>
  </c:spPr>
  <c:txPr>
    <a:bodyPr/>
    <a:lstStyle/>
    <a:p>
      <a:pPr>
        <a:defRPr sz="1800" b="1">
          <a:solidFill>
            <a:schemeClr val="bg1">
              <a:lumMod val="95000"/>
            </a:schemeClr>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NOAC</c:v>
                </c:pt>
              </c:strCache>
            </c:strRef>
          </c:tx>
          <c:spPr>
            <a:solidFill>
              <a:schemeClr val="bg1">
                <a:lumMod val="65000"/>
              </a:schemeClr>
            </a:solidFill>
          </c:spPr>
          <c:invertIfNegative val="0"/>
          <c:cat>
            <c:strRef>
              <c:f>Sheet1!$A$2:$A$4</c:f>
              <c:strCache>
                <c:ptCount val="3"/>
                <c:pt idx="0">
                  <c:v>RE-LY </c:v>
                </c:pt>
                <c:pt idx="1">
                  <c:v>ROCKET AF </c:v>
                </c:pt>
                <c:pt idx="2">
                  <c:v>ARISTOTLE </c:v>
                </c:pt>
              </c:strCache>
            </c:strRef>
          </c:cat>
          <c:val>
            <c:numRef>
              <c:f>Sheet1!$B$2:$B$4</c:f>
              <c:numCache>
                <c:formatCode>General</c:formatCode>
                <c:ptCount val="3"/>
                <c:pt idx="0">
                  <c:v>3.3</c:v>
                </c:pt>
                <c:pt idx="1">
                  <c:v>3.6</c:v>
                </c:pt>
                <c:pt idx="2">
                  <c:v>2.1</c:v>
                </c:pt>
              </c:numCache>
            </c:numRef>
          </c:val>
        </c:ser>
        <c:ser>
          <c:idx val="1"/>
          <c:order val="1"/>
          <c:tx>
            <c:strRef>
              <c:f>Sheet1!$C$1</c:f>
              <c:strCache>
                <c:ptCount val="1"/>
                <c:pt idx="0">
                  <c:v>Warfarin</c:v>
                </c:pt>
              </c:strCache>
            </c:strRef>
          </c:tx>
          <c:spPr>
            <a:solidFill>
              <a:srgbClr val="A50021"/>
            </a:solidFill>
            <a:ln>
              <a:noFill/>
            </a:ln>
          </c:spPr>
          <c:invertIfNegative val="0"/>
          <c:cat>
            <c:strRef>
              <c:f>Sheet1!$A$2:$A$4</c:f>
              <c:strCache>
                <c:ptCount val="3"/>
                <c:pt idx="0">
                  <c:v>RE-LY </c:v>
                </c:pt>
                <c:pt idx="1">
                  <c:v>ROCKET AF </c:v>
                </c:pt>
                <c:pt idx="2">
                  <c:v>ARISTOTLE </c:v>
                </c:pt>
              </c:strCache>
            </c:strRef>
          </c:cat>
          <c:val>
            <c:numRef>
              <c:f>Sheet1!$C$2:$C$4</c:f>
              <c:numCache>
                <c:formatCode>General</c:formatCode>
                <c:ptCount val="3"/>
                <c:pt idx="0">
                  <c:v>3.6</c:v>
                </c:pt>
                <c:pt idx="1">
                  <c:v>3.4</c:v>
                </c:pt>
                <c:pt idx="2">
                  <c:v>3.1</c:v>
                </c:pt>
              </c:numCache>
            </c:numRef>
          </c:val>
        </c:ser>
        <c:dLbls>
          <c:showLegendKey val="0"/>
          <c:showVal val="0"/>
          <c:showCatName val="0"/>
          <c:showSerName val="0"/>
          <c:showPercent val="0"/>
          <c:showBubbleSize val="0"/>
        </c:dLbls>
        <c:gapWidth val="150"/>
        <c:axId val="48379776"/>
        <c:axId val="48381312"/>
      </c:barChart>
      <c:catAx>
        <c:axId val="48379776"/>
        <c:scaling>
          <c:orientation val="minMax"/>
        </c:scaling>
        <c:delete val="0"/>
        <c:axPos val="b"/>
        <c:majorTickMark val="out"/>
        <c:minorTickMark val="none"/>
        <c:tickLblPos val="nextTo"/>
        <c:txPr>
          <a:bodyPr/>
          <a:lstStyle/>
          <a:p>
            <a:pPr>
              <a:defRPr sz="1200" b="1"/>
            </a:pPr>
            <a:endParaRPr lang="en-US"/>
          </a:p>
        </c:txPr>
        <c:crossAx val="48381312"/>
        <c:crosses val="autoZero"/>
        <c:auto val="1"/>
        <c:lblAlgn val="ctr"/>
        <c:lblOffset val="100"/>
        <c:noMultiLvlLbl val="0"/>
      </c:catAx>
      <c:valAx>
        <c:axId val="48381312"/>
        <c:scaling>
          <c:orientation val="minMax"/>
        </c:scaling>
        <c:delete val="0"/>
        <c:axPos val="l"/>
        <c:majorGridlines>
          <c:spPr>
            <a:ln>
              <a:noFill/>
            </a:ln>
          </c:spPr>
        </c:majorGridlines>
        <c:numFmt formatCode="General" sourceLinked="1"/>
        <c:majorTickMark val="out"/>
        <c:minorTickMark val="none"/>
        <c:tickLblPos val="nextTo"/>
        <c:crossAx val="48379776"/>
        <c:crosses val="autoZero"/>
        <c:crossBetween val="between"/>
        <c:majorUnit val="1"/>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NOAC</c:v>
                </c:pt>
              </c:strCache>
            </c:strRef>
          </c:tx>
          <c:spPr>
            <a:solidFill>
              <a:schemeClr val="bg1">
                <a:lumMod val="65000"/>
              </a:schemeClr>
            </a:solidFill>
          </c:spPr>
          <c:invertIfNegative val="0"/>
          <c:cat>
            <c:strRef>
              <c:f>Sheet1!$A$2:$A$4</c:f>
              <c:strCache>
                <c:ptCount val="3"/>
                <c:pt idx="0">
                  <c:v>RE-LY</c:v>
                </c:pt>
                <c:pt idx="1">
                  <c:v>ROCKET AF</c:v>
                </c:pt>
                <c:pt idx="2">
                  <c:v>ARISTOTLE</c:v>
                </c:pt>
              </c:strCache>
            </c:strRef>
          </c:cat>
          <c:val>
            <c:numRef>
              <c:f>Sheet1!$B$2:$B$4</c:f>
              <c:numCache>
                <c:formatCode>General</c:formatCode>
                <c:ptCount val="3"/>
                <c:pt idx="0">
                  <c:v>21.2</c:v>
                </c:pt>
                <c:pt idx="1">
                  <c:v>23.7</c:v>
                </c:pt>
                <c:pt idx="2">
                  <c:v>25.3</c:v>
                </c:pt>
              </c:numCache>
            </c:numRef>
          </c:val>
        </c:ser>
        <c:ser>
          <c:idx val="1"/>
          <c:order val="1"/>
          <c:tx>
            <c:strRef>
              <c:f>Sheet1!$C$1</c:f>
              <c:strCache>
                <c:ptCount val="1"/>
                <c:pt idx="0">
                  <c:v>Warfarin</c:v>
                </c:pt>
              </c:strCache>
            </c:strRef>
          </c:tx>
          <c:spPr>
            <a:solidFill>
              <a:srgbClr val="A50021"/>
            </a:solidFill>
            <a:ln>
              <a:noFill/>
            </a:ln>
          </c:spPr>
          <c:invertIfNegative val="0"/>
          <c:cat>
            <c:strRef>
              <c:f>Sheet1!$A$2:$A$4</c:f>
              <c:strCache>
                <c:ptCount val="3"/>
                <c:pt idx="0">
                  <c:v>RE-LY</c:v>
                </c:pt>
                <c:pt idx="1">
                  <c:v>ROCKET AF</c:v>
                </c:pt>
                <c:pt idx="2">
                  <c:v>ARISTOTLE</c:v>
                </c:pt>
              </c:strCache>
            </c:strRef>
          </c:cat>
          <c:val>
            <c:numRef>
              <c:f>Sheet1!$C$2:$C$4</c:f>
              <c:numCache>
                <c:formatCode>General</c:formatCode>
                <c:ptCount val="3"/>
                <c:pt idx="0">
                  <c:v>16.600000000000001</c:v>
                </c:pt>
                <c:pt idx="1">
                  <c:v>22.2</c:v>
                </c:pt>
                <c:pt idx="2">
                  <c:v>27.5</c:v>
                </c:pt>
              </c:numCache>
            </c:numRef>
          </c:val>
        </c:ser>
        <c:dLbls>
          <c:showLegendKey val="0"/>
          <c:showVal val="0"/>
          <c:showCatName val="0"/>
          <c:showSerName val="0"/>
          <c:showPercent val="0"/>
          <c:showBubbleSize val="0"/>
        </c:dLbls>
        <c:gapWidth val="150"/>
        <c:axId val="48053248"/>
        <c:axId val="48059136"/>
      </c:barChart>
      <c:catAx>
        <c:axId val="48053248"/>
        <c:scaling>
          <c:orientation val="minMax"/>
        </c:scaling>
        <c:delete val="0"/>
        <c:axPos val="b"/>
        <c:majorTickMark val="out"/>
        <c:minorTickMark val="none"/>
        <c:tickLblPos val="nextTo"/>
        <c:txPr>
          <a:bodyPr/>
          <a:lstStyle/>
          <a:p>
            <a:pPr>
              <a:defRPr sz="1200" b="1"/>
            </a:pPr>
            <a:endParaRPr lang="en-US"/>
          </a:p>
        </c:txPr>
        <c:crossAx val="48059136"/>
        <c:crosses val="autoZero"/>
        <c:auto val="1"/>
        <c:lblAlgn val="ctr"/>
        <c:lblOffset val="100"/>
        <c:noMultiLvlLbl val="0"/>
      </c:catAx>
      <c:valAx>
        <c:axId val="48059136"/>
        <c:scaling>
          <c:orientation val="minMax"/>
          <c:max val="50"/>
        </c:scaling>
        <c:delete val="0"/>
        <c:axPos val="l"/>
        <c:majorGridlines>
          <c:spPr>
            <a:ln>
              <a:noFill/>
            </a:ln>
          </c:spPr>
        </c:majorGridlines>
        <c:numFmt formatCode="General" sourceLinked="1"/>
        <c:majorTickMark val="out"/>
        <c:minorTickMark val="none"/>
        <c:tickLblPos val="nextTo"/>
        <c:crossAx val="48053248"/>
        <c:crosses val="autoZero"/>
        <c:crossBetween val="between"/>
        <c:majorUnit val="1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NOACs</c:v>
                </c:pt>
              </c:strCache>
            </c:strRef>
          </c:tx>
          <c:spPr>
            <a:ln>
              <a:solidFill>
                <a:schemeClr val="tx2"/>
              </a:solidFill>
            </a:ln>
          </c:spPr>
          <c:marker>
            <c:symbol val="none"/>
          </c:marker>
          <c:cat>
            <c:strRef>
              <c:f>Sheet1!$A$2:$A$9</c:f>
              <c:strCache>
                <c:ptCount val="8"/>
                <c:pt idx="0">
                  <c:v>2011 Q1</c:v>
                </c:pt>
                <c:pt idx="1">
                  <c:v>2011 Q2</c:v>
                </c:pt>
                <c:pt idx="2">
                  <c:v>2011 Q3</c:v>
                </c:pt>
                <c:pt idx="3">
                  <c:v>2011 Q4</c:v>
                </c:pt>
                <c:pt idx="4">
                  <c:v>2012 Q1</c:v>
                </c:pt>
                <c:pt idx="5">
                  <c:v>2012 Q2 </c:v>
                </c:pt>
                <c:pt idx="6">
                  <c:v>2012 Q3</c:v>
                </c:pt>
                <c:pt idx="7">
                  <c:v>2012 Q4</c:v>
                </c:pt>
              </c:strCache>
            </c:strRef>
          </c:cat>
          <c:val>
            <c:numRef>
              <c:f>Sheet1!$B$2:$B$9</c:f>
              <c:numCache>
                <c:formatCode>0%</c:formatCode>
                <c:ptCount val="8"/>
                <c:pt idx="0">
                  <c:v>4.8000000000000001E-2</c:v>
                </c:pt>
                <c:pt idx="1">
                  <c:v>7.0999999999999994E-2</c:v>
                </c:pt>
                <c:pt idx="2">
                  <c:v>8.8999999999999996E-2</c:v>
                </c:pt>
                <c:pt idx="3">
                  <c:v>0.10299999999999999</c:v>
                </c:pt>
                <c:pt idx="4">
                  <c:v>0.123</c:v>
                </c:pt>
                <c:pt idx="5">
                  <c:v>0.13300000000000001</c:v>
                </c:pt>
                <c:pt idx="6">
                  <c:v>0.13900000000000001</c:v>
                </c:pt>
                <c:pt idx="7">
                  <c:v>0.14899999999999999</c:v>
                </c:pt>
              </c:numCache>
            </c:numRef>
          </c:val>
          <c:smooth val="0"/>
        </c:ser>
        <c:ser>
          <c:idx val="1"/>
          <c:order val="1"/>
          <c:tx>
            <c:strRef>
              <c:f>Sheet1!$C$1</c:f>
              <c:strCache>
                <c:ptCount val="1"/>
                <c:pt idx="0">
                  <c:v>Warfarin </c:v>
                </c:pt>
              </c:strCache>
            </c:strRef>
          </c:tx>
          <c:spPr>
            <a:ln>
              <a:solidFill>
                <a:srgbClr val="C00000"/>
              </a:solidFill>
            </a:ln>
          </c:spPr>
          <c:marker>
            <c:symbol val="none"/>
          </c:marker>
          <c:cat>
            <c:strRef>
              <c:f>Sheet1!$A$2:$A$9</c:f>
              <c:strCache>
                <c:ptCount val="8"/>
                <c:pt idx="0">
                  <c:v>2011 Q1</c:v>
                </c:pt>
                <c:pt idx="1">
                  <c:v>2011 Q2</c:v>
                </c:pt>
                <c:pt idx="2">
                  <c:v>2011 Q3</c:v>
                </c:pt>
                <c:pt idx="3">
                  <c:v>2011 Q4</c:v>
                </c:pt>
                <c:pt idx="4">
                  <c:v>2012 Q1</c:v>
                </c:pt>
                <c:pt idx="5">
                  <c:v>2012 Q2 </c:v>
                </c:pt>
                <c:pt idx="6">
                  <c:v>2012 Q3</c:v>
                </c:pt>
                <c:pt idx="7">
                  <c:v>2012 Q4</c:v>
                </c:pt>
              </c:strCache>
            </c:strRef>
          </c:cat>
          <c:val>
            <c:numRef>
              <c:f>Sheet1!$C$2:$C$9</c:f>
              <c:numCache>
                <c:formatCode>0%</c:formatCode>
                <c:ptCount val="8"/>
                <c:pt idx="0">
                  <c:v>0.47899999999999998</c:v>
                </c:pt>
                <c:pt idx="1">
                  <c:v>0.44500000000000001</c:v>
                </c:pt>
                <c:pt idx="2">
                  <c:v>0.438</c:v>
                </c:pt>
                <c:pt idx="3">
                  <c:v>0.433</c:v>
                </c:pt>
                <c:pt idx="4">
                  <c:v>0.45600000000000002</c:v>
                </c:pt>
                <c:pt idx="5">
                  <c:v>0.438</c:v>
                </c:pt>
                <c:pt idx="6">
                  <c:v>0.432</c:v>
                </c:pt>
                <c:pt idx="7">
                  <c:v>0.443</c:v>
                </c:pt>
              </c:numCache>
            </c:numRef>
          </c:val>
          <c:smooth val="0"/>
        </c:ser>
        <c:ser>
          <c:idx val="2"/>
          <c:order val="2"/>
          <c:tx>
            <c:strRef>
              <c:f>Sheet1!$D$1</c:f>
              <c:strCache>
                <c:ptCount val="1"/>
                <c:pt idx="0">
                  <c:v>Total on Oral Anticoagulation</c:v>
                </c:pt>
              </c:strCache>
            </c:strRef>
          </c:tx>
          <c:marker>
            <c:symbol val="none"/>
          </c:marker>
          <c:cat>
            <c:strRef>
              <c:f>Sheet1!$A$2:$A$9</c:f>
              <c:strCache>
                <c:ptCount val="8"/>
                <c:pt idx="0">
                  <c:v>2011 Q1</c:v>
                </c:pt>
                <c:pt idx="1">
                  <c:v>2011 Q2</c:v>
                </c:pt>
                <c:pt idx="2">
                  <c:v>2011 Q3</c:v>
                </c:pt>
                <c:pt idx="3">
                  <c:v>2011 Q4</c:v>
                </c:pt>
                <c:pt idx="4">
                  <c:v>2012 Q1</c:v>
                </c:pt>
                <c:pt idx="5">
                  <c:v>2012 Q2 </c:v>
                </c:pt>
                <c:pt idx="6">
                  <c:v>2012 Q3</c:v>
                </c:pt>
                <c:pt idx="7">
                  <c:v>2012 Q4</c:v>
                </c:pt>
              </c:strCache>
            </c:strRef>
          </c:cat>
          <c:val>
            <c:numRef>
              <c:f>Sheet1!$D$2:$D$9</c:f>
              <c:numCache>
                <c:formatCode>0%</c:formatCode>
                <c:ptCount val="8"/>
                <c:pt idx="0">
                  <c:v>0.53</c:v>
                </c:pt>
                <c:pt idx="1">
                  <c:v>0.52</c:v>
                </c:pt>
                <c:pt idx="2">
                  <c:v>0.53</c:v>
                </c:pt>
                <c:pt idx="3">
                  <c:v>0.54</c:v>
                </c:pt>
                <c:pt idx="4">
                  <c:v>0.57999999999999996</c:v>
                </c:pt>
                <c:pt idx="5">
                  <c:v>0.56999999999999995</c:v>
                </c:pt>
                <c:pt idx="6">
                  <c:v>0.56999999999999995</c:v>
                </c:pt>
                <c:pt idx="7">
                  <c:v>0.59</c:v>
                </c:pt>
              </c:numCache>
            </c:numRef>
          </c:val>
          <c:smooth val="0"/>
        </c:ser>
        <c:dLbls>
          <c:showLegendKey val="0"/>
          <c:showVal val="0"/>
          <c:showCatName val="0"/>
          <c:showSerName val="0"/>
          <c:showPercent val="0"/>
          <c:showBubbleSize val="0"/>
        </c:dLbls>
        <c:marker val="1"/>
        <c:smooth val="0"/>
        <c:axId val="40771968"/>
        <c:axId val="40775040"/>
      </c:lineChart>
      <c:catAx>
        <c:axId val="40771968"/>
        <c:scaling>
          <c:orientation val="minMax"/>
        </c:scaling>
        <c:delete val="0"/>
        <c:axPos val="b"/>
        <c:majorTickMark val="out"/>
        <c:minorTickMark val="none"/>
        <c:tickLblPos val="nextTo"/>
        <c:txPr>
          <a:bodyPr/>
          <a:lstStyle/>
          <a:p>
            <a:pPr>
              <a:defRPr sz="1500" baseline="0">
                <a:solidFill>
                  <a:srgbClr val="00467F"/>
                </a:solidFill>
              </a:defRPr>
            </a:pPr>
            <a:endParaRPr lang="en-US"/>
          </a:p>
        </c:txPr>
        <c:crossAx val="40775040"/>
        <c:crosses val="autoZero"/>
        <c:auto val="1"/>
        <c:lblAlgn val="ctr"/>
        <c:lblOffset val="100"/>
        <c:noMultiLvlLbl val="0"/>
      </c:catAx>
      <c:valAx>
        <c:axId val="40775040"/>
        <c:scaling>
          <c:orientation val="minMax"/>
          <c:max val="1"/>
        </c:scaling>
        <c:delete val="0"/>
        <c:axPos val="l"/>
        <c:majorGridlines>
          <c:spPr>
            <a:ln>
              <a:noFill/>
            </a:ln>
          </c:spPr>
        </c:majorGridlines>
        <c:numFmt formatCode="0%" sourceLinked="1"/>
        <c:majorTickMark val="out"/>
        <c:minorTickMark val="none"/>
        <c:tickLblPos val="nextTo"/>
        <c:txPr>
          <a:bodyPr/>
          <a:lstStyle/>
          <a:p>
            <a:pPr>
              <a:defRPr sz="1500" baseline="0">
                <a:solidFill>
                  <a:srgbClr val="00467F"/>
                </a:solidFill>
              </a:defRPr>
            </a:pPr>
            <a:endParaRPr lang="en-US"/>
          </a:p>
        </c:txPr>
        <c:crossAx val="40771968"/>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3434310951529"/>
          <c:y val="7.418670584449881E-2"/>
          <c:w val="0.84651013876260905"/>
          <c:h val="0.70799242304133814"/>
        </c:manualLayout>
      </c:layout>
      <c:barChart>
        <c:barDir val="col"/>
        <c:grouping val="clustered"/>
        <c:varyColors val="0"/>
        <c:ser>
          <c:idx val="0"/>
          <c:order val="0"/>
          <c:tx>
            <c:strRef>
              <c:f>Sheet1!$B$1</c:f>
              <c:strCache>
                <c:ptCount val="1"/>
                <c:pt idx="0">
                  <c:v>Proc/Device Rel. Safety AE w/in 7 days </c:v>
                </c:pt>
              </c:strCache>
            </c:strRef>
          </c:tx>
          <c:spPr>
            <a:solidFill>
              <a:schemeClr val="accent1"/>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numFmt formatCode="0.0%" sourceLinked="0"/>
            <c:spPr>
              <a:noFill/>
              <a:ln>
                <a:noFill/>
              </a:ln>
              <a:effectLst/>
            </c:spPr>
            <c:txPr>
              <a:bodyPr/>
              <a:lstStyle/>
              <a:p>
                <a:pPr>
                  <a:defRPr b="1">
                    <a:solidFill>
                      <a:schemeClr val="accent6">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CAP </c:v>
                </c:pt>
                <c:pt idx="3">
                  <c:v>PREVAIL</c:v>
                </c:pt>
                <c:pt idx="4">
                  <c:v>CAP2 </c:v>
                </c:pt>
              </c:strCache>
            </c:strRef>
          </c:cat>
          <c:val>
            <c:numRef>
              <c:f>Sheet1!$B$2:$B$6</c:f>
              <c:numCache>
                <c:formatCode>0.00%</c:formatCode>
                <c:ptCount val="5"/>
                <c:pt idx="0" formatCode="0.0%">
                  <c:v>9.9000000000000005E-2</c:v>
                </c:pt>
                <c:pt idx="1">
                  <c:v>4.8000000000000001E-2</c:v>
                </c:pt>
                <c:pt idx="2" formatCode="0.0%">
                  <c:v>4.1000000000000002E-2</c:v>
                </c:pt>
                <c:pt idx="3" formatCode="0.0%">
                  <c:v>4.1000000000000002E-2</c:v>
                </c:pt>
                <c:pt idx="4" formatCode="0.0%">
                  <c:v>3.7999999999999999E-2</c:v>
                </c:pt>
              </c:numCache>
            </c:numRef>
          </c:val>
        </c:ser>
        <c:dLbls>
          <c:showLegendKey val="0"/>
          <c:showVal val="0"/>
          <c:showCatName val="0"/>
          <c:showSerName val="0"/>
          <c:showPercent val="0"/>
          <c:showBubbleSize val="0"/>
        </c:dLbls>
        <c:gapWidth val="90"/>
        <c:overlap val="-15"/>
        <c:axId val="99246080"/>
        <c:axId val="99247616"/>
      </c:barChart>
      <c:catAx>
        <c:axId val="99246080"/>
        <c:scaling>
          <c:orientation val="minMax"/>
        </c:scaling>
        <c:delete val="0"/>
        <c:axPos val="b"/>
        <c:numFmt formatCode="General" sourceLinked="0"/>
        <c:majorTickMark val="out"/>
        <c:minorTickMark val="none"/>
        <c:tickLblPos val="nextTo"/>
        <c:spPr>
          <a:ln w="19050">
            <a:solidFill>
              <a:schemeClr val="tx1"/>
            </a:solidFill>
          </a:ln>
        </c:spPr>
        <c:txPr>
          <a:bodyPr/>
          <a:lstStyle/>
          <a:p>
            <a:pPr>
              <a:defRPr b="1">
                <a:solidFill>
                  <a:srgbClr val="00467F"/>
                </a:solidFill>
              </a:defRPr>
            </a:pPr>
            <a:endParaRPr lang="en-US"/>
          </a:p>
        </c:txPr>
        <c:crossAx val="99247616"/>
        <c:crosses val="autoZero"/>
        <c:auto val="1"/>
        <c:lblAlgn val="ctr"/>
        <c:lblOffset val="100"/>
        <c:noMultiLvlLbl val="0"/>
      </c:catAx>
      <c:valAx>
        <c:axId val="99247616"/>
        <c:scaling>
          <c:orientation val="minMax"/>
        </c:scaling>
        <c:delete val="0"/>
        <c:axPos val="l"/>
        <c:numFmt formatCode="0.0%" sourceLinked="1"/>
        <c:majorTickMark val="out"/>
        <c:minorTickMark val="none"/>
        <c:tickLblPos val="nextTo"/>
        <c:spPr>
          <a:ln w="19050">
            <a:solidFill>
              <a:schemeClr val="tx1"/>
            </a:solidFill>
          </a:ln>
        </c:spPr>
        <c:txPr>
          <a:bodyPr/>
          <a:lstStyle/>
          <a:p>
            <a:pPr>
              <a:defRPr sz="1800" b="0">
                <a:solidFill>
                  <a:srgbClr val="00467F"/>
                </a:solidFill>
              </a:defRPr>
            </a:pPr>
            <a:endParaRPr lang="en-US"/>
          </a:p>
        </c:txPr>
        <c:crossAx val="9924608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Sheet1!$B$1</c:f>
              <c:strCache>
                <c:ptCount val="1"/>
                <c:pt idx="0">
                  <c:v>PROTECT AF</c:v>
                </c:pt>
              </c:strCache>
            </c:strRef>
          </c:tx>
          <c:spPr>
            <a:noFill/>
            <a:ln>
              <a:noFill/>
            </a:ln>
            <a:effectLst/>
            <a:scene3d>
              <a:camera prst="orthographicFront"/>
              <a:lightRig rig="threePt" dir="t"/>
            </a:scene3d>
            <a:sp3d/>
          </c:spPr>
          <c:invertIfNegative val="0"/>
          <c:cat>
            <c:strRef>
              <c:f>Sheet1!$A$2:$A$8</c:f>
              <c:strCache>
                <c:ptCount val="7"/>
                <c:pt idx="0">
                  <c:v>0</c:v>
                </c:pt>
                <c:pt idx="1">
                  <c:v>1</c:v>
                </c:pt>
                <c:pt idx="2">
                  <c:v>2</c:v>
                </c:pt>
                <c:pt idx="3">
                  <c:v>3</c:v>
                </c:pt>
                <c:pt idx="4">
                  <c:v>4</c:v>
                </c:pt>
                <c:pt idx="5">
                  <c:v>5</c:v>
                </c:pt>
                <c:pt idx="6">
                  <c:v>6-9</c:v>
                </c:pt>
              </c:strCache>
            </c:strRef>
          </c:cat>
          <c:val>
            <c:numRef>
              <c:f>Sheet1!$B$2:$B$8</c:f>
              <c:numCache>
                <c:formatCode>0.0%</c:formatCode>
                <c:ptCount val="7"/>
                <c:pt idx="0">
                  <c:v>0</c:v>
                </c:pt>
                <c:pt idx="1">
                  <c:v>7.0000000000000007E-2</c:v>
                </c:pt>
                <c:pt idx="2">
                  <c:v>0.20300000000000001</c:v>
                </c:pt>
                <c:pt idx="3">
                  <c:v>0.27500000000000002</c:v>
                </c:pt>
                <c:pt idx="4">
                  <c:v>0.21</c:v>
                </c:pt>
                <c:pt idx="5">
                  <c:v>0.123</c:v>
                </c:pt>
                <c:pt idx="6">
                  <c:v>0.12</c:v>
                </c:pt>
              </c:numCache>
            </c:numRef>
          </c:val>
        </c:ser>
        <c:ser>
          <c:idx val="2"/>
          <c:order val="1"/>
          <c:tx>
            <c:strRef>
              <c:f>Sheet1!$C$1</c:f>
              <c:strCache>
                <c:ptCount val="1"/>
                <c:pt idx="0">
                  <c:v>CAP</c:v>
                </c:pt>
              </c:strCache>
            </c:strRef>
          </c:tx>
          <c:spPr>
            <a:solidFill>
              <a:srgbClr val="FF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cat>
            <c:strRef>
              <c:f>Sheet1!$A$2:$A$8</c:f>
              <c:strCache>
                <c:ptCount val="7"/>
                <c:pt idx="0">
                  <c:v>0</c:v>
                </c:pt>
                <c:pt idx="1">
                  <c:v>1</c:v>
                </c:pt>
                <c:pt idx="2">
                  <c:v>2</c:v>
                </c:pt>
                <c:pt idx="3">
                  <c:v>3</c:v>
                </c:pt>
                <c:pt idx="4">
                  <c:v>4</c:v>
                </c:pt>
                <c:pt idx="5">
                  <c:v>5</c:v>
                </c:pt>
                <c:pt idx="6">
                  <c:v>6-9</c:v>
                </c:pt>
              </c:strCache>
            </c:strRef>
          </c:cat>
          <c:val>
            <c:numRef>
              <c:f>Sheet1!$C$2:$C$8</c:f>
              <c:numCache>
                <c:formatCode>0.0%</c:formatCode>
                <c:ptCount val="7"/>
                <c:pt idx="0">
                  <c:v>0</c:v>
                </c:pt>
                <c:pt idx="1">
                  <c:v>4.1000000000000002E-2</c:v>
                </c:pt>
                <c:pt idx="2">
                  <c:v>0.127</c:v>
                </c:pt>
                <c:pt idx="3">
                  <c:v>0.26900000000000002</c:v>
                </c:pt>
                <c:pt idx="4">
                  <c:v>0.26400000000000001</c:v>
                </c:pt>
                <c:pt idx="5">
                  <c:v>0.14699999999999999</c:v>
                </c:pt>
                <c:pt idx="6">
                  <c:v>0.153</c:v>
                </c:pt>
              </c:numCache>
            </c:numRef>
          </c:val>
        </c:ser>
        <c:ser>
          <c:idx val="3"/>
          <c:order val="2"/>
          <c:tx>
            <c:strRef>
              <c:f>Sheet1!$D$1</c:f>
              <c:strCache>
                <c:ptCount val="1"/>
                <c:pt idx="0">
                  <c:v>PREVAIL</c:v>
                </c:pt>
              </c:strCache>
            </c:strRef>
          </c:tx>
          <c:spPr>
            <a:solidFill>
              <a:schemeClr val="accent2"/>
            </a:solidFill>
            <a:ln>
              <a:solidFill>
                <a:schemeClr val="tx1"/>
              </a:solidFill>
            </a:ln>
            <a:effectLst>
              <a:outerShdw blurRad="50800" dist="38100" dir="2700000" algn="tl" rotWithShape="0">
                <a:prstClr val="black">
                  <a:alpha val="40000"/>
                </a:prstClr>
              </a:outerShdw>
            </a:effectLst>
          </c:spPr>
          <c:invertIfNegative val="0"/>
          <c:cat>
            <c:strRef>
              <c:f>Sheet1!$A$2:$A$8</c:f>
              <c:strCache>
                <c:ptCount val="7"/>
                <c:pt idx="0">
                  <c:v>0</c:v>
                </c:pt>
                <c:pt idx="1">
                  <c:v>1</c:v>
                </c:pt>
                <c:pt idx="2">
                  <c:v>2</c:v>
                </c:pt>
                <c:pt idx="3">
                  <c:v>3</c:v>
                </c:pt>
                <c:pt idx="4">
                  <c:v>4</c:v>
                </c:pt>
                <c:pt idx="5">
                  <c:v>5</c:v>
                </c:pt>
                <c:pt idx="6">
                  <c:v>6-9</c:v>
                </c:pt>
              </c:strCache>
            </c:strRef>
          </c:cat>
          <c:val>
            <c:numRef>
              <c:f>Sheet1!$D$2:$D$8</c:f>
              <c:numCache>
                <c:formatCode>0.0%</c:formatCode>
                <c:ptCount val="7"/>
                <c:pt idx="0">
                  <c:v>0</c:v>
                </c:pt>
                <c:pt idx="1">
                  <c:v>0</c:v>
                </c:pt>
                <c:pt idx="2">
                  <c:v>6.4000000000000001E-2</c:v>
                </c:pt>
                <c:pt idx="3">
                  <c:v>0.3</c:v>
                </c:pt>
                <c:pt idx="4">
                  <c:v>0.31900000000000001</c:v>
                </c:pt>
                <c:pt idx="5">
                  <c:v>0.214</c:v>
                </c:pt>
                <c:pt idx="6">
                  <c:v>0.10299999999999999</c:v>
                </c:pt>
              </c:numCache>
            </c:numRef>
          </c:val>
        </c:ser>
        <c:ser>
          <c:idx val="4"/>
          <c:order val="3"/>
          <c:tx>
            <c:strRef>
              <c:f>Sheet1!$E$1</c:f>
              <c:strCache>
                <c:ptCount val="1"/>
                <c:pt idx="0">
                  <c:v>CAP2</c:v>
                </c:pt>
              </c:strCache>
            </c:strRef>
          </c:tx>
          <c:spPr>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c:spPr>
          <c:invertIfNegative val="0"/>
          <c:cat>
            <c:strRef>
              <c:f>Sheet1!$A$2:$A$8</c:f>
              <c:strCache>
                <c:ptCount val="7"/>
                <c:pt idx="0">
                  <c:v>0</c:v>
                </c:pt>
                <c:pt idx="1">
                  <c:v>1</c:v>
                </c:pt>
                <c:pt idx="2">
                  <c:v>2</c:v>
                </c:pt>
                <c:pt idx="3">
                  <c:v>3</c:v>
                </c:pt>
                <c:pt idx="4">
                  <c:v>4</c:v>
                </c:pt>
                <c:pt idx="5">
                  <c:v>5</c:v>
                </c:pt>
                <c:pt idx="6">
                  <c:v>6-9</c:v>
                </c:pt>
              </c:strCache>
            </c:strRef>
          </c:cat>
          <c:val>
            <c:numRef>
              <c:f>Sheet1!$E$2:$E$8</c:f>
              <c:numCache>
                <c:formatCode>0.0%</c:formatCode>
                <c:ptCount val="7"/>
                <c:pt idx="0">
                  <c:v>0</c:v>
                </c:pt>
                <c:pt idx="1">
                  <c:v>0</c:v>
                </c:pt>
                <c:pt idx="2">
                  <c:v>1.7000000000000001E-2</c:v>
                </c:pt>
                <c:pt idx="3">
                  <c:v>0.219</c:v>
                </c:pt>
                <c:pt idx="4">
                  <c:v>0.32500000000000001</c:v>
                </c:pt>
                <c:pt idx="5">
                  <c:v>0.222</c:v>
                </c:pt>
                <c:pt idx="6">
                  <c:v>0.217</c:v>
                </c:pt>
              </c:numCache>
            </c:numRef>
          </c:val>
        </c:ser>
        <c:dLbls>
          <c:showLegendKey val="0"/>
          <c:showVal val="0"/>
          <c:showCatName val="0"/>
          <c:showSerName val="0"/>
          <c:showPercent val="0"/>
          <c:showBubbleSize val="0"/>
        </c:dLbls>
        <c:gapWidth val="60"/>
        <c:overlap val="-15"/>
        <c:axId val="104759680"/>
        <c:axId val="104761216"/>
      </c:barChart>
      <c:catAx>
        <c:axId val="104759680"/>
        <c:scaling>
          <c:orientation val="minMax"/>
        </c:scaling>
        <c:delete val="0"/>
        <c:axPos val="b"/>
        <c:numFmt formatCode="General" sourceLinked="1"/>
        <c:majorTickMark val="out"/>
        <c:minorTickMark val="none"/>
        <c:tickLblPos val="nextTo"/>
        <c:spPr>
          <a:ln w="22225">
            <a:solidFill>
              <a:schemeClr val="bg1">
                <a:lumMod val="95000"/>
              </a:schemeClr>
            </a:solidFill>
          </a:ln>
        </c:spPr>
        <c:crossAx val="104761216"/>
        <c:crosses val="autoZero"/>
        <c:auto val="1"/>
        <c:lblAlgn val="ctr"/>
        <c:lblOffset val="100"/>
        <c:noMultiLvlLbl val="0"/>
      </c:catAx>
      <c:valAx>
        <c:axId val="104761216"/>
        <c:scaling>
          <c:orientation val="minMax"/>
          <c:max val="0.5"/>
          <c:min val="0"/>
        </c:scaling>
        <c:delete val="0"/>
        <c:axPos val="l"/>
        <c:numFmt formatCode="0%" sourceLinked="0"/>
        <c:majorTickMark val="out"/>
        <c:minorTickMark val="none"/>
        <c:tickLblPos val="nextTo"/>
        <c:spPr>
          <a:ln w="22225">
            <a:solidFill>
              <a:schemeClr val="bg1">
                <a:lumMod val="95000"/>
              </a:schemeClr>
            </a:solidFill>
          </a:ln>
        </c:spPr>
        <c:crossAx val="104759680"/>
        <c:crosses val="autoZero"/>
        <c:crossBetween val="between"/>
        <c:majorUnit val="0.1"/>
        <c:minorUnit val="2.0000000000000004E-2"/>
      </c:valAx>
    </c:plotArea>
    <c:plotVisOnly val="1"/>
    <c:dispBlanksAs val="gap"/>
    <c:showDLblsOverMax val="0"/>
  </c:chart>
  <c:txPr>
    <a:bodyPr/>
    <a:lstStyle/>
    <a:p>
      <a:pPr>
        <a:defRPr sz="1800">
          <a:solidFill>
            <a:schemeClr val="bg1">
              <a:lumMod val="95000"/>
            </a:schemeClr>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Sheet1!$B$1</c:f>
              <c:strCache>
                <c:ptCount val="1"/>
                <c:pt idx="0">
                  <c:v>PROTECT AF</c:v>
                </c:pt>
              </c:strCache>
            </c:strRef>
          </c:tx>
          <c:spPr>
            <a:solidFill>
              <a:schemeClr val="accent3"/>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cat>
            <c:strRef>
              <c:f>Sheet1!$A$2:$A$8</c:f>
              <c:strCache>
                <c:ptCount val="7"/>
                <c:pt idx="0">
                  <c:v>0</c:v>
                </c:pt>
                <c:pt idx="1">
                  <c:v>1</c:v>
                </c:pt>
                <c:pt idx="2">
                  <c:v>2</c:v>
                </c:pt>
                <c:pt idx="3">
                  <c:v>3</c:v>
                </c:pt>
                <c:pt idx="4">
                  <c:v>4</c:v>
                </c:pt>
                <c:pt idx="5">
                  <c:v>5</c:v>
                </c:pt>
                <c:pt idx="6">
                  <c:v>6-9</c:v>
                </c:pt>
              </c:strCache>
            </c:strRef>
          </c:cat>
          <c:val>
            <c:numRef>
              <c:f>Sheet1!$B$2:$B$8</c:f>
              <c:numCache>
                <c:formatCode>0.0%</c:formatCode>
                <c:ptCount val="7"/>
                <c:pt idx="0">
                  <c:v>0</c:v>
                </c:pt>
                <c:pt idx="1">
                  <c:v>7.0000000000000007E-2</c:v>
                </c:pt>
                <c:pt idx="2">
                  <c:v>0.20300000000000001</c:v>
                </c:pt>
                <c:pt idx="3">
                  <c:v>0.27500000000000002</c:v>
                </c:pt>
                <c:pt idx="4">
                  <c:v>0.21</c:v>
                </c:pt>
                <c:pt idx="5">
                  <c:v>0.123</c:v>
                </c:pt>
                <c:pt idx="6">
                  <c:v>0.12</c:v>
                </c:pt>
              </c:numCache>
            </c:numRef>
          </c:val>
        </c:ser>
        <c:ser>
          <c:idx val="2"/>
          <c:order val="1"/>
          <c:tx>
            <c:strRef>
              <c:f>Sheet1!$C$1</c:f>
              <c:strCache>
                <c:ptCount val="1"/>
                <c:pt idx="0">
                  <c:v>CAP</c:v>
                </c:pt>
              </c:strCache>
            </c:strRef>
          </c:tx>
          <c:spPr>
            <a:noFill/>
            <a:ln>
              <a:noFill/>
            </a:ln>
            <a:effectLst/>
            <a:scene3d>
              <a:camera prst="orthographicFront"/>
              <a:lightRig rig="threePt" dir="t"/>
            </a:scene3d>
            <a:sp3d/>
          </c:spPr>
          <c:invertIfNegative val="0"/>
          <c:cat>
            <c:strRef>
              <c:f>Sheet1!$A$2:$A$8</c:f>
              <c:strCache>
                <c:ptCount val="7"/>
                <c:pt idx="0">
                  <c:v>0</c:v>
                </c:pt>
                <c:pt idx="1">
                  <c:v>1</c:v>
                </c:pt>
                <c:pt idx="2">
                  <c:v>2</c:v>
                </c:pt>
                <c:pt idx="3">
                  <c:v>3</c:v>
                </c:pt>
                <c:pt idx="4">
                  <c:v>4</c:v>
                </c:pt>
                <c:pt idx="5">
                  <c:v>5</c:v>
                </c:pt>
                <c:pt idx="6">
                  <c:v>6-9</c:v>
                </c:pt>
              </c:strCache>
            </c:strRef>
          </c:cat>
          <c:val>
            <c:numRef>
              <c:f>Sheet1!$C$2:$C$8</c:f>
              <c:numCache>
                <c:formatCode>0.0%</c:formatCode>
                <c:ptCount val="7"/>
                <c:pt idx="0">
                  <c:v>0</c:v>
                </c:pt>
                <c:pt idx="1">
                  <c:v>4.1000000000000002E-2</c:v>
                </c:pt>
                <c:pt idx="2">
                  <c:v>0.127</c:v>
                </c:pt>
                <c:pt idx="3">
                  <c:v>0.26900000000000002</c:v>
                </c:pt>
                <c:pt idx="4">
                  <c:v>0.26400000000000001</c:v>
                </c:pt>
                <c:pt idx="5">
                  <c:v>0.14699999999999999</c:v>
                </c:pt>
                <c:pt idx="6">
                  <c:v>0.153</c:v>
                </c:pt>
              </c:numCache>
            </c:numRef>
          </c:val>
        </c:ser>
        <c:ser>
          <c:idx val="3"/>
          <c:order val="2"/>
          <c:tx>
            <c:strRef>
              <c:f>Sheet1!$D$1</c:f>
              <c:strCache>
                <c:ptCount val="1"/>
                <c:pt idx="0">
                  <c:v>PREVAIL</c:v>
                </c:pt>
              </c:strCache>
            </c:strRef>
          </c:tx>
          <c:spPr>
            <a:noFill/>
            <a:ln>
              <a:noFill/>
            </a:ln>
            <a:effectLst/>
          </c:spPr>
          <c:invertIfNegative val="0"/>
          <c:cat>
            <c:strRef>
              <c:f>Sheet1!$A$2:$A$8</c:f>
              <c:strCache>
                <c:ptCount val="7"/>
                <c:pt idx="0">
                  <c:v>0</c:v>
                </c:pt>
                <c:pt idx="1">
                  <c:v>1</c:v>
                </c:pt>
                <c:pt idx="2">
                  <c:v>2</c:v>
                </c:pt>
                <c:pt idx="3">
                  <c:v>3</c:v>
                </c:pt>
                <c:pt idx="4">
                  <c:v>4</c:v>
                </c:pt>
                <c:pt idx="5">
                  <c:v>5</c:v>
                </c:pt>
                <c:pt idx="6">
                  <c:v>6-9</c:v>
                </c:pt>
              </c:strCache>
            </c:strRef>
          </c:cat>
          <c:val>
            <c:numRef>
              <c:f>Sheet1!$D$2:$D$8</c:f>
              <c:numCache>
                <c:formatCode>0.0%</c:formatCode>
                <c:ptCount val="7"/>
                <c:pt idx="0">
                  <c:v>0</c:v>
                </c:pt>
                <c:pt idx="1">
                  <c:v>0</c:v>
                </c:pt>
                <c:pt idx="2">
                  <c:v>6.4000000000000001E-2</c:v>
                </c:pt>
                <c:pt idx="3">
                  <c:v>0.3</c:v>
                </c:pt>
                <c:pt idx="4">
                  <c:v>0.31900000000000001</c:v>
                </c:pt>
                <c:pt idx="5">
                  <c:v>0.214</c:v>
                </c:pt>
                <c:pt idx="6">
                  <c:v>0.10299999999999999</c:v>
                </c:pt>
              </c:numCache>
            </c:numRef>
          </c:val>
        </c:ser>
        <c:ser>
          <c:idx val="4"/>
          <c:order val="3"/>
          <c:tx>
            <c:strRef>
              <c:f>Sheet1!$E$1</c:f>
              <c:strCache>
                <c:ptCount val="1"/>
                <c:pt idx="0">
                  <c:v>CAP2</c:v>
                </c:pt>
              </c:strCache>
            </c:strRef>
          </c:tx>
          <c:spPr>
            <a:noFill/>
            <a:ln>
              <a:noFill/>
            </a:ln>
            <a:effectLst/>
          </c:spPr>
          <c:invertIfNegative val="0"/>
          <c:cat>
            <c:strRef>
              <c:f>Sheet1!$A$2:$A$8</c:f>
              <c:strCache>
                <c:ptCount val="7"/>
                <c:pt idx="0">
                  <c:v>0</c:v>
                </c:pt>
                <c:pt idx="1">
                  <c:v>1</c:v>
                </c:pt>
                <c:pt idx="2">
                  <c:v>2</c:v>
                </c:pt>
                <c:pt idx="3">
                  <c:v>3</c:v>
                </c:pt>
                <c:pt idx="4">
                  <c:v>4</c:v>
                </c:pt>
                <c:pt idx="5">
                  <c:v>5</c:v>
                </c:pt>
                <c:pt idx="6">
                  <c:v>6-9</c:v>
                </c:pt>
              </c:strCache>
            </c:strRef>
          </c:cat>
          <c:val>
            <c:numRef>
              <c:f>Sheet1!$E$2:$E$8</c:f>
              <c:numCache>
                <c:formatCode>0.0%</c:formatCode>
                <c:ptCount val="7"/>
                <c:pt idx="0">
                  <c:v>0</c:v>
                </c:pt>
                <c:pt idx="1">
                  <c:v>0</c:v>
                </c:pt>
                <c:pt idx="2">
                  <c:v>1.7000000000000001E-2</c:v>
                </c:pt>
                <c:pt idx="3">
                  <c:v>0.219</c:v>
                </c:pt>
                <c:pt idx="4">
                  <c:v>0.32500000000000001</c:v>
                </c:pt>
                <c:pt idx="5">
                  <c:v>0.222</c:v>
                </c:pt>
                <c:pt idx="6">
                  <c:v>0.217</c:v>
                </c:pt>
              </c:numCache>
            </c:numRef>
          </c:val>
        </c:ser>
        <c:dLbls>
          <c:showLegendKey val="0"/>
          <c:showVal val="0"/>
          <c:showCatName val="0"/>
          <c:showSerName val="0"/>
          <c:showPercent val="0"/>
          <c:showBubbleSize val="0"/>
        </c:dLbls>
        <c:gapWidth val="60"/>
        <c:overlap val="-15"/>
        <c:axId val="106357120"/>
        <c:axId val="106358656"/>
      </c:barChart>
      <c:catAx>
        <c:axId val="106357120"/>
        <c:scaling>
          <c:orientation val="minMax"/>
        </c:scaling>
        <c:delete val="0"/>
        <c:axPos val="b"/>
        <c:numFmt formatCode="General" sourceLinked="1"/>
        <c:majorTickMark val="out"/>
        <c:minorTickMark val="none"/>
        <c:tickLblPos val="nextTo"/>
        <c:spPr>
          <a:ln w="22225">
            <a:solidFill>
              <a:schemeClr val="accent6">
                <a:lumMod val="75000"/>
              </a:schemeClr>
            </a:solidFill>
          </a:ln>
        </c:spPr>
        <c:txPr>
          <a:bodyPr/>
          <a:lstStyle/>
          <a:p>
            <a:pPr>
              <a:defRPr>
                <a:solidFill>
                  <a:schemeClr val="accent6">
                    <a:lumMod val="75000"/>
                  </a:schemeClr>
                </a:solidFill>
              </a:defRPr>
            </a:pPr>
            <a:endParaRPr lang="en-US"/>
          </a:p>
        </c:txPr>
        <c:crossAx val="106358656"/>
        <c:crosses val="autoZero"/>
        <c:auto val="1"/>
        <c:lblAlgn val="ctr"/>
        <c:lblOffset val="100"/>
        <c:noMultiLvlLbl val="0"/>
      </c:catAx>
      <c:valAx>
        <c:axId val="106358656"/>
        <c:scaling>
          <c:orientation val="minMax"/>
          <c:max val="0.5"/>
          <c:min val="0"/>
        </c:scaling>
        <c:delete val="0"/>
        <c:axPos val="l"/>
        <c:numFmt formatCode="0%" sourceLinked="0"/>
        <c:majorTickMark val="out"/>
        <c:minorTickMark val="none"/>
        <c:tickLblPos val="nextTo"/>
        <c:spPr>
          <a:ln w="22225">
            <a:solidFill>
              <a:schemeClr val="accent6">
                <a:lumMod val="75000"/>
              </a:schemeClr>
            </a:solidFill>
          </a:ln>
        </c:spPr>
        <c:txPr>
          <a:bodyPr/>
          <a:lstStyle/>
          <a:p>
            <a:pPr>
              <a:defRPr>
                <a:solidFill>
                  <a:schemeClr val="accent6">
                    <a:lumMod val="75000"/>
                  </a:schemeClr>
                </a:solidFill>
              </a:defRPr>
            </a:pPr>
            <a:endParaRPr lang="en-US"/>
          </a:p>
        </c:txPr>
        <c:crossAx val="106357120"/>
        <c:crosses val="autoZero"/>
        <c:crossBetween val="between"/>
        <c:majorUnit val="0.1"/>
        <c:minorUnit val="2.0000000000000004E-2"/>
      </c:valAx>
    </c:plotArea>
    <c:plotVisOnly val="1"/>
    <c:dispBlanksAs val="gap"/>
    <c:showDLblsOverMax val="0"/>
  </c:chart>
  <c:txPr>
    <a:bodyPr/>
    <a:lstStyle/>
    <a:p>
      <a:pPr>
        <a:defRPr sz="1800" b="1">
          <a:solidFill>
            <a:schemeClr val="bg1">
              <a:lumMod val="95000"/>
            </a:schemeClr>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Sheet1!$B$1</c:f>
              <c:strCache>
                <c:ptCount val="1"/>
                <c:pt idx="0">
                  <c:v>PROTECT AF</c:v>
                </c:pt>
              </c:strCache>
            </c:strRef>
          </c:tx>
          <c:spPr>
            <a:solidFill>
              <a:schemeClr val="accent3"/>
            </a:solidFill>
            <a:ln>
              <a:solidFill>
                <a:schemeClr val="tx1"/>
              </a:solidFill>
            </a:ln>
            <a:effectLst/>
            <a:scene3d>
              <a:camera prst="orthographicFront"/>
              <a:lightRig rig="threePt" dir="t"/>
            </a:scene3d>
            <a:sp3d/>
          </c:spPr>
          <c:invertIfNegative val="0"/>
          <c:cat>
            <c:strRef>
              <c:f>Sheet1!$A$2:$A$4</c:f>
              <c:strCache>
                <c:ptCount val="3"/>
                <c:pt idx="0">
                  <c:v>0</c:v>
                </c:pt>
                <c:pt idx="1">
                  <c:v>1-2</c:v>
                </c:pt>
                <c:pt idx="2">
                  <c:v>3+</c:v>
                </c:pt>
              </c:strCache>
            </c:strRef>
          </c:cat>
          <c:val>
            <c:numRef>
              <c:f>Sheet1!$B$2:$B$4</c:f>
              <c:numCache>
                <c:formatCode>0.0%</c:formatCode>
                <c:ptCount val="3"/>
                <c:pt idx="0">
                  <c:v>6.4000000000000001E-2</c:v>
                </c:pt>
                <c:pt idx="1">
                  <c:v>0.73699999999999999</c:v>
                </c:pt>
                <c:pt idx="2">
                  <c:v>0.19900000000000001</c:v>
                </c:pt>
              </c:numCache>
            </c:numRef>
          </c:val>
        </c:ser>
        <c:ser>
          <c:idx val="2"/>
          <c:order val="1"/>
          <c:tx>
            <c:strRef>
              <c:f>Sheet1!$C$1</c:f>
              <c:strCache>
                <c:ptCount val="1"/>
                <c:pt idx="0">
                  <c:v>CAP</c:v>
                </c:pt>
              </c:strCache>
            </c:strRef>
          </c:tx>
          <c:spPr>
            <a:solidFill>
              <a:srgbClr val="FF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cat>
            <c:strRef>
              <c:f>Sheet1!$A$2:$A$4</c:f>
              <c:strCache>
                <c:ptCount val="3"/>
                <c:pt idx="0">
                  <c:v>0</c:v>
                </c:pt>
                <c:pt idx="1">
                  <c:v>1-2</c:v>
                </c:pt>
                <c:pt idx="2">
                  <c:v>3+</c:v>
                </c:pt>
              </c:strCache>
            </c:strRef>
          </c:cat>
          <c:val>
            <c:numRef>
              <c:f>Sheet1!$C$2:$C$4</c:f>
              <c:numCache>
                <c:formatCode>0.0%</c:formatCode>
                <c:ptCount val="3"/>
                <c:pt idx="0">
                  <c:v>1.7000000000000001E-2</c:v>
                </c:pt>
                <c:pt idx="1">
                  <c:v>0.68600000000000005</c:v>
                </c:pt>
                <c:pt idx="2">
                  <c:v>0.29699999999999999</c:v>
                </c:pt>
              </c:numCache>
            </c:numRef>
          </c:val>
        </c:ser>
        <c:ser>
          <c:idx val="3"/>
          <c:order val="2"/>
          <c:tx>
            <c:strRef>
              <c:f>Sheet1!$D$1</c:f>
              <c:strCache>
                <c:ptCount val="1"/>
                <c:pt idx="0">
                  <c:v>PREVAIL</c:v>
                </c:pt>
              </c:strCache>
            </c:strRef>
          </c:tx>
          <c:spPr>
            <a:solidFill>
              <a:schemeClr val="accent2"/>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0</c:v>
                </c:pt>
                <c:pt idx="1">
                  <c:v>1-2</c:v>
                </c:pt>
                <c:pt idx="2">
                  <c:v>3+</c:v>
                </c:pt>
              </c:strCache>
            </c:strRef>
          </c:cat>
          <c:val>
            <c:numRef>
              <c:f>Sheet1!$D$2:$D$4</c:f>
              <c:numCache>
                <c:formatCode>0.0%</c:formatCode>
                <c:ptCount val="3"/>
                <c:pt idx="0">
                  <c:v>2.8000000000000001E-2</c:v>
                </c:pt>
                <c:pt idx="1">
                  <c:v>0.61</c:v>
                </c:pt>
                <c:pt idx="2">
                  <c:v>0.36199999999999999</c:v>
                </c:pt>
              </c:numCache>
            </c:numRef>
          </c:val>
        </c:ser>
        <c:ser>
          <c:idx val="4"/>
          <c:order val="3"/>
          <c:tx>
            <c:strRef>
              <c:f>Sheet1!$E$1</c:f>
              <c:strCache>
                <c:ptCount val="1"/>
                <c:pt idx="0">
                  <c:v>CAP2</c:v>
                </c:pt>
              </c:strCache>
            </c:strRef>
          </c:tx>
          <c:spPr>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0</c:v>
                </c:pt>
                <c:pt idx="1">
                  <c:v>1-2</c:v>
                </c:pt>
                <c:pt idx="2">
                  <c:v>3+</c:v>
                </c:pt>
              </c:strCache>
            </c:strRef>
          </c:cat>
          <c:val>
            <c:numRef>
              <c:f>Sheet1!$E$2:$E$4</c:f>
              <c:numCache>
                <c:formatCode>0.0%</c:formatCode>
                <c:ptCount val="3"/>
                <c:pt idx="0">
                  <c:v>2.8000000000000001E-2</c:v>
                </c:pt>
                <c:pt idx="1">
                  <c:v>0.69899999999999995</c:v>
                </c:pt>
                <c:pt idx="2">
                  <c:v>0.28299999999999997</c:v>
                </c:pt>
              </c:numCache>
            </c:numRef>
          </c:val>
        </c:ser>
        <c:dLbls>
          <c:showLegendKey val="0"/>
          <c:showVal val="0"/>
          <c:showCatName val="0"/>
          <c:showSerName val="0"/>
          <c:showPercent val="0"/>
          <c:showBubbleSize val="0"/>
        </c:dLbls>
        <c:gapWidth val="60"/>
        <c:overlap val="-15"/>
        <c:axId val="107017728"/>
        <c:axId val="107019264"/>
      </c:barChart>
      <c:catAx>
        <c:axId val="107017728"/>
        <c:scaling>
          <c:orientation val="minMax"/>
        </c:scaling>
        <c:delete val="0"/>
        <c:axPos val="b"/>
        <c:numFmt formatCode="General" sourceLinked="1"/>
        <c:majorTickMark val="out"/>
        <c:minorTickMark val="none"/>
        <c:tickLblPos val="nextTo"/>
        <c:spPr>
          <a:ln w="19050">
            <a:solidFill>
              <a:schemeClr val="accent6">
                <a:lumMod val="75000"/>
              </a:schemeClr>
            </a:solidFill>
          </a:ln>
        </c:spPr>
        <c:txPr>
          <a:bodyPr/>
          <a:lstStyle/>
          <a:p>
            <a:pPr>
              <a:defRPr>
                <a:solidFill>
                  <a:schemeClr val="accent6">
                    <a:lumMod val="75000"/>
                  </a:schemeClr>
                </a:solidFill>
              </a:defRPr>
            </a:pPr>
            <a:endParaRPr lang="en-US"/>
          </a:p>
        </c:txPr>
        <c:crossAx val="107019264"/>
        <c:crosses val="autoZero"/>
        <c:auto val="1"/>
        <c:lblAlgn val="ctr"/>
        <c:lblOffset val="100"/>
        <c:noMultiLvlLbl val="0"/>
      </c:catAx>
      <c:valAx>
        <c:axId val="107019264"/>
        <c:scaling>
          <c:orientation val="minMax"/>
          <c:max val="1"/>
          <c:min val="0"/>
        </c:scaling>
        <c:delete val="0"/>
        <c:axPos val="l"/>
        <c:numFmt formatCode="0%" sourceLinked="0"/>
        <c:majorTickMark val="out"/>
        <c:minorTickMark val="none"/>
        <c:tickLblPos val="nextTo"/>
        <c:spPr>
          <a:ln w="19050">
            <a:solidFill>
              <a:schemeClr val="accent6">
                <a:lumMod val="75000"/>
              </a:schemeClr>
            </a:solidFill>
          </a:ln>
        </c:spPr>
        <c:txPr>
          <a:bodyPr/>
          <a:lstStyle/>
          <a:p>
            <a:pPr>
              <a:defRPr>
                <a:solidFill>
                  <a:schemeClr val="accent6">
                    <a:lumMod val="75000"/>
                  </a:schemeClr>
                </a:solidFill>
              </a:defRPr>
            </a:pPr>
            <a:endParaRPr lang="en-US"/>
          </a:p>
        </c:txPr>
        <c:crossAx val="107017728"/>
        <c:crosses val="autoZero"/>
        <c:crossBetween val="between"/>
        <c:majorUnit val="0.1"/>
        <c:minorUnit val="2.0000000000000004E-2"/>
      </c:valAx>
    </c:plotArea>
    <c:legend>
      <c:legendPos val="r"/>
      <c:layout>
        <c:manualLayout>
          <c:xMode val="edge"/>
          <c:yMode val="edge"/>
          <c:x val="0.75323249772349887"/>
          <c:y val="0.33982799025121857"/>
          <c:w val="0.23486274037173924"/>
          <c:h val="0.30843925759280089"/>
        </c:manualLayout>
      </c:layout>
      <c:overlay val="0"/>
      <c:txPr>
        <a:bodyPr/>
        <a:lstStyle/>
        <a:p>
          <a:pPr>
            <a:defRPr>
              <a:solidFill>
                <a:schemeClr val="accent6">
                  <a:lumMod val="75000"/>
                </a:schemeClr>
              </a:solidFill>
            </a:defRPr>
          </a:pPr>
          <a:endParaRPr lang="en-US"/>
        </a:p>
      </c:txPr>
    </c:legend>
    <c:plotVisOnly val="1"/>
    <c:dispBlanksAs val="gap"/>
    <c:showDLblsOverMax val="0"/>
  </c:chart>
  <c:txPr>
    <a:bodyPr/>
    <a:lstStyle/>
    <a:p>
      <a:pPr>
        <a:defRPr sz="1800">
          <a:solidFill>
            <a:schemeClr val="bg1">
              <a:lumMod val="95000"/>
            </a:schemeClr>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79166666666664E-2"/>
          <c:y val="3.5256410256410256E-2"/>
          <c:w val="0.90725"/>
          <c:h val="0.87076955118192234"/>
        </c:manualLayout>
      </c:layout>
      <c:scatterChart>
        <c:scatterStyle val="lineMarker"/>
        <c:varyColors val="0"/>
        <c:ser>
          <c:idx val="0"/>
          <c:order val="0"/>
          <c:spPr>
            <a:ln w="28575">
              <a:noFill/>
            </a:ln>
            <a:effectLst>
              <a:outerShdw blurRad="50800" dist="38100" dir="2700000" algn="tl" rotWithShape="0">
                <a:prstClr val="black">
                  <a:alpha val="40000"/>
                </a:prstClr>
              </a:outerShdw>
            </a:effectLst>
          </c:spPr>
          <c:marker>
            <c:symbol val="circle"/>
            <c:size val="14"/>
            <c:spPr>
              <a:solidFill>
                <a:srgbClr val="0070C0"/>
              </a:solidFill>
              <a:ln w="12700">
                <a:solidFill>
                  <a:srgbClr val="FF6600"/>
                </a:solidFill>
              </a:ln>
              <a:effectLst>
                <a:outerShdw blurRad="50800" dist="38100" dir="2700000" algn="tl" rotWithShape="0">
                  <a:prstClr val="black">
                    <a:alpha val="40000"/>
                  </a:prstClr>
                </a:outerShdw>
              </a:effectLst>
              <a:scene3d>
                <a:camera prst="orthographicFront"/>
                <a:lightRig rig="threePt" dir="t"/>
              </a:scene3d>
              <a:sp3d/>
            </c:spPr>
          </c:marker>
          <c:dPt>
            <c:idx val="0"/>
            <c:marker>
              <c:symbol val="diamond"/>
              <c:size val="20"/>
            </c:marker>
            <c:bubble3D val="0"/>
          </c:dPt>
          <c:dPt>
            <c:idx val="3"/>
            <c:bubble3D val="0"/>
          </c:dPt>
          <c:dPt>
            <c:idx val="4"/>
            <c:bubble3D val="0"/>
          </c:dPt>
          <c:errBars>
            <c:errDir val="x"/>
            <c:errBarType val="both"/>
            <c:errValType val="cust"/>
            <c:noEndCap val="0"/>
            <c:plus>
              <c:numRef>
                <c:f>Sheet1!$F$2:$F$10</c:f>
                <c:numCache>
                  <c:formatCode>General</c:formatCode>
                  <c:ptCount val="9"/>
                  <c:pt idx="0">
                    <c:v>0.37099999999999989</c:v>
                  </c:pt>
                  <c:pt idx="1">
                    <c:v>0.66900000000000004</c:v>
                  </c:pt>
                  <c:pt idx="2">
                    <c:v>1.8519999999999999</c:v>
                  </c:pt>
                  <c:pt idx="3">
                    <c:v>0.39600000000000002</c:v>
                  </c:pt>
                  <c:pt idx="4">
                    <c:v>1.5310000000000001</c:v>
                  </c:pt>
                  <c:pt idx="5">
                    <c:v>0.33000000000000007</c:v>
                  </c:pt>
                  <c:pt idx="6">
                    <c:v>0.29600000000000004</c:v>
                  </c:pt>
                  <c:pt idx="7">
                    <c:v>0.44800000000000006</c:v>
                  </c:pt>
                  <c:pt idx="8">
                    <c:v>0.26500000000000001</c:v>
                  </c:pt>
                </c:numCache>
              </c:numRef>
            </c:plus>
            <c:minus>
              <c:numRef>
                <c:f>Sheet1!$E$2:$E$10</c:f>
                <c:numCache>
                  <c:formatCode>General</c:formatCode>
                  <c:ptCount val="9"/>
                  <c:pt idx="0">
                    <c:v>0.252</c:v>
                  </c:pt>
                  <c:pt idx="1">
                    <c:v>0.40400000000000003</c:v>
                  </c:pt>
                  <c:pt idx="2">
                    <c:v>0.95000000000000018</c:v>
                  </c:pt>
                  <c:pt idx="3">
                    <c:v>0.14000000000000001</c:v>
                  </c:pt>
                  <c:pt idx="4">
                    <c:v>0.77200000000000002</c:v>
                  </c:pt>
                  <c:pt idx="5">
                    <c:v>0.19500000000000001</c:v>
                  </c:pt>
                  <c:pt idx="6">
                    <c:v>0.20999999999999996</c:v>
                  </c:pt>
                  <c:pt idx="7">
                    <c:v>0.30899999999999994</c:v>
                  </c:pt>
                  <c:pt idx="8">
                    <c:v>0.17499999999999999</c:v>
                  </c:pt>
                </c:numCache>
              </c:numRef>
            </c:minus>
            <c:spPr>
              <a:ln w="28575">
                <a:solidFill>
                  <a:schemeClr val="accent6">
                    <a:lumMod val="75000"/>
                  </a:schemeClr>
                </a:solidFill>
              </a:ln>
              <a:effectLst>
                <a:outerShdw blurRad="50800" dist="38100" dir="2700000" algn="tl" rotWithShape="0">
                  <a:prstClr val="black">
                    <a:alpha val="40000"/>
                  </a:prstClr>
                </a:outerShdw>
              </a:effectLst>
            </c:spPr>
          </c:errBars>
          <c:xVal>
            <c:numRef>
              <c:f>Sheet1!$A$2:$A$10</c:f>
              <c:numCache>
                <c:formatCode>General</c:formatCode>
                <c:ptCount val="9"/>
                <c:pt idx="0">
                  <c:v>0.78500000000000003</c:v>
                </c:pt>
                <c:pt idx="1">
                  <c:v>1.02</c:v>
                </c:pt>
                <c:pt idx="2">
                  <c:v>1.9510000000000001</c:v>
                </c:pt>
                <c:pt idx="3">
                  <c:v>0.216</c:v>
                </c:pt>
                <c:pt idx="4">
                  <c:v>1.556</c:v>
                </c:pt>
                <c:pt idx="5">
                  <c:v>0.47799999999999998</c:v>
                </c:pt>
                <c:pt idx="6">
                  <c:v>0.73399999999999999</c:v>
                </c:pt>
                <c:pt idx="7">
                  <c:v>0.995</c:v>
                </c:pt>
                <c:pt idx="8">
                  <c:v>0.50800000000000001</c:v>
                </c:pt>
              </c:numCache>
            </c:numRef>
          </c:xVal>
          <c:yVal>
            <c:numRef>
              <c:f>Sheet1!$B$2:$B$10</c:f>
              <c:numCache>
                <c:formatCode>General</c:formatCode>
                <c:ptCount val="9"/>
                <c:pt idx="0">
                  <c:v>8.8000000000000007</c:v>
                </c:pt>
                <c:pt idx="1">
                  <c:v>7.8</c:v>
                </c:pt>
                <c:pt idx="2">
                  <c:v>6.8</c:v>
                </c:pt>
                <c:pt idx="3">
                  <c:v>6.1</c:v>
                </c:pt>
                <c:pt idx="4">
                  <c:v>5.2</c:v>
                </c:pt>
                <c:pt idx="5">
                  <c:v>4.3</c:v>
                </c:pt>
                <c:pt idx="6">
                  <c:v>3</c:v>
                </c:pt>
                <c:pt idx="7">
                  <c:v>2.2000000000000002</c:v>
                </c:pt>
                <c:pt idx="8">
                  <c:v>1.2</c:v>
                </c:pt>
              </c:numCache>
            </c:numRef>
          </c:yVal>
          <c:smooth val="0"/>
        </c:ser>
        <c:dLbls>
          <c:showLegendKey val="0"/>
          <c:showVal val="0"/>
          <c:showCatName val="0"/>
          <c:showSerName val="0"/>
          <c:showPercent val="0"/>
          <c:showBubbleSize val="0"/>
        </c:dLbls>
        <c:axId val="112230400"/>
        <c:axId val="112231936"/>
      </c:scatterChart>
      <c:valAx>
        <c:axId val="112230400"/>
        <c:scaling>
          <c:logBase val="10"/>
          <c:orientation val="minMax"/>
          <c:min val="1.0000000000000002E-2"/>
        </c:scaling>
        <c:delete val="0"/>
        <c:axPos val="b"/>
        <c:numFmt formatCode="General" sourceLinked="1"/>
        <c:majorTickMark val="out"/>
        <c:minorTickMark val="none"/>
        <c:tickLblPos val="nextTo"/>
        <c:spPr>
          <a:ln w="19050">
            <a:solidFill>
              <a:schemeClr val="accent6">
                <a:lumMod val="75000"/>
              </a:schemeClr>
            </a:solidFill>
          </a:ln>
        </c:spPr>
        <c:crossAx val="112231936"/>
        <c:crosses val="autoZero"/>
        <c:crossBetween val="midCat"/>
        <c:majorUnit val="1"/>
      </c:valAx>
      <c:valAx>
        <c:axId val="112231936"/>
        <c:scaling>
          <c:orientation val="minMax"/>
          <c:max val="9.1999999999999993"/>
          <c:min val="0"/>
        </c:scaling>
        <c:delete val="0"/>
        <c:axPos val="l"/>
        <c:numFmt formatCode="General" sourceLinked="1"/>
        <c:majorTickMark val="none"/>
        <c:minorTickMark val="none"/>
        <c:tickLblPos val="none"/>
        <c:spPr>
          <a:ln w="25400">
            <a:solidFill>
              <a:srgbClr val="FF6600"/>
            </a:solidFill>
            <a:prstDash val="dash"/>
          </a:ln>
        </c:spPr>
        <c:crossAx val="112230400"/>
        <c:crossesAt val="1"/>
        <c:crossBetween val="midCat"/>
      </c:valAx>
    </c:plotArea>
    <c:plotVisOnly val="1"/>
    <c:dispBlanksAs val="gap"/>
    <c:showDLblsOverMax val="0"/>
  </c:chart>
  <c:txPr>
    <a:bodyPr/>
    <a:lstStyle/>
    <a:p>
      <a:pPr>
        <a:defRPr sz="1400" b="1">
          <a:solidFill>
            <a:schemeClr val="accent6">
              <a:lumMod val="75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Imputed Ischemic Stroke Rate*</c:v>
                </c:pt>
              </c:strCache>
            </c:strRef>
          </c:tx>
          <c:spPr>
            <a:solidFill>
              <a:schemeClr val="bg1">
                <a:lumMod val="65000"/>
              </a:schemeClr>
            </a:solidFill>
          </c:spPr>
          <c:invertIfNegative val="0"/>
          <c:cat>
            <c:strRef>
              <c:f>Sheet1!$A$2:$A$4</c:f>
              <c:strCache>
                <c:ptCount val="3"/>
                <c:pt idx="0">
                  <c:v>PROTECT AF</c:v>
                </c:pt>
                <c:pt idx="1">
                  <c:v>PREVAIL Only</c:v>
                </c:pt>
                <c:pt idx="2">
                  <c:v>CAP</c:v>
                </c:pt>
              </c:strCache>
            </c:strRef>
          </c:cat>
          <c:val>
            <c:numRef>
              <c:f>Sheet1!$B$2:$B$4</c:f>
              <c:numCache>
                <c:formatCode>General</c:formatCode>
                <c:ptCount val="3"/>
                <c:pt idx="0">
                  <c:v>6.2</c:v>
                </c:pt>
                <c:pt idx="1">
                  <c:v>6.9</c:v>
                </c:pt>
                <c:pt idx="2">
                  <c:v>7.1</c:v>
                </c:pt>
              </c:numCache>
            </c:numRef>
          </c:val>
        </c:ser>
        <c:ser>
          <c:idx val="1"/>
          <c:order val="1"/>
          <c:tx>
            <c:strRef>
              <c:f>Sheet1!$C$1</c:f>
              <c:strCache>
                <c:ptCount val="1"/>
                <c:pt idx="0">
                  <c:v>Observed WATCHMAN Ischemic Stroke Rate</c:v>
                </c:pt>
              </c:strCache>
            </c:strRef>
          </c:tx>
          <c:spPr>
            <a:solidFill>
              <a:schemeClr val="accent1"/>
            </a:solidFill>
          </c:spPr>
          <c:invertIfNegative val="0"/>
          <c:cat>
            <c:strRef>
              <c:f>Sheet1!$A$2:$A$4</c:f>
              <c:strCache>
                <c:ptCount val="3"/>
                <c:pt idx="0">
                  <c:v>PROTECT AF</c:v>
                </c:pt>
                <c:pt idx="1">
                  <c:v>PREVAIL Only</c:v>
                </c:pt>
                <c:pt idx="2">
                  <c:v>CAP</c:v>
                </c:pt>
              </c:strCache>
            </c:strRef>
          </c:cat>
          <c:val>
            <c:numRef>
              <c:f>Sheet1!$C$2:$C$4</c:f>
              <c:numCache>
                <c:formatCode>General</c:formatCode>
                <c:ptCount val="3"/>
                <c:pt idx="0">
                  <c:v>1.3</c:v>
                </c:pt>
                <c:pt idx="1">
                  <c:v>2.2999999999999998</c:v>
                </c:pt>
                <c:pt idx="2">
                  <c:v>1.2</c:v>
                </c:pt>
              </c:numCache>
            </c:numRef>
          </c:val>
        </c:ser>
        <c:dLbls>
          <c:showLegendKey val="0"/>
          <c:showVal val="0"/>
          <c:showCatName val="0"/>
          <c:showSerName val="0"/>
          <c:showPercent val="0"/>
          <c:showBubbleSize val="0"/>
        </c:dLbls>
        <c:gapWidth val="150"/>
        <c:axId val="142794112"/>
        <c:axId val="142611584"/>
      </c:barChart>
      <c:catAx>
        <c:axId val="142794112"/>
        <c:scaling>
          <c:orientation val="minMax"/>
        </c:scaling>
        <c:delete val="0"/>
        <c:axPos val="b"/>
        <c:majorTickMark val="out"/>
        <c:minorTickMark val="none"/>
        <c:tickLblPos val="nextTo"/>
        <c:txPr>
          <a:bodyPr/>
          <a:lstStyle/>
          <a:p>
            <a:pPr>
              <a:defRPr b="1"/>
            </a:pPr>
            <a:endParaRPr lang="en-US"/>
          </a:p>
        </c:txPr>
        <c:crossAx val="142611584"/>
        <c:crosses val="autoZero"/>
        <c:auto val="1"/>
        <c:lblAlgn val="ctr"/>
        <c:lblOffset val="100"/>
        <c:noMultiLvlLbl val="0"/>
      </c:catAx>
      <c:valAx>
        <c:axId val="142611584"/>
        <c:scaling>
          <c:orientation val="minMax"/>
        </c:scaling>
        <c:delete val="0"/>
        <c:axPos val="l"/>
        <c:majorGridlines>
          <c:spPr>
            <a:ln>
              <a:noFill/>
            </a:ln>
          </c:spPr>
        </c:majorGridlines>
        <c:numFmt formatCode="General" sourceLinked="1"/>
        <c:majorTickMark val="out"/>
        <c:minorTickMark val="none"/>
        <c:tickLblPos val="nextTo"/>
        <c:crossAx val="142794112"/>
        <c:crosses val="autoZero"/>
        <c:crossBetween val="between"/>
      </c:valAx>
    </c:plotArea>
    <c:legend>
      <c:legendPos val="r"/>
      <c:layout>
        <c:manualLayout>
          <c:xMode val="edge"/>
          <c:yMode val="edge"/>
          <c:x val="0.68939747375328086"/>
          <c:y val="0.2377846948818898"/>
          <c:w val="0.31060252624671914"/>
          <c:h val="0.53522244094488192"/>
        </c:manualLayout>
      </c:layout>
      <c:overlay val="0"/>
      <c:txPr>
        <a:bodyPr/>
        <a:lstStyle/>
        <a:p>
          <a:pPr>
            <a:defRPr>
              <a:solidFill>
                <a:srgbClr val="00467F"/>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General</c:formatCode>
                <c:ptCount val="2"/>
                <c:pt idx="0">
                  <c:v>0</c:v>
                </c:pt>
                <c:pt idx="1">
                  <c:v>7</c:v>
                </c:pt>
              </c:numCache>
            </c:numRef>
          </c:cat>
          <c:val>
            <c:numRef>
              <c:f>Sheet1!$B$2:$B$3</c:f>
              <c:numCache>
                <c:formatCode>General</c:formatCode>
                <c:ptCount val="2"/>
              </c:numCache>
            </c:numRef>
          </c:val>
        </c:ser>
        <c:dLbls>
          <c:showLegendKey val="0"/>
          <c:showVal val="0"/>
          <c:showCatName val="0"/>
          <c:showSerName val="0"/>
          <c:showPercent val="0"/>
          <c:showBubbleSize val="0"/>
        </c:dLbls>
        <c:gapWidth val="219"/>
        <c:overlap val="-27"/>
        <c:axId val="136432256"/>
        <c:axId val="136515968"/>
      </c:barChart>
      <c:catAx>
        <c:axId val="13643225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vert="horz"/>
          <a:lstStyle/>
          <a:p>
            <a:pPr>
              <a:defRPr sz="1400">
                <a:solidFill>
                  <a:srgbClr val="00467F"/>
                </a:solidFill>
              </a:defRPr>
            </a:pPr>
            <a:endParaRPr lang="en-US"/>
          </a:p>
        </c:txPr>
        <c:crossAx val="136515968"/>
        <c:crosses val="autoZero"/>
        <c:auto val="1"/>
        <c:lblAlgn val="ctr"/>
        <c:lblOffset val="100"/>
        <c:noMultiLvlLbl val="0"/>
      </c:catAx>
      <c:valAx>
        <c:axId val="136515968"/>
        <c:scaling>
          <c:orientation val="minMax"/>
          <c:max val="100"/>
          <c:min val="50"/>
        </c:scaling>
        <c:delete val="0"/>
        <c:axPos val="l"/>
        <c:numFmt formatCode="#,##0" sourceLinked="0"/>
        <c:majorTickMark val="out"/>
        <c:minorTickMark val="none"/>
        <c:tickLblPos val="nextTo"/>
        <c:spPr>
          <a:noFill/>
          <a:ln w="19050">
            <a:solidFill>
              <a:schemeClr val="tx1"/>
            </a:solidFill>
          </a:ln>
          <a:effectLst/>
        </c:spPr>
        <c:txPr>
          <a:bodyPr rot="-60000000" vert="horz"/>
          <a:lstStyle/>
          <a:p>
            <a:pPr>
              <a:defRPr>
                <a:solidFill>
                  <a:srgbClr val="00467F"/>
                </a:solidFill>
              </a:defRPr>
            </a:pPr>
            <a:endParaRPr lang="en-US"/>
          </a:p>
        </c:txPr>
        <c:crossAx val="136432256"/>
        <c:crosses val="autoZero"/>
        <c:crossBetween val="midCat"/>
        <c:majorUnit val="10"/>
        <c:minorUnit val="0.1"/>
      </c:valAx>
      <c:spPr>
        <a:noFill/>
        <a:ln>
          <a:noFill/>
        </a:ln>
        <a:effectLst/>
      </c:spPr>
    </c:plotArea>
    <c:plotVisOnly val="1"/>
    <c:dispBlanksAs val="gap"/>
    <c:showDLblsOverMax val="0"/>
  </c:chart>
  <c:spPr>
    <a:noFill/>
    <a:ln>
      <a:noFill/>
    </a:ln>
    <a:effectLst/>
  </c:spPr>
  <c:txPr>
    <a:bodyPr/>
    <a:lstStyle/>
    <a:p>
      <a:pPr>
        <a:defRPr sz="1600" b="1">
          <a:solidFill>
            <a:schemeClr val="accent6">
              <a:lumMod val="75000"/>
            </a:schemeClr>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CC6281-524D-4121-B869-F7FFD433B10F}" type="datetimeFigureOut">
              <a:rPr lang="en-US" smtClean="0"/>
              <a:pPr/>
              <a:t>6/12/2015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475292-322F-44EE-91A6-D51F5F8FB66B}" type="slidenum">
              <a:rPr lang="en-US" smtClean="0"/>
              <a:pPr/>
              <a:t>‹#›</a:t>
            </a:fld>
            <a:endParaRPr lang="en-US" dirty="0"/>
          </a:p>
        </p:txBody>
      </p:sp>
    </p:spTree>
    <p:extLst>
      <p:ext uri="{BB962C8B-B14F-4D97-AF65-F5344CB8AC3E}">
        <p14:creationId xmlns:p14="http://schemas.microsoft.com/office/powerpoint/2010/main" val="264547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EE3C4D-4ACF-4AD2-982F-B975DF0AC3B6}" type="datetimeFigureOut">
              <a:rPr lang="en-US" smtClean="0"/>
              <a:pPr/>
              <a:t>6/12/2015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2FFA5B-3F60-4B34-A251-1EDA379A4A34}" type="slidenum">
              <a:rPr lang="en-US" smtClean="0"/>
              <a:pPr/>
              <a:t>‹#›</a:t>
            </a:fld>
            <a:endParaRPr lang="en-US" dirty="0"/>
          </a:p>
        </p:txBody>
      </p:sp>
    </p:spTree>
    <p:extLst>
      <p:ext uri="{BB962C8B-B14F-4D97-AF65-F5344CB8AC3E}">
        <p14:creationId xmlns:p14="http://schemas.microsoft.com/office/powerpoint/2010/main" val="241650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Click to add notes</a:t>
            </a:r>
          </a:p>
          <a:p>
            <a:pPr defTabSz="91435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7594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slide to #10</a:t>
            </a:r>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30</a:t>
            </a:fld>
            <a:endParaRPr lang="en-US" dirty="0"/>
          </a:p>
        </p:txBody>
      </p:sp>
    </p:spTree>
    <p:extLst>
      <p:ext uri="{BB962C8B-B14F-4D97-AF65-F5344CB8AC3E}">
        <p14:creationId xmlns:p14="http://schemas.microsoft.com/office/powerpoint/2010/main" val="168856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Consistent with 4-yr rates from JAMA publication</a:t>
            </a:r>
          </a:p>
          <a:p>
            <a:r>
              <a:rPr lang="en-US" dirty="0" smtClean="0"/>
              <a:t>39% reduction</a:t>
            </a:r>
            <a:r>
              <a:rPr lang="en-US" baseline="0" dirty="0" smtClean="0"/>
              <a:t> in Primary Efficacy</a:t>
            </a:r>
            <a:endParaRPr lang="en-US" dirty="0" smtClean="0"/>
          </a:p>
          <a:p>
            <a:r>
              <a:rPr lang="en-US" dirty="0" smtClean="0"/>
              <a:t>32% reduction in Stroke (all</a:t>
            </a:r>
            <a:r>
              <a:rPr lang="en-US" baseline="0" dirty="0" smtClean="0"/>
              <a:t>-cause)</a:t>
            </a:r>
            <a:endParaRPr lang="en-US" dirty="0" smtClean="0"/>
          </a:p>
          <a:p>
            <a:r>
              <a:rPr lang="en-US" dirty="0" smtClean="0"/>
              <a:t>56% reduction in CV/Unexplained Death</a:t>
            </a:r>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19</a:t>
            </a:fld>
            <a:endParaRPr lang="en-US" dirty="0"/>
          </a:p>
        </p:txBody>
      </p:sp>
    </p:spTree>
    <p:extLst>
      <p:ext uri="{BB962C8B-B14F-4D97-AF65-F5344CB8AC3E}">
        <p14:creationId xmlns:p14="http://schemas.microsoft.com/office/powerpoint/2010/main" val="411774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85% reduction</a:t>
            </a:r>
            <a:r>
              <a:rPr lang="en-US" baseline="0" dirty="0" smtClean="0"/>
              <a:t> in hemorrhagic stroke and the 63% reduction in disabling stroke compared to warfarin</a:t>
            </a:r>
          </a:p>
          <a:p>
            <a:r>
              <a:rPr lang="en-US" dirty="0" smtClean="0"/>
              <a:t>40% reduction</a:t>
            </a:r>
            <a:r>
              <a:rPr lang="en-US" baseline="0" dirty="0" smtClean="0"/>
              <a:t> in Primary Efficacy</a:t>
            </a:r>
            <a:endParaRPr lang="en-US" dirty="0" smtClean="0"/>
          </a:p>
          <a:p>
            <a:r>
              <a:rPr lang="en-US" dirty="0" smtClean="0"/>
              <a:t>32% reduction in Stroke (all</a:t>
            </a:r>
            <a:r>
              <a:rPr lang="en-US" baseline="0" dirty="0" smtClean="0"/>
              <a:t>-cause)</a:t>
            </a:r>
            <a:endParaRPr lang="en-US" dirty="0" smtClean="0"/>
          </a:p>
          <a:p>
            <a:r>
              <a:rPr lang="en-US" dirty="0" smtClean="0"/>
              <a:t>60% reduction in CV/Unexplained Death</a:t>
            </a:r>
          </a:p>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21</a:t>
            </a:fld>
            <a:endParaRPr lang="en-US" dirty="0"/>
          </a:p>
        </p:txBody>
      </p:sp>
    </p:spTree>
    <p:extLst>
      <p:ext uri="{BB962C8B-B14F-4D97-AF65-F5344CB8AC3E}">
        <p14:creationId xmlns:p14="http://schemas.microsoft.com/office/powerpoint/2010/main" val="344193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22</a:t>
            </a:fld>
            <a:endParaRPr lang="en-US" dirty="0"/>
          </a:p>
        </p:txBody>
      </p:sp>
    </p:spTree>
    <p:extLst>
      <p:ext uri="{BB962C8B-B14F-4D97-AF65-F5344CB8AC3E}">
        <p14:creationId xmlns:p14="http://schemas.microsoft.com/office/powerpoint/2010/main" val="340475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 WATCHMAN DFU: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Post-procedure warfarin therapy is required in ALL patients receiving a WATCHMAN Device. Patients should remain on 81-100 mg of aspirin and warfarin for a minimum of 45 days post implant (INR 2.0-3.0). At 45 days post implant perform WATCHMAN Device assessment with TEE. Cessation of warfarin is at physician discretion provided that any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-device flow demonstrated by TEE is ≤ 5mm. Subsequent warfarin cessation decisions are contingent on demonstrating adequate seal (flow ≤ 5mm). At the time patients cease warfarin, patients should begin </a:t>
            </a:r>
            <a:r>
              <a:rPr lang="en-US" sz="1200" kern="1200" dirty="0" err="1" smtClean="0">
                <a:solidFill>
                  <a:schemeClr val="tx1"/>
                </a:solidFill>
                <a:effectLst/>
                <a:latin typeface="+mn-lt"/>
                <a:ea typeface="+mn-ea"/>
                <a:cs typeface="+mn-cs"/>
              </a:rPr>
              <a:t>clopidogrel</a:t>
            </a:r>
            <a:r>
              <a:rPr lang="en-US" sz="1200" kern="1200" dirty="0" smtClean="0">
                <a:solidFill>
                  <a:schemeClr val="tx1"/>
                </a:solidFill>
                <a:effectLst/>
                <a:latin typeface="+mn-lt"/>
                <a:ea typeface="+mn-ea"/>
                <a:cs typeface="+mn-cs"/>
              </a:rPr>
              <a:t> 75 mg daily and increase aspirin dosage to 300-325 mg daily.  This regimen should continue until 6 months have elapsed after implantation.  Patients should then remain on aspirin 300-325 mg indefinitely. If a patient remains on warfarin and aspirin 81-100mg for at least 6 months after implantation, and then ceases warfarin, the patient should does not require </a:t>
            </a:r>
            <a:r>
              <a:rPr lang="en-US" sz="1200" kern="1200" dirty="0" err="1" smtClean="0">
                <a:solidFill>
                  <a:schemeClr val="tx1"/>
                </a:solidFill>
                <a:effectLst/>
                <a:latin typeface="+mn-lt"/>
                <a:ea typeface="+mn-ea"/>
                <a:cs typeface="+mn-cs"/>
              </a:rPr>
              <a:t>clopidogrel</a:t>
            </a:r>
            <a:r>
              <a:rPr lang="en-US" sz="1200" kern="1200" dirty="0" smtClean="0">
                <a:solidFill>
                  <a:schemeClr val="tx1"/>
                </a:solidFill>
                <a:effectLst/>
                <a:latin typeface="+mn-lt"/>
                <a:ea typeface="+mn-ea"/>
                <a:cs typeface="+mn-cs"/>
              </a:rPr>
              <a:t>, but should increase to aspirin 300-325mg indefinitely.</a:t>
            </a:r>
          </a:p>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23</a:t>
            </a:fld>
            <a:endParaRPr lang="en-US" dirty="0"/>
          </a:p>
        </p:txBody>
      </p:sp>
    </p:spTree>
    <p:extLst>
      <p:ext uri="{BB962C8B-B14F-4D97-AF65-F5344CB8AC3E}">
        <p14:creationId xmlns:p14="http://schemas.microsoft.com/office/powerpoint/2010/main" val="401404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landmark analysis demonstrates the bleeding risk associated with implant, the period when the patients are on anti-thrombotic therapy and when the WATCHMAN Device patients are off of warfarin and </a:t>
            </a:r>
            <a:r>
              <a:rPr lang="en-US" baseline="0" dirty="0" err="1" smtClean="0"/>
              <a:t>clopidogrel</a:t>
            </a:r>
            <a:r>
              <a:rPr lang="en-US" baseline="0" dirty="0" smtClean="0"/>
              <a:t> and on aspirin alone.  </a:t>
            </a:r>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24</a:t>
            </a:fld>
            <a:endParaRPr lang="en-US" dirty="0"/>
          </a:p>
        </p:txBody>
      </p:sp>
    </p:spTree>
    <p:extLst>
      <p:ext uri="{BB962C8B-B14F-4D97-AF65-F5344CB8AC3E}">
        <p14:creationId xmlns:p14="http://schemas.microsoft.com/office/powerpoint/2010/main" val="237798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dotted line represents</a:t>
            </a:r>
            <a:r>
              <a:rPr lang="en-US" baseline="0" dirty="0" smtClean="0"/>
              <a:t> the estimated ischemic stroke risk based </a:t>
            </a:r>
            <a:r>
              <a:rPr lang="en-US" b="0" baseline="0" dirty="0" smtClean="0"/>
              <a:t>on </a:t>
            </a:r>
            <a:r>
              <a:rPr lang="en-US" b="0" dirty="0" smtClean="0">
                <a:solidFill>
                  <a:srgbClr val="00467F"/>
                </a:solidFill>
              </a:rPr>
              <a:t>CHA</a:t>
            </a:r>
            <a:r>
              <a:rPr lang="en-US" b="0" baseline="-25000" dirty="0" smtClean="0">
                <a:solidFill>
                  <a:srgbClr val="00467F"/>
                </a:solidFill>
              </a:rPr>
              <a:t>2</a:t>
            </a:r>
            <a:r>
              <a:rPr lang="en-US" b="0" dirty="0" smtClean="0">
                <a:solidFill>
                  <a:srgbClr val="00467F"/>
                </a:solidFill>
              </a:rPr>
              <a:t>DS</a:t>
            </a:r>
            <a:r>
              <a:rPr lang="en-US" b="0" baseline="-25000" dirty="0" smtClean="0">
                <a:solidFill>
                  <a:srgbClr val="00467F"/>
                </a:solidFill>
              </a:rPr>
              <a:t>2</a:t>
            </a:r>
            <a:r>
              <a:rPr lang="en-US" b="0" dirty="0" smtClean="0">
                <a:solidFill>
                  <a:srgbClr val="00467F"/>
                </a:solidFill>
              </a:rPr>
              <a:t>-VASc </a:t>
            </a:r>
            <a:r>
              <a:rPr lang="en-US" b="0" baseline="0" dirty="0" smtClean="0">
                <a:solidFill>
                  <a:srgbClr val="00467F"/>
                </a:solidFill>
              </a:rPr>
              <a:t> s</a:t>
            </a:r>
            <a:r>
              <a:rPr lang="en-US" b="0" dirty="0" smtClean="0">
                <a:solidFill>
                  <a:srgbClr val="00467F"/>
                </a:solidFill>
              </a:rPr>
              <a:t>core of</a:t>
            </a:r>
            <a:r>
              <a:rPr lang="en-US" b="0" baseline="0" dirty="0" smtClean="0">
                <a:solidFill>
                  <a:srgbClr val="00467F"/>
                </a:solidFill>
              </a:rPr>
              <a:t> patients with AF - who were not being treated with oral anticoagulants - </a:t>
            </a:r>
            <a:r>
              <a:rPr lang="en-US" b="0" dirty="0" smtClean="0">
                <a:solidFill>
                  <a:srgbClr val="00467F"/>
                </a:solidFill>
              </a:rPr>
              <a:t>as derived from the NICE analysis of the data from the 2012 Swedish Atrial Fibrillation cohort study.  The solid line represents the estimated ischemic stroke risk for AF patients who are receiving oral anticoagulants.</a:t>
            </a:r>
            <a:r>
              <a:rPr lang="en-US" b="0" baseline="0" dirty="0" smtClean="0">
                <a:solidFill>
                  <a:srgbClr val="00467F"/>
                </a:solidFill>
              </a:rPr>
              <a:t>  The PROTECT AF, CAP and PREVAIL device event rates are plotted on the “Treated with OAT” line a</a:t>
            </a:r>
            <a:r>
              <a:rPr lang="en-US" baseline="0" dirty="0" smtClean="0"/>
              <a:t>long with the confidence intervals around them.  This illustrates that the WATCHMAN Device ischemic stroke rates are in line the expected rates for AF patients treated with OAT.   </a:t>
            </a:r>
            <a:endParaRPr lang="en-US" dirty="0" smtClean="0"/>
          </a:p>
        </p:txBody>
      </p:sp>
      <p:sp>
        <p:nvSpPr>
          <p:cNvPr id="4" name="Slide Number Placeholder 3"/>
          <p:cNvSpPr>
            <a:spLocks noGrp="1"/>
          </p:cNvSpPr>
          <p:nvPr>
            <p:ph type="sldNum" sz="quarter" idx="10"/>
          </p:nvPr>
        </p:nvSpPr>
        <p:spPr/>
        <p:txBody>
          <a:bodyPr/>
          <a:lstStyle/>
          <a:p>
            <a:fld id="{892FFA5B-3F60-4B34-A251-1EDA379A4A34}" type="slidenum">
              <a:rPr lang="en-US" smtClean="0"/>
              <a:pPr/>
              <a:t>26</a:t>
            </a:fld>
            <a:endParaRPr lang="en-US" dirty="0"/>
          </a:p>
        </p:txBody>
      </p:sp>
    </p:spTree>
    <p:extLst>
      <p:ext uri="{BB962C8B-B14F-4D97-AF65-F5344CB8AC3E}">
        <p14:creationId xmlns:p14="http://schemas.microsoft.com/office/powerpoint/2010/main" val="355504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warfarin patients in PREVAIL are not performing in line with what we have seen from warfarin</a:t>
            </a:r>
            <a:r>
              <a:rPr lang="en-US" baseline="0" dirty="0" smtClean="0"/>
              <a:t> patients in other contemporary randomized trials</a:t>
            </a:r>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27</a:t>
            </a:fld>
            <a:endParaRPr lang="en-US" dirty="0"/>
          </a:p>
        </p:txBody>
      </p:sp>
    </p:spTree>
    <p:extLst>
      <p:ext uri="{BB962C8B-B14F-4D97-AF65-F5344CB8AC3E}">
        <p14:creationId xmlns:p14="http://schemas.microsoft.com/office/powerpoint/2010/main" val="90645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slide to #10</a:t>
            </a:r>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29</a:t>
            </a:fld>
            <a:endParaRPr lang="en-US" dirty="0"/>
          </a:p>
        </p:txBody>
      </p:sp>
    </p:spTree>
    <p:extLst>
      <p:ext uri="{BB962C8B-B14F-4D97-AF65-F5344CB8AC3E}">
        <p14:creationId xmlns:p14="http://schemas.microsoft.com/office/powerpoint/2010/main" val="284383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373565" y="3465514"/>
            <a:ext cx="327025" cy="274637"/>
          </a:xfrm>
          <a:prstGeom prst="rect">
            <a:avLst/>
          </a:prstGeom>
          <a:noFill/>
          <a:ln w="12700">
            <a:noFill/>
            <a:miter lim="800000"/>
            <a:headEnd/>
            <a:tailEnd/>
          </a:ln>
          <a:effectLst/>
        </p:spPr>
        <p:txBody>
          <a:bodyPr wrap="none" anchor="ctr"/>
          <a:lstStyle/>
          <a:p>
            <a:pPr algn="ctr" eaLnBrk="0" hangingPunct="0">
              <a:defRPr/>
            </a:pPr>
            <a:endParaRPr lang="en-US" sz="1000" dirty="0">
              <a:solidFill>
                <a:srgbClr val="FFFFFF"/>
              </a:solidFill>
            </a:endParaRPr>
          </a:p>
        </p:txBody>
      </p:sp>
      <p:sp>
        <p:nvSpPr>
          <p:cNvPr id="23555" name="Rectangle 4"/>
          <p:cNvSpPr>
            <a:spLocks noGrp="1" noChangeArrowheads="1"/>
          </p:cNvSpPr>
          <p:nvPr>
            <p:ph type="ctrTitle"/>
          </p:nvPr>
        </p:nvSpPr>
        <p:spPr>
          <a:xfrm>
            <a:off x="685800" y="2130426"/>
            <a:ext cx="7772400" cy="1470025"/>
          </a:xfrm>
        </p:spPr>
        <p:txBody>
          <a:bodyPr/>
          <a:lstStyle>
            <a:lvl1pPr>
              <a:defRPr smtClean="0"/>
            </a:lvl1pPr>
          </a:lstStyle>
          <a:p>
            <a:r>
              <a:rPr lang="en-US" dirty="0" smtClean="0"/>
              <a:t>Click to edit Master title style</a:t>
            </a:r>
          </a:p>
        </p:txBody>
      </p:sp>
      <p:sp>
        <p:nvSpPr>
          <p:cNvPr id="23556" name="Rectangle 5"/>
          <p:cNvSpPr>
            <a:spLocks noGrp="1" noChangeArrowheads="1"/>
          </p:cNvSpPr>
          <p:nvPr>
            <p:ph type="subTitle" idx="1"/>
          </p:nvPr>
        </p:nvSpPr>
        <p:spPr>
          <a:xfrm>
            <a:off x="727649" y="3886200"/>
            <a:ext cx="7811043" cy="1752600"/>
          </a:xfrm>
        </p:spPr>
        <p:txBody>
          <a:bodyPr/>
          <a:lstStyle>
            <a:lvl1pPr marL="0" indent="0" algn="l">
              <a:buFont typeface="Wingdings" pitchFamily="2" charset="2"/>
              <a:buNone/>
              <a:defRPr sz="3000" smtClean="0">
                <a:solidFill>
                  <a:schemeClr val="tx1"/>
                </a:solidFill>
              </a:defRPr>
            </a:lvl1pPr>
          </a:lstStyle>
          <a:p>
            <a:r>
              <a:rPr lang="en-US" dirty="0" smtClean="0"/>
              <a:t>Click to edit Master subtitle style</a:t>
            </a:r>
          </a:p>
        </p:txBody>
      </p:sp>
      <p:cxnSp>
        <p:nvCxnSpPr>
          <p:cNvPr id="6" name="Straight Connector 5"/>
          <p:cNvCxnSpPr/>
          <p:nvPr userDrawn="1"/>
        </p:nvCxnSpPr>
        <p:spPr>
          <a:xfrm>
            <a:off x="342500" y="3717758"/>
            <a:ext cx="8412480" cy="0"/>
          </a:xfrm>
          <a:prstGeom prst="line">
            <a:avLst/>
          </a:prstGeom>
          <a:ln w="28575">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045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ransition">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2514600"/>
            <a:ext cx="7391400" cy="1219200"/>
          </a:xfrm>
          <a:prstGeom prst="rect">
            <a:avLst/>
          </a:prstGeom>
        </p:spPr>
        <p:txBody>
          <a:bodyPr vert="horz" lIns="0" tIns="0" bIns="0"/>
          <a:lstStyle>
            <a:lvl1pPr algn="ctr">
              <a:defRPr sz="3600" baseline="0">
                <a:solidFill>
                  <a:schemeClr val="accent6">
                    <a:lumMod val="75000"/>
                  </a:schemeClr>
                </a:solidFill>
              </a:defRPr>
            </a:lvl1pPr>
          </a:lstStyle>
          <a:p>
            <a:r>
              <a:rPr lang="en-US" dirty="0" smtClean="0"/>
              <a:t>Click to edit Transition Slide with Background Style</a:t>
            </a:r>
            <a:endParaRPr lang="en-US" dirty="0"/>
          </a:p>
        </p:txBody>
      </p:sp>
      <p:sp>
        <p:nvSpPr>
          <p:cNvPr id="13" name="Text Placeholder 11"/>
          <p:cNvSpPr>
            <a:spLocks noGrp="1"/>
          </p:cNvSpPr>
          <p:nvPr>
            <p:ph type="body" sz="quarter" idx="11" hasCustomPrompt="1"/>
          </p:nvPr>
        </p:nvSpPr>
        <p:spPr>
          <a:xfrm>
            <a:off x="1219200" y="4191000"/>
            <a:ext cx="6400800" cy="685800"/>
          </a:xfrm>
          <a:prstGeom prst="rect">
            <a:avLst/>
          </a:prstGeom>
        </p:spPr>
        <p:txBody>
          <a:bodyPr/>
          <a:lstStyle>
            <a:lvl1pPr algn="ctr">
              <a:buNone/>
              <a:defRPr sz="2000" baseline="0">
                <a:solidFill>
                  <a:schemeClr val="bg1"/>
                </a:solidFill>
                <a:latin typeface="ITC Officina Serif"/>
              </a:defRPr>
            </a:lvl1pPr>
            <a:lvl2pPr>
              <a:buNone/>
              <a:defRPr sz="3600">
                <a:latin typeface="ITC Officina Serif"/>
              </a:defRPr>
            </a:lvl2pPr>
            <a:lvl3pPr>
              <a:buNone/>
              <a:defRPr sz="3600">
                <a:latin typeface="ITC Officina Serif"/>
              </a:defRPr>
            </a:lvl3pPr>
            <a:lvl4pPr>
              <a:buNone/>
              <a:defRPr sz="3600">
                <a:latin typeface="ITC Officina Serif"/>
              </a:defRPr>
            </a:lvl4pPr>
            <a:lvl5pPr>
              <a:buNone/>
              <a:defRPr sz="3600">
                <a:latin typeface="ITC Officina Serif"/>
              </a:defRPr>
            </a:lvl5pPr>
          </a:lstStyle>
          <a:p>
            <a:pPr lvl="0"/>
            <a:r>
              <a:rPr lang="en-US" dirty="0" smtClean="0"/>
              <a:t>Click to edit Transition subtitle style</a:t>
            </a:r>
          </a:p>
        </p:txBody>
      </p:sp>
    </p:spTree>
    <p:extLst>
      <p:ext uri="{BB962C8B-B14F-4D97-AF65-F5344CB8AC3E}">
        <p14:creationId xmlns:p14="http://schemas.microsoft.com/office/powerpoint/2010/main" val="112059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ARKbsci">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28600" y="1685544"/>
            <a:ext cx="6096000" cy="4943856"/>
          </a:xfrm>
          <a:prstGeom prst="rect">
            <a:avLst/>
          </a:prstGeom>
        </p:spPr>
        <p:txBody>
          <a:bodyPr>
            <a:normAutofit/>
          </a:bodyPr>
          <a:lstStyle>
            <a:lvl1pPr>
              <a:defRPr sz="1800">
                <a:solidFill>
                  <a:srgbClr val="50565C"/>
                </a:solidFill>
                <a:latin typeface="ITC Officina Serif"/>
              </a:defRPr>
            </a:lvl1pPr>
            <a:lvl2pPr>
              <a:defRPr sz="1600">
                <a:solidFill>
                  <a:srgbClr val="50565C"/>
                </a:solidFill>
                <a:latin typeface="ITC Officina Serif"/>
              </a:defRPr>
            </a:lvl2pPr>
            <a:lvl3pPr>
              <a:defRPr sz="1400">
                <a:solidFill>
                  <a:srgbClr val="50565C"/>
                </a:solidFill>
                <a:latin typeface="ITC Officina Serif"/>
              </a:defRPr>
            </a:lvl3pPr>
            <a:lvl4pPr>
              <a:defRPr sz="1200">
                <a:solidFill>
                  <a:srgbClr val="50565C"/>
                </a:solidFill>
                <a:latin typeface="ITC Officina Serif"/>
              </a:defRPr>
            </a:lvl4pPr>
            <a:lvl5pPr>
              <a:defRPr sz="1200">
                <a:solidFill>
                  <a:srgbClr val="50565C"/>
                </a:solidFill>
                <a:latin typeface="ITC Officina Serif"/>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Watchman_HR_Vert.psd"/>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791200" y="1752600"/>
            <a:ext cx="3341761" cy="4193358"/>
          </a:xfrm>
          <a:prstGeom prst="rect">
            <a:avLst/>
          </a:prstGeom>
        </p:spPr>
      </p:pic>
    </p:spTree>
    <p:extLst>
      <p:ext uri="{BB962C8B-B14F-4D97-AF65-F5344CB8AC3E}">
        <p14:creationId xmlns:p14="http://schemas.microsoft.com/office/powerpoint/2010/main" val="408972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413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ARK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bg1"/>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8"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987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086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bg1"/>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781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85270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6"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6406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845462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534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rtl="0" eaLnBrk="0" fontAlgn="base" hangingPunct="0">
              <a:spcBef>
                <a:spcPct val="20000"/>
              </a:spcBef>
              <a:spcAft>
                <a:spcPct val="0"/>
              </a:spcAft>
              <a:buClrTx/>
              <a:buSzPct val="65000"/>
              <a:defRPr lang="en-US" altLang="en-US" sz="3000" dirty="0" smtClean="0">
                <a:solidFill>
                  <a:schemeClr val="tx1"/>
                </a:solidFill>
                <a:latin typeface="+mn-lt"/>
                <a:ea typeface="+mn-ea"/>
                <a:cs typeface="+mn-cs"/>
              </a:defRPr>
            </a:lvl1pPr>
            <a:lvl2pPr algn="l" rtl="0" eaLnBrk="0" fontAlgn="base" hangingPunct="0">
              <a:spcBef>
                <a:spcPct val="20000"/>
              </a:spcBef>
              <a:spcAft>
                <a:spcPct val="0"/>
              </a:spcAft>
              <a:buClrTx/>
              <a:buSzPct val="85000"/>
              <a:buFont typeface="Wingdings" pitchFamily="2" charset="2"/>
              <a:buChar char="§"/>
              <a:defRPr lang="en-US" altLang="en-US" sz="3000" dirty="0" smtClean="0">
                <a:solidFill>
                  <a:schemeClr val="tx1"/>
                </a:solidFill>
                <a:latin typeface="+mn-lt"/>
                <a:ea typeface="+mn-ea"/>
                <a:cs typeface="+mn-cs"/>
              </a:defRPr>
            </a:lvl2pPr>
            <a:lvl3pPr algn="l" rtl="0" eaLnBrk="0" fontAlgn="base" hangingPunct="0">
              <a:spcBef>
                <a:spcPct val="20000"/>
              </a:spcBef>
              <a:spcAft>
                <a:spcPct val="0"/>
              </a:spcAft>
              <a:buClrTx/>
              <a:buSzPct val="85000"/>
              <a:buFont typeface="Wingdings" pitchFamily="2" charset="2"/>
              <a:buChar char="§"/>
              <a:defRPr lang="en-US" altLang="en-US" sz="2800" dirty="0" smtClean="0">
                <a:solidFill>
                  <a:schemeClr val="tx1"/>
                </a:solidFill>
                <a:latin typeface="+mn-lt"/>
                <a:ea typeface="+mn-ea"/>
                <a:cs typeface="+mn-cs"/>
              </a:defRPr>
            </a:lvl3pPr>
            <a:lvl4pPr algn="l" rtl="0" eaLnBrk="0" fontAlgn="base" hangingPunct="0">
              <a:spcBef>
                <a:spcPct val="20000"/>
              </a:spcBef>
              <a:spcAft>
                <a:spcPct val="0"/>
              </a:spcAft>
              <a:buClr>
                <a:srgbClr val="FFFF00"/>
              </a:buClr>
              <a:buFont typeface="Wingdings" pitchFamily="2" charset="2"/>
              <a:buChar char="§"/>
              <a:defRPr lang="en-US" altLang="en-US" sz="20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title"/>
          </p:nvPr>
        </p:nvSpPr>
        <p:spPr bwMode="auto">
          <a:xfrm>
            <a:off x="314326" y="533400"/>
            <a:ext cx="8647113"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ltLang="en-US" dirty="0" smtClean="0"/>
              <a:t>Click to edit Master title style</a:t>
            </a:r>
          </a:p>
        </p:txBody>
      </p:sp>
    </p:spTree>
    <p:extLst>
      <p:ext uri="{BB962C8B-B14F-4D97-AF65-F5344CB8AC3E}">
        <p14:creationId xmlns:p14="http://schemas.microsoft.com/office/powerpoint/2010/main" val="391333217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70739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RANGEbsci">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5"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541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
        <p:nvSpPr>
          <p:cNvPr id="11"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64265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RANGElaac">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smtClean="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694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ubhead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3200" cy="825064"/>
          </a:xfrm>
          <a:prstGeom prst="rect">
            <a:avLst/>
          </a:prstGeom>
        </p:spPr>
        <p:txBody>
          <a:bodyPr>
            <a:normAutofit/>
          </a:bodyPr>
          <a:lstStyle>
            <a:lvl1pPr algn="l">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234966"/>
            <a:ext cx="8610600" cy="639762"/>
          </a:xfrm>
          <a:prstGeom prst="rect">
            <a:avLst/>
          </a:prstGeom>
        </p:spPr>
        <p:txBody>
          <a:bodyPr anchor="b">
            <a:noAutofit/>
          </a:bodyPr>
          <a:lstStyle>
            <a:lvl1pPr marL="0" indent="0">
              <a:spcBef>
                <a:spcPts val="0"/>
              </a:spcBef>
              <a:buNone/>
              <a:defRPr sz="2200" b="0" i="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7650" y="1906260"/>
            <a:ext cx="8610600" cy="43736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042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dirty="0">
              <a:solidFill>
                <a:srgbClr val="00467F"/>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dirty="0">
              <a:solidFill>
                <a:srgbClr val="00467F"/>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a:defRPr/>
            </a:pPr>
            <a:fld id="{BB82F485-F34C-4C63-96D1-23684DDDD960}" type="slidenum">
              <a:rPr lang="en-US">
                <a:solidFill>
                  <a:srgbClr val="00467F"/>
                </a:solidFill>
              </a:rPr>
              <a:pPr>
                <a:defRPr/>
              </a:pPr>
              <a:t>‹#›</a:t>
            </a:fld>
            <a:endParaRPr lang="en-US" dirty="0">
              <a:solidFill>
                <a:srgbClr val="00467F"/>
              </a:solidFill>
            </a:endParaRPr>
          </a:p>
        </p:txBody>
      </p:sp>
    </p:spTree>
    <p:extLst>
      <p:ext uri="{BB962C8B-B14F-4D97-AF65-F5344CB8AC3E}">
        <p14:creationId xmlns:p14="http://schemas.microsoft.com/office/powerpoint/2010/main" val="31478981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6426" y="1447800"/>
            <a:ext cx="8004174" cy="2307183"/>
          </a:xfrm>
          <a:prstGeom prst="rect">
            <a:avLst/>
          </a:prstGeom>
        </p:spPr>
        <p:txBody>
          <a:bodyPr vert="horz" lIns="91440" tIns="45720" rIns="91440" bIns="45720" rtlCol="0" anchor="b" anchorCtr="0">
            <a:normAutofit/>
          </a:bodyPr>
          <a:lstStyle>
            <a:lvl1pPr>
              <a:defRPr lang="en-US" sz="4000" b="0" cap="none">
                <a:solidFill>
                  <a:schemeClr val="tx2"/>
                </a:solidFill>
              </a:defRPr>
            </a:lvl1pPr>
          </a:lstStyle>
          <a:p>
            <a:pPr lvl="0">
              <a:lnSpc>
                <a:spcPct val="85000"/>
              </a:lnSpc>
            </a:pPr>
            <a:r>
              <a:rPr lang="en-US" smtClean="0"/>
              <a:t>Click to edit Master title style</a:t>
            </a:r>
            <a:endParaRPr lang="en-US" dirty="0"/>
          </a:p>
        </p:txBody>
      </p:sp>
      <p:sp>
        <p:nvSpPr>
          <p:cNvPr id="3" name="Text Placeholder 2"/>
          <p:cNvSpPr>
            <a:spLocks noGrp="1"/>
          </p:cNvSpPr>
          <p:nvPr>
            <p:ph type="body" idx="1"/>
          </p:nvPr>
        </p:nvSpPr>
        <p:spPr>
          <a:xfrm>
            <a:off x="722313" y="3986213"/>
            <a:ext cx="7772400" cy="1500187"/>
          </a:xfrm>
          <a:prstGeom prst="rect">
            <a:avLst/>
          </a:prstGeom>
        </p:spPr>
        <p:txBody>
          <a:bodyPr vert="horz" lIns="91440" tIns="45720" rIns="91440" bIns="45720" rtlCol="0" anchor="t" anchorCtr="0">
            <a:normAutofit/>
          </a:bodyPr>
          <a:lstStyle>
            <a:lvl1pPr marL="236538" indent="-236538" algn="ctr">
              <a:buNone/>
              <a:defRPr lang="en-US" smtClean="0">
                <a:solidFill>
                  <a:schemeClr val="tx2"/>
                </a:solidFill>
                <a:latin typeface="Arial" pitchFamily="34" charset="0"/>
                <a:cs typeface="Arial" pitchFamily="34" charset="0"/>
              </a:defRPr>
            </a:lvl1pPr>
          </a:lstStyle>
          <a:p>
            <a:pPr marL="0" lvl="0" indent="0" algn="ctr">
              <a:spcBef>
                <a:spcPct val="20000"/>
              </a:spcBef>
              <a:buClr>
                <a:srgbClr val="C00000"/>
              </a:buClr>
            </a:pPr>
            <a:r>
              <a:rPr lang="en-US" smtClean="0"/>
              <a:t>Click to edit Master text styles</a:t>
            </a:r>
          </a:p>
        </p:txBody>
      </p:sp>
      <p:sp>
        <p:nvSpPr>
          <p:cNvPr id="5" name="Date Placeholder 1"/>
          <p:cNvSpPr>
            <a:spLocks noGrp="1"/>
          </p:cNvSpPr>
          <p:nvPr>
            <p:ph type="dt" sz="half" idx="10"/>
          </p:nvPr>
        </p:nvSpPr>
        <p:spPr>
          <a:xfrm>
            <a:off x="0" y="6569075"/>
            <a:ext cx="2209800" cy="288925"/>
          </a:xfrm>
          <a:prstGeom prst="rect">
            <a:avLst/>
          </a:prstGeom>
        </p:spPr>
        <p:txBody>
          <a:bodyPr/>
          <a:lstStyle>
            <a:lvl1pPr>
              <a:defRPr sz="1000">
                <a:solidFill>
                  <a:schemeClr val="accent6"/>
                </a:solidFill>
              </a:defRPr>
            </a:lvl1pPr>
          </a:lstStyle>
          <a:p>
            <a:r>
              <a:rPr lang="en-US" smtClean="0">
                <a:solidFill>
                  <a:srgbClr val="6A737B"/>
                </a:solidFill>
              </a:rPr>
              <a:t>SH-XXXX-XXXX</a:t>
            </a:r>
            <a:endParaRPr lang="en-US" dirty="0">
              <a:solidFill>
                <a:srgbClr val="6A737B"/>
              </a:solidFill>
            </a:endParaRPr>
          </a:p>
        </p:txBody>
      </p:sp>
    </p:spTree>
    <p:extLst>
      <p:ext uri="{BB962C8B-B14F-4D97-AF65-F5344CB8AC3E}">
        <p14:creationId xmlns:p14="http://schemas.microsoft.com/office/powerpoint/2010/main" val="27125644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6" y="1679575"/>
            <a:ext cx="8532813" cy="4572000"/>
          </a:xfrm>
          <a:prstGeom prst="rect">
            <a:avLst/>
          </a:prstGeom>
        </p:spPr>
        <p:txBody>
          <a:bodyPr/>
          <a:lstStyle>
            <a:lvl1pPr algn="l" rtl="0" eaLnBrk="0" fontAlgn="base" hangingPunct="0">
              <a:spcBef>
                <a:spcPct val="20000"/>
              </a:spcBef>
              <a:spcAft>
                <a:spcPct val="0"/>
              </a:spcAft>
              <a:buClrTx/>
              <a:buSzPct val="65000"/>
              <a:defRPr lang="en-US" altLang="en-US" sz="3000" dirty="0" smtClean="0">
                <a:solidFill>
                  <a:schemeClr val="tx1"/>
                </a:solidFill>
                <a:latin typeface="+mn-lt"/>
                <a:ea typeface="+mn-ea"/>
                <a:cs typeface="+mn-cs"/>
              </a:defRPr>
            </a:lvl1pPr>
            <a:lvl2pPr algn="l" rtl="0" eaLnBrk="0" fontAlgn="base" hangingPunct="0">
              <a:spcBef>
                <a:spcPct val="20000"/>
              </a:spcBef>
              <a:spcAft>
                <a:spcPct val="0"/>
              </a:spcAft>
              <a:buClrTx/>
              <a:buSzPct val="85000"/>
              <a:buFont typeface="Wingdings" pitchFamily="2" charset="2"/>
              <a:buChar char="§"/>
              <a:defRPr lang="en-US" altLang="en-US" sz="3000" dirty="0" smtClean="0">
                <a:solidFill>
                  <a:schemeClr val="tx1"/>
                </a:solidFill>
                <a:latin typeface="+mn-lt"/>
                <a:ea typeface="+mn-ea"/>
                <a:cs typeface="+mn-cs"/>
              </a:defRPr>
            </a:lvl2pPr>
            <a:lvl3pPr algn="l" rtl="0" eaLnBrk="0" fontAlgn="base" hangingPunct="0">
              <a:spcBef>
                <a:spcPct val="20000"/>
              </a:spcBef>
              <a:spcAft>
                <a:spcPct val="0"/>
              </a:spcAft>
              <a:buClrTx/>
              <a:buSzPct val="85000"/>
              <a:buFont typeface="Wingdings" pitchFamily="2" charset="2"/>
              <a:buChar char="§"/>
              <a:defRPr lang="en-US" altLang="en-US" sz="2800" dirty="0" smtClean="0">
                <a:solidFill>
                  <a:schemeClr val="tx1"/>
                </a:solidFill>
                <a:latin typeface="+mn-lt"/>
                <a:ea typeface="+mn-ea"/>
                <a:cs typeface="+mn-cs"/>
              </a:defRPr>
            </a:lvl3pPr>
            <a:lvl4pPr algn="l" rtl="0" eaLnBrk="0" fontAlgn="base" hangingPunct="0">
              <a:spcBef>
                <a:spcPct val="20000"/>
              </a:spcBef>
              <a:spcAft>
                <a:spcPct val="0"/>
              </a:spcAft>
              <a:buClr>
                <a:srgbClr val="FFFF00"/>
              </a:buClr>
              <a:buFont typeface="Wingdings" pitchFamily="2" charset="2"/>
              <a:buChar char="§"/>
              <a:defRPr lang="en-US" altLang="en-US" sz="20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title"/>
          </p:nvPr>
        </p:nvSpPr>
        <p:spPr bwMode="auto">
          <a:xfrm>
            <a:off x="314326" y="533400"/>
            <a:ext cx="8647113"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ltLang="en-US" dirty="0" smtClean="0"/>
              <a:t>Click to edit Master title style</a:t>
            </a:r>
          </a:p>
        </p:txBody>
      </p:sp>
    </p:spTree>
    <p:extLst>
      <p:ext uri="{BB962C8B-B14F-4D97-AF65-F5344CB8AC3E}">
        <p14:creationId xmlns:p14="http://schemas.microsoft.com/office/powerpoint/2010/main" val="579080647"/>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326" y="533400"/>
            <a:ext cx="8647113" cy="762000"/>
          </a:xfrm>
          <a:prstGeom prst="rect">
            <a:avLst/>
          </a:prstGeom>
        </p:spPr>
        <p:txBody>
          <a:bodyPr/>
          <a:lstStyle>
            <a:lvl1pPr>
              <a:defRPr lang="en-US" altLang="en-US" sz="3600" b="1" dirty="0">
                <a:solidFill>
                  <a:srgbClr val="0000FF"/>
                </a:solidFill>
                <a:latin typeface="+mj-lt"/>
                <a:ea typeface="+mj-ea"/>
                <a:cs typeface="+mj-cs"/>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5255627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27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14326" y="1679575"/>
            <a:ext cx="4189413" cy="4572000"/>
          </a:xfrm>
        </p:spPr>
        <p:txBody>
          <a:bodyPr/>
          <a:lstStyle>
            <a:lvl1pPr>
              <a:buClrTx/>
              <a:buSzPct val="65000"/>
              <a:defRPr sz="3000">
                <a:solidFill>
                  <a:schemeClr val="tx1"/>
                </a:solidFill>
              </a:defRPr>
            </a:lvl1pPr>
            <a:lvl2pPr>
              <a:buClrTx/>
              <a:buSzPct val="85000"/>
              <a:defRPr sz="3000">
                <a:solidFill>
                  <a:schemeClr val="tx1"/>
                </a:solidFill>
              </a:defRPr>
            </a:lvl2pPr>
            <a:lvl3pPr>
              <a:buClrTx/>
              <a:buSzPct val="85000"/>
              <a:defRPr sz="2800">
                <a:solidFill>
                  <a:schemeClr val="tx1"/>
                </a:solidFill>
              </a:defRPr>
            </a:lvl3pPr>
            <a:lvl4pPr>
              <a:buClrTx/>
              <a:buSzPct val="85000"/>
              <a:defRPr sz="2400">
                <a:solidFill>
                  <a:schemeClr val="tx1"/>
                </a:solidFill>
              </a:defRPr>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p:nvPr>
        </p:nvSpPr>
        <p:spPr>
          <a:xfrm>
            <a:off x="4800600" y="1679575"/>
            <a:ext cx="4189413" cy="4572000"/>
          </a:xfrm>
        </p:spPr>
        <p:txBody>
          <a:bodyPr/>
          <a:lstStyle>
            <a:lvl1pPr>
              <a:buClrTx/>
              <a:buSzPct val="65000"/>
              <a:defRPr sz="3000">
                <a:solidFill>
                  <a:schemeClr val="tx1"/>
                </a:solidFill>
              </a:defRPr>
            </a:lvl1pPr>
            <a:lvl2pPr>
              <a:buClrTx/>
              <a:buSzPct val="85000"/>
              <a:defRPr sz="3000">
                <a:solidFill>
                  <a:schemeClr val="tx1"/>
                </a:solidFill>
              </a:defRPr>
            </a:lvl2pPr>
            <a:lvl3pPr>
              <a:buClrTx/>
              <a:buSzPct val="85000"/>
              <a:defRPr sz="2800">
                <a:solidFill>
                  <a:schemeClr val="tx1"/>
                </a:solidFill>
              </a:defRPr>
            </a:lvl3pPr>
            <a:lvl4pPr>
              <a:buClrTx/>
              <a:buSzPct val="85000"/>
              <a:defRPr sz="2400">
                <a:solidFill>
                  <a:schemeClr val="tx1"/>
                </a:solidFill>
              </a:defRPr>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86268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tLang="en-US" sz="3600" b="1" dirty="0">
                <a:solidFill>
                  <a:srgbClr val="0000FF"/>
                </a:solidFill>
                <a:latin typeface="+mj-lt"/>
                <a:ea typeface="+mj-ea"/>
                <a:cs typeface="+mj-cs"/>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6642372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373565" y="3465514"/>
            <a:ext cx="327025" cy="274637"/>
          </a:xfrm>
          <a:prstGeom prst="rect">
            <a:avLst/>
          </a:prstGeom>
          <a:noFill/>
          <a:ln w="12700">
            <a:noFill/>
            <a:miter lim="800000"/>
            <a:headEnd/>
            <a:tailEnd/>
          </a:ln>
          <a:effectLst/>
        </p:spPr>
        <p:txBody>
          <a:bodyPr wrap="none" anchor="ctr"/>
          <a:lstStyle/>
          <a:p>
            <a:pPr algn="ctr" eaLnBrk="0" hangingPunct="0">
              <a:defRPr/>
            </a:pPr>
            <a:endParaRPr lang="en-US" sz="1000">
              <a:solidFill>
                <a:srgbClr val="FFFFFF"/>
              </a:solidFill>
            </a:endParaRPr>
          </a:p>
        </p:txBody>
      </p:sp>
      <p:sp>
        <p:nvSpPr>
          <p:cNvPr id="23555" name="Rectangle 4"/>
          <p:cNvSpPr>
            <a:spLocks noGrp="1" noChangeArrowheads="1"/>
          </p:cNvSpPr>
          <p:nvPr>
            <p:ph type="ctrTitle"/>
          </p:nvPr>
        </p:nvSpPr>
        <p:spPr>
          <a:xfrm>
            <a:off x="685800" y="2130426"/>
            <a:ext cx="7772400" cy="1470025"/>
          </a:xfrm>
        </p:spPr>
        <p:txBody>
          <a:bodyPr/>
          <a:lstStyle>
            <a:lvl1pPr>
              <a:defRPr smtClean="0"/>
            </a:lvl1pPr>
          </a:lstStyle>
          <a:p>
            <a:r>
              <a:rPr lang="en-US" dirty="0" smtClean="0"/>
              <a:t>Click to edit Master title style</a:t>
            </a:r>
          </a:p>
        </p:txBody>
      </p:sp>
      <p:sp>
        <p:nvSpPr>
          <p:cNvPr id="23556" name="Rectangle 5"/>
          <p:cNvSpPr>
            <a:spLocks noGrp="1" noChangeArrowheads="1"/>
          </p:cNvSpPr>
          <p:nvPr>
            <p:ph type="subTitle" idx="1"/>
          </p:nvPr>
        </p:nvSpPr>
        <p:spPr>
          <a:xfrm>
            <a:off x="727649" y="3886200"/>
            <a:ext cx="7811043" cy="1752600"/>
          </a:xfrm>
        </p:spPr>
        <p:txBody>
          <a:bodyPr/>
          <a:lstStyle>
            <a:lvl1pPr marL="0" indent="0" algn="l">
              <a:buFont typeface="Wingdings" pitchFamily="2" charset="2"/>
              <a:buNone/>
              <a:defRPr sz="3000" smtClean="0">
                <a:solidFill>
                  <a:schemeClr val="tx1"/>
                </a:solidFill>
              </a:defRPr>
            </a:lvl1pPr>
          </a:lstStyle>
          <a:p>
            <a:r>
              <a:rPr lang="en-US" dirty="0" smtClean="0"/>
              <a:t>Click to edit Master subtitle style</a:t>
            </a:r>
          </a:p>
        </p:txBody>
      </p:sp>
      <p:cxnSp>
        <p:nvCxnSpPr>
          <p:cNvPr id="6" name="Straight Connector 5"/>
          <p:cNvCxnSpPr/>
          <p:nvPr userDrawn="1"/>
        </p:nvCxnSpPr>
        <p:spPr>
          <a:xfrm>
            <a:off x="320040" y="3717758"/>
            <a:ext cx="8503920" cy="0"/>
          </a:xfrm>
          <a:prstGeom prst="line">
            <a:avLst/>
          </a:prstGeom>
          <a:ln w="28575">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16"/>
          <p:cNvSpPr>
            <a:spLocks noChangeArrowheads="1"/>
          </p:cNvSpPr>
          <p:nvPr userDrawn="1"/>
        </p:nvSpPr>
        <p:spPr bwMode="auto">
          <a:xfrm>
            <a:off x="8153400" y="0"/>
            <a:ext cx="990600" cy="339196"/>
          </a:xfrm>
          <a:prstGeom prst="rect">
            <a:avLst/>
          </a:prstGeom>
          <a:noFill/>
          <a:ln w="9525">
            <a:noFill/>
            <a:miter lim="800000"/>
            <a:headEnd/>
            <a:tailEnd/>
          </a:ln>
          <a:effectLst/>
        </p:spPr>
        <p:txBody>
          <a:bodyPr wrap="square" lIns="92075" tIns="46038" rIns="92075" bIns="46038">
            <a:spAutoFit/>
          </a:bodyPr>
          <a:lstStyle/>
          <a:p>
            <a:pPr algn="r" defTabSz="917575" eaLnBrk="0" hangingPunct="0">
              <a:spcBef>
                <a:spcPct val="50000"/>
              </a:spcBef>
              <a:tabLst>
                <a:tab pos="4572000" algn="ctr"/>
                <a:tab pos="5829300" algn="ctr"/>
                <a:tab pos="8859838" algn="r"/>
                <a:tab pos="9434513" algn="r"/>
              </a:tabLst>
              <a:defRPr/>
            </a:pPr>
            <a:r>
              <a:rPr lang="en-US" sz="1600" b="1" dirty="0" smtClean="0">
                <a:solidFill>
                  <a:srgbClr val="000000"/>
                </a:solidFill>
              </a:rPr>
              <a:t>VE-</a:t>
            </a:r>
            <a:fld id="{0E6F42B9-C9C3-4E12-9049-1EF4C9020BAD}" type="slidenum">
              <a:rPr lang="en-US" sz="1600" b="1" smtClean="0">
                <a:solidFill>
                  <a:srgbClr val="000000"/>
                </a:solidFill>
              </a:rPr>
              <a:pPr algn="r" defTabSz="917575" eaLnBrk="0" hangingPunct="0">
                <a:spcBef>
                  <a:spcPct val="50000"/>
                </a:spcBef>
                <a:tabLst>
                  <a:tab pos="4572000" algn="ctr"/>
                  <a:tab pos="5829300" algn="ctr"/>
                  <a:tab pos="8859838" algn="r"/>
                  <a:tab pos="9434513" algn="r"/>
                </a:tabLst>
                <a:defRPr/>
              </a:pPr>
              <a:t>‹#›</a:t>
            </a:fld>
            <a:endParaRPr lang="en-US" sz="1600" b="1" dirty="0">
              <a:solidFill>
                <a:srgbClr val="000000"/>
              </a:solidFill>
            </a:endParaRPr>
          </a:p>
        </p:txBody>
      </p:sp>
    </p:spTree>
    <p:extLst>
      <p:ext uri="{BB962C8B-B14F-4D97-AF65-F5344CB8AC3E}">
        <p14:creationId xmlns:p14="http://schemas.microsoft.com/office/powerpoint/2010/main" val="209883308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rtl="0" eaLnBrk="0" fontAlgn="base" hangingPunct="0">
              <a:spcBef>
                <a:spcPct val="20000"/>
              </a:spcBef>
              <a:spcAft>
                <a:spcPct val="0"/>
              </a:spcAft>
              <a:buClrTx/>
              <a:buSzPct val="65000"/>
              <a:defRPr lang="en-US" altLang="en-US" sz="3000" dirty="0" smtClean="0">
                <a:solidFill>
                  <a:schemeClr val="tx1"/>
                </a:solidFill>
                <a:latin typeface="+mn-lt"/>
                <a:ea typeface="+mn-ea"/>
                <a:cs typeface="+mn-cs"/>
              </a:defRPr>
            </a:lvl1pPr>
            <a:lvl2pPr algn="l" rtl="0" eaLnBrk="0" fontAlgn="base" hangingPunct="0">
              <a:spcBef>
                <a:spcPct val="20000"/>
              </a:spcBef>
              <a:spcAft>
                <a:spcPct val="0"/>
              </a:spcAft>
              <a:buClrTx/>
              <a:buSzPct val="85000"/>
              <a:buFont typeface="Wingdings" pitchFamily="2" charset="2"/>
              <a:buChar char="§"/>
              <a:defRPr lang="en-US" altLang="en-US" sz="3000" dirty="0" smtClean="0">
                <a:solidFill>
                  <a:schemeClr val="tx1"/>
                </a:solidFill>
                <a:latin typeface="+mn-lt"/>
                <a:ea typeface="+mn-ea"/>
                <a:cs typeface="+mn-cs"/>
              </a:defRPr>
            </a:lvl2pPr>
            <a:lvl3pPr algn="l" rtl="0" eaLnBrk="0" fontAlgn="base" hangingPunct="0">
              <a:spcBef>
                <a:spcPct val="20000"/>
              </a:spcBef>
              <a:spcAft>
                <a:spcPct val="0"/>
              </a:spcAft>
              <a:buClrTx/>
              <a:buSzPct val="85000"/>
              <a:buFont typeface="Wingdings" pitchFamily="2" charset="2"/>
              <a:buChar char="§"/>
              <a:defRPr lang="en-US" altLang="en-US" sz="2800" dirty="0" smtClean="0">
                <a:solidFill>
                  <a:schemeClr val="tx1"/>
                </a:solidFill>
                <a:latin typeface="+mn-lt"/>
                <a:ea typeface="+mn-ea"/>
                <a:cs typeface="+mn-cs"/>
              </a:defRPr>
            </a:lvl3pPr>
            <a:lvl4pPr algn="l" rtl="0" eaLnBrk="0" fontAlgn="base" hangingPunct="0">
              <a:spcBef>
                <a:spcPct val="20000"/>
              </a:spcBef>
              <a:spcAft>
                <a:spcPct val="0"/>
              </a:spcAft>
              <a:buClr>
                <a:srgbClr val="FFFF00"/>
              </a:buClr>
              <a:buFont typeface="Wingdings" pitchFamily="2" charset="2"/>
              <a:buChar char="§"/>
              <a:defRPr lang="en-US" altLang="en-US" sz="2000" dirty="0" smtClean="0">
                <a:solidFill>
                  <a:schemeClr val="tx1"/>
                </a:solidFill>
                <a:latin typeface="+mn-lt"/>
                <a:ea typeface="+mn-ea"/>
                <a:cs typeface="+mn-cs"/>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title"/>
          </p:nvPr>
        </p:nvSpPr>
        <p:spPr bwMode="auto">
          <a:xfrm>
            <a:off x="314326" y="533400"/>
            <a:ext cx="8647113"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ltLang="en-US" dirty="0" smtClean="0"/>
              <a:t>Click to edit Master title style</a:t>
            </a:r>
          </a:p>
        </p:txBody>
      </p:sp>
    </p:spTree>
    <p:extLst>
      <p:ext uri="{BB962C8B-B14F-4D97-AF65-F5344CB8AC3E}">
        <p14:creationId xmlns:p14="http://schemas.microsoft.com/office/powerpoint/2010/main" val="181796116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14326" y="1679575"/>
            <a:ext cx="4189413" cy="4572000"/>
          </a:xfrm>
        </p:spPr>
        <p:txBody>
          <a:bodyPr/>
          <a:lstStyle>
            <a:lvl1pPr>
              <a:buClrTx/>
              <a:buSzPct val="65000"/>
              <a:defRPr sz="3000">
                <a:solidFill>
                  <a:schemeClr val="tx1"/>
                </a:solidFill>
              </a:defRPr>
            </a:lvl1pPr>
            <a:lvl2pPr>
              <a:buClrTx/>
              <a:buSzPct val="85000"/>
              <a:defRPr sz="3000">
                <a:solidFill>
                  <a:schemeClr val="tx1"/>
                </a:solidFill>
              </a:defRPr>
            </a:lvl2pPr>
            <a:lvl3pPr>
              <a:buClrTx/>
              <a:buSzPct val="85000"/>
              <a:defRPr sz="2800">
                <a:solidFill>
                  <a:schemeClr val="tx1"/>
                </a:solidFill>
              </a:defRPr>
            </a:lvl3pPr>
            <a:lvl4pPr>
              <a:buClrTx/>
              <a:buSzPct val="85000"/>
              <a:defRPr sz="2400">
                <a:solidFill>
                  <a:schemeClr val="tx1"/>
                </a:solidFill>
              </a:defRPr>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p:nvPr>
        </p:nvSpPr>
        <p:spPr>
          <a:xfrm>
            <a:off x="4800600" y="1679575"/>
            <a:ext cx="4189413" cy="4572000"/>
          </a:xfrm>
        </p:spPr>
        <p:txBody>
          <a:bodyPr/>
          <a:lstStyle>
            <a:lvl1pPr>
              <a:buClrTx/>
              <a:buSzPct val="65000"/>
              <a:defRPr sz="3000">
                <a:solidFill>
                  <a:schemeClr val="tx1"/>
                </a:solidFill>
              </a:defRPr>
            </a:lvl1pPr>
            <a:lvl2pPr>
              <a:buClrTx/>
              <a:buSzPct val="85000"/>
              <a:defRPr sz="3000">
                <a:solidFill>
                  <a:schemeClr val="tx1"/>
                </a:solidFill>
              </a:defRPr>
            </a:lvl2pPr>
            <a:lvl3pPr>
              <a:buClrTx/>
              <a:buSzPct val="85000"/>
              <a:defRPr sz="2800">
                <a:solidFill>
                  <a:schemeClr val="tx1"/>
                </a:solidFill>
              </a:defRPr>
            </a:lvl3pPr>
            <a:lvl4pPr>
              <a:buClrTx/>
              <a:buSzPct val="85000"/>
              <a:defRPr sz="2400">
                <a:solidFill>
                  <a:schemeClr val="tx1"/>
                </a:solidFill>
              </a:defRPr>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11553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tLang="en-US" sz="3600" b="1" dirty="0">
                <a:solidFill>
                  <a:srgbClr val="0000FF"/>
                </a:solidFill>
                <a:latin typeface="+mj-lt"/>
                <a:ea typeface="+mj-ea"/>
                <a:cs typeface="+mj-cs"/>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008241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4326" y="533400"/>
            <a:ext cx="8647113" cy="762000"/>
          </a:xfrm>
        </p:spPr>
        <p:txBody>
          <a:bodyPr/>
          <a:lstStyle>
            <a:lvl1pPr>
              <a:defRPr>
                <a:solidFill>
                  <a:srgbClr val="0000FF"/>
                </a:solidFill>
              </a:defRPr>
            </a:lvl1pPr>
          </a:lstStyle>
          <a:p>
            <a:r>
              <a:rPr lang="en-US" dirty="0"/>
              <a:t>Click to edit Master title style</a:t>
            </a:r>
          </a:p>
        </p:txBody>
      </p:sp>
      <p:sp>
        <p:nvSpPr>
          <p:cNvPr id="3" name="Table Placeholder 2"/>
          <p:cNvSpPr>
            <a:spLocks noGrp="1"/>
          </p:cNvSpPr>
          <p:nvPr>
            <p:ph type="tbl" idx="1"/>
          </p:nvPr>
        </p:nvSpPr>
        <p:spPr>
          <a:xfrm>
            <a:off x="314326" y="1679575"/>
            <a:ext cx="8532813" cy="4572000"/>
          </a:xfrm>
        </p:spPr>
        <p:txBody>
          <a:bodyPr/>
          <a:lstStyle/>
          <a:p>
            <a:pPr lvl="0"/>
            <a:endParaRPr lang="en-US" altLang="en-US" noProof="0"/>
          </a:p>
        </p:txBody>
      </p:sp>
    </p:spTree>
    <p:extLst>
      <p:ext uri="{BB962C8B-B14F-4D97-AF65-F5344CB8AC3E}">
        <p14:creationId xmlns:p14="http://schemas.microsoft.com/office/powerpoint/2010/main" val="20991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1155075" name="Rectangle 3"/>
          <p:cNvSpPr>
            <a:spLocks noChangeArrowheads="1"/>
          </p:cNvSpPr>
          <p:nvPr/>
        </p:nvSpPr>
        <p:spPr bwMode="auto">
          <a:xfrm>
            <a:off x="4373565" y="3465514"/>
            <a:ext cx="327025" cy="274637"/>
          </a:xfrm>
          <a:prstGeom prst="rect">
            <a:avLst/>
          </a:prstGeom>
          <a:noFill/>
          <a:ln w="12700">
            <a:noFill/>
            <a:miter lim="800000"/>
            <a:headEnd/>
            <a:tailEnd/>
          </a:ln>
          <a:effectLst/>
        </p:spPr>
        <p:txBody>
          <a:bodyPr wrap="none" anchor="ctr"/>
          <a:lstStyle/>
          <a:p>
            <a:pPr algn="ctr" eaLnBrk="0" hangingPunct="0">
              <a:defRPr/>
            </a:pPr>
            <a:endParaRPr lang="en-US" sz="1000" dirty="0">
              <a:solidFill>
                <a:srgbClr val="FFFFFF"/>
              </a:solidFill>
            </a:endParaRPr>
          </a:p>
        </p:txBody>
      </p:sp>
      <p:sp>
        <p:nvSpPr>
          <p:cNvPr id="7171" name="Rectangle 4"/>
          <p:cNvSpPr>
            <a:spLocks noGrp="1" noChangeArrowheads="1"/>
          </p:cNvSpPr>
          <p:nvPr>
            <p:ph type="title"/>
          </p:nvPr>
        </p:nvSpPr>
        <p:spPr bwMode="auto">
          <a:xfrm>
            <a:off x="314326" y="533400"/>
            <a:ext cx="8647113"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ltLang="en-US" dirty="0" smtClean="0"/>
              <a:t>Click to edit Master title style</a:t>
            </a:r>
          </a:p>
        </p:txBody>
      </p:sp>
      <p:sp>
        <p:nvSpPr>
          <p:cNvPr id="7172" name="Rectangle 5"/>
          <p:cNvSpPr>
            <a:spLocks noGrp="1" noChangeArrowheads="1"/>
          </p:cNvSpPr>
          <p:nvPr>
            <p:ph type="body" idx="1"/>
          </p:nvPr>
        </p:nvSpPr>
        <p:spPr bwMode="auto">
          <a:xfrm>
            <a:off x="314326" y="1679575"/>
            <a:ext cx="8532813" cy="457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6" name="Straight Connector 5"/>
          <p:cNvCxnSpPr/>
          <p:nvPr/>
        </p:nvCxnSpPr>
        <p:spPr>
          <a:xfrm>
            <a:off x="342500" y="1470660"/>
            <a:ext cx="8412480" cy="0"/>
          </a:xfrm>
          <a:prstGeom prst="line">
            <a:avLst/>
          </a:prstGeom>
          <a:ln w="28575">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1" y="6636278"/>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AC JUN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17301980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ransition/>
  <p:timing>
    <p:tnLst>
      <p:par>
        <p:cTn id="1" dur="indefinite" restart="never" nodeType="tmRoot"/>
      </p:par>
    </p:tnLst>
  </p:timing>
  <p:hf sldNum="0" hdr="0" ftr="0" dt="0"/>
  <p:txStyles>
    <p:titleStyle>
      <a:lvl1pPr algn="l" defTabSz="762000" rtl="0" eaLnBrk="0" fontAlgn="base" hangingPunct="0">
        <a:lnSpc>
          <a:spcPct val="90000"/>
        </a:lnSpc>
        <a:spcBef>
          <a:spcPct val="0"/>
        </a:spcBef>
        <a:spcAft>
          <a:spcPct val="0"/>
        </a:spcAft>
        <a:defRPr sz="3600" b="1">
          <a:solidFill>
            <a:schemeClr val="accent2"/>
          </a:solidFill>
          <a:latin typeface="+mj-lt"/>
          <a:ea typeface="+mj-ea"/>
          <a:cs typeface="+mj-cs"/>
        </a:defRPr>
      </a:lvl1pPr>
      <a:lvl2pPr algn="l" defTabSz="762000" rtl="0" eaLnBrk="0" fontAlgn="base" hangingPunct="0">
        <a:lnSpc>
          <a:spcPct val="90000"/>
        </a:lnSpc>
        <a:spcBef>
          <a:spcPct val="0"/>
        </a:spcBef>
        <a:spcAft>
          <a:spcPct val="0"/>
        </a:spcAft>
        <a:defRPr sz="3400" b="1">
          <a:solidFill>
            <a:srgbClr val="FFFF00"/>
          </a:solidFill>
          <a:latin typeface="Arial" charset="0"/>
        </a:defRPr>
      </a:lvl2pPr>
      <a:lvl3pPr algn="l" defTabSz="762000" rtl="0" eaLnBrk="0" fontAlgn="base" hangingPunct="0">
        <a:lnSpc>
          <a:spcPct val="90000"/>
        </a:lnSpc>
        <a:spcBef>
          <a:spcPct val="0"/>
        </a:spcBef>
        <a:spcAft>
          <a:spcPct val="0"/>
        </a:spcAft>
        <a:defRPr sz="3400" b="1">
          <a:solidFill>
            <a:srgbClr val="FFFF00"/>
          </a:solidFill>
          <a:latin typeface="Arial" charset="0"/>
        </a:defRPr>
      </a:lvl3pPr>
      <a:lvl4pPr algn="l" defTabSz="762000" rtl="0" eaLnBrk="0" fontAlgn="base" hangingPunct="0">
        <a:lnSpc>
          <a:spcPct val="90000"/>
        </a:lnSpc>
        <a:spcBef>
          <a:spcPct val="0"/>
        </a:spcBef>
        <a:spcAft>
          <a:spcPct val="0"/>
        </a:spcAft>
        <a:defRPr sz="3400" b="1">
          <a:solidFill>
            <a:srgbClr val="FFFF00"/>
          </a:solidFill>
          <a:latin typeface="Arial" charset="0"/>
        </a:defRPr>
      </a:lvl4pPr>
      <a:lvl5pPr algn="l" defTabSz="762000" rtl="0" eaLnBrk="0" fontAlgn="base" hangingPunct="0">
        <a:lnSpc>
          <a:spcPct val="90000"/>
        </a:lnSpc>
        <a:spcBef>
          <a:spcPct val="0"/>
        </a:spcBef>
        <a:spcAft>
          <a:spcPct val="0"/>
        </a:spcAft>
        <a:defRPr sz="3400" b="1">
          <a:solidFill>
            <a:srgbClr val="FFFF00"/>
          </a:solidFill>
          <a:latin typeface="Arial" charset="0"/>
        </a:defRPr>
      </a:lvl5pPr>
      <a:lvl6pPr marL="457200" algn="l" defTabSz="762000" rtl="0" eaLnBrk="0" fontAlgn="base" hangingPunct="0">
        <a:lnSpc>
          <a:spcPct val="90000"/>
        </a:lnSpc>
        <a:spcBef>
          <a:spcPct val="0"/>
        </a:spcBef>
        <a:spcAft>
          <a:spcPct val="0"/>
        </a:spcAft>
        <a:defRPr sz="3600" b="1">
          <a:solidFill>
            <a:srgbClr val="FFFF00"/>
          </a:solidFill>
          <a:latin typeface="Arial" charset="0"/>
        </a:defRPr>
      </a:lvl6pPr>
      <a:lvl7pPr marL="914400" algn="l" defTabSz="762000" rtl="0" eaLnBrk="0" fontAlgn="base" hangingPunct="0">
        <a:lnSpc>
          <a:spcPct val="90000"/>
        </a:lnSpc>
        <a:spcBef>
          <a:spcPct val="0"/>
        </a:spcBef>
        <a:spcAft>
          <a:spcPct val="0"/>
        </a:spcAft>
        <a:defRPr sz="3600" b="1">
          <a:solidFill>
            <a:srgbClr val="FFFF00"/>
          </a:solidFill>
          <a:latin typeface="Arial" charset="0"/>
        </a:defRPr>
      </a:lvl7pPr>
      <a:lvl8pPr marL="1371600" algn="l" defTabSz="762000" rtl="0" eaLnBrk="0" fontAlgn="base" hangingPunct="0">
        <a:lnSpc>
          <a:spcPct val="90000"/>
        </a:lnSpc>
        <a:spcBef>
          <a:spcPct val="0"/>
        </a:spcBef>
        <a:spcAft>
          <a:spcPct val="0"/>
        </a:spcAft>
        <a:defRPr sz="3600" b="1">
          <a:solidFill>
            <a:srgbClr val="FFFF00"/>
          </a:solidFill>
          <a:latin typeface="Arial" charset="0"/>
        </a:defRPr>
      </a:lvl8pPr>
      <a:lvl9pPr marL="1828800" algn="l" defTabSz="762000" rtl="0" eaLnBrk="0" fontAlgn="base" hangingPunct="0">
        <a:lnSpc>
          <a:spcPct val="90000"/>
        </a:lnSpc>
        <a:spcBef>
          <a:spcPct val="0"/>
        </a:spcBef>
        <a:spcAft>
          <a:spcPct val="0"/>
        </a:spcAft>
        <a:defRPr sz="3600" b="1">
          <a:solidFill>
            <a:srgbClr val="FFFF00"/>
          </a:solidFill>
          <a:latin typeface="Arial" charset="0"/>
        </a:defRPr>
      </a:lvl9pPr>
    </p:titleStyle>
    <p:bodyStyle>
      <a:lvl1pPr marL="457200" indent="-457200" algn="l" rtl="0" eaLnBrk="0" fontAlgn="base" hangingPunct="0">
        <a:spcBef>
          <a:spcPct val="20000"/>
        </a:spcBef>
        <a:spcAft>
          <a:spcPct val="0"/>
        </a:spcAft>
        <a:buClrTx/>
        <a:buSzPct val="65000"/>
        <a:buFont typeface="Wingdings" pitchFamily="2" charset="2"/>
        <a:buChar char="n"/>
        <a:defRPr lang="en-US" altLang="en-US" sz="3000" dirty="0">
          <a:solidFill>
            <a:schemeClr val="tx1"/>
          </a:solidFill>
          <a:latin typeface="+mn-lt"/>
          <a:ea typeface="+mn-ea"/>
          <a:cs typeface="+mn-cs"/>
        </a:defRPr>
      </a:lvl1pPr>
      <a:lvl2pPr marL="1085850" indent="-514350" algn="l" rtl="0" eaLnBrk="0" fontAlgn="base" hangingPunct="0">
        <a:spcBef>
          <a:spcPct val="20000"/>
        </a:spcBef>
        <a:spcAft>
          <a:spcPct val="0"/>
        </a:spcAft>
        <a:buClrTx/>
        <a:buSzPct val="85000"/>
        <a:buFont typeface="Wingdings" pitchFamily="2" charset="2"/>
        <a:buChar char="§"/>
        <a:defRPr lang="en-US" altLang="en-US" sz="3000" dirty="0">
          <a:solidFill>
            <a:schemeClr val="tx1"/>
          </a:solidFill>
          <a:latin typeface="+mn-lt"/>
          <a:ea typeface="+mn-ea"/>
          <a:cs typeface="+mn-cs"/>
        </a:defRPr>
      </a:lvl2pPr>
      <a:lvl3pPr marL="1371600" indent="-342900" algn="l" rtl="0" eaLnBrk="0" fontAlgn="base" hangingPunct="0">
        <a:spcBef>
          <a:spcPct val="20000"/>
        </a:spcBef>
        <a:spcAft>
          <a:spcPct val="0"/>
        </a:spcAft>
        <a:buClrTx/>
        <a:buSzPct val="85000"/>
        <a:buFont typeface="Wingdings" pitchFamily="2" charset="2"/>
        <a:buChar char="§"/>
        <a:defRPr lang="en-US" altLang="en-US" sz="2800" dirty="0">
          <a:solidFill>
            <a:schemeClr val="tx1"/>
          </a:solidFill>
          <a:latin typeface="+mn-lt"/>
          <a:ea typeface="+mn-ea"/>
          <a:cs typeface="+mn-cs"/>
        </a:defRPr>
      </a:lvl3pPr>
      <a:lvl4pPr marL="1714500" indent="-228600" algn="l" rtl="0" eaLnBrk="0" fontAlgn="base" hangingPunct="0">
        <a:spcBef>
          <a:spcPct val="20000"/>
        </a:spcBef>
        <a:spcAft>
          <a:spcPct val="0"/>
        </a:spcAft>
        <a:buClr>
          <a:srgbClr val="FFFF00"/>
        </a:buClr>
        <a:buFont typeface="Wingdings" pitchFamily="2" charset="2"/>
        <a:buChar char="§"/>
        <a:defRPr lang="en-US" altLang="en-US" sz="3000" dirty="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bwMode="auto">
          <a:xfrm>
            <a:off x="314326" y="533400"/>
            <a:ext cx="8647113"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GB" altLang="en-US" dirty="0" smtClean="0"/>
              <a:t>Click to edit Master title style</a:t>
            </a:r>
          </a:p>
        </p:txBody>
      </p:sp>
      <p:sp>
        <p:nvSpPr>
          <p:cNvPr id="7172" name="Rectangle 5"/>
          <p:cNvSpPr>
            <a:spLocks noGrp="1" noChangeArrowheads="1"/>
          </p:cNvSpPr>
          <p:nvPr>
            <p:ph type="body" idx="1"/>
          </p:nvPr>
        </p:nvSpPr>
        <p:spPr bwMode="auto">
          <a:xfrm>
            <a:off x="314326" y="1679575"/>
            <a:ext cx="8532813" cy="457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6" name="Straight Connector 5"/>
          <p:cNvCxnSpPr/>
          <p:nvPr/>
        </p:nvCxnSpPr>
        <p:spPr>
          <a:xfrm>
            <a:off x="320040" y="1470660"/>
            <a:ext cx="8503920" cy="0"/>
          </a:xfrm>
          <a:prstGeom prst="line">
            <a:avLst/>
          </a:prstGeom>
          <a:ln w="28575">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858001" y="6636278"/>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AC JUN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184309198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ransition/>
  <p:timing>
    <p:tnLst>
      <p:par>
        <p:cTn id="1" dur="indefinite" restart="never" nodeType="tmRoot"/>
      </p:par>
    </p:tnLst>
  </p:timing>
  <p:txStyles>
    <p:titleStyle>
      <a:lvl1pPr algn="l" defTabSz="762000" rtl="0" eaLnBrk="0" fontAlgn="base" hangingPunct="0">
        <a:lnSpc>
          <a:spcPct val="90000"/>
        </a:lnSpc>
        <a:spcBef>
          <a:spcPct val="0"/>
        </a:spcBef>
        <a:spcAft>
          <a:spcPct val="0"/>
        </a:spcAft>
        <a:defRPr sz="3600" b="1">
          <a:solidFill>
            <a:schemeClr val="accent2"/>
          </a:solidFill>
          <a:latin typeface="+mj-lt"/>
          <a:ea typeface="+mj-ea"/>
          <a:cs typeface="+mj-cs"/>
        </a:defRPr>
      </a:lvl1pPr>
      <a:lvl2pPr algn="l" defTabSz="762000" rtl="0" eaLnBrk="0" fontAlgn="base" hangingPunct="0">
        <a:lnSpc>
          <a:spcPct val="90000"/>
        </a:lnSpc>
        <a:spcBef>
          <a:spcPct val="0"/>
        </a:spcBef>
        <a:spcAft>
          <a:spcPct val="0"/>
        </a:spcAft>
        <a:defRPr sz="3400" b="1">
          <a:solidFill>
            <a:srgbClr val="FFFF00"/>
          </a:solidFill>
          <a:latin typeface="Arial" charset="0"/>
        </a:defRPr>
      </a:lvl2pPr>
      <a:lvl3pPr algn="l" defTabSz="762000" rtl="0" eaLnBrk="0" fontAlgn="base" hangingPunct="0">
        <a:lnSpc>
          <a:spcPct val="90000"/>
        </a:lnSpc>
        <a:spcBef>
          <a:spcPct val="0"/>
        </a:spcBef>
        <a:spcAft>
          <a:spcPct val="0"/>
        </a:spcAft>
        <a:defRPr sz="3400" b="1">
          <a:solidFill>
            <a:srgbClr val="FFFF00"/>
          </a:solidFill>
          <a:latin typeface="Arial" charset="0"/>
        </a:defRPr>
      </a:lvl3pPr>
      <a:lvl4pPr algn="l" defTabSz="762000" rtl="0" eaLnBrk="0" fontAlgn="base" hangingPunct="0">
        <a:lnSpc>
          <a:spcPct val="90000"/>
        </a:lnSpc>
        <a:spcBef>
          <a:spcPct val="0"/>
        </a:spcBef>
        <a:spcAft>
          <a:spcPct val="0"/>
        </a:spcAft>
        <a:defRPr sz="3400" b="1">
          <a:solidFill>
            <a:srgbClr val="FFFF00"/>
          </a:solidFill>
          <a:latin typeface="Arial" charset="0"/>
        </a:defRPr>
      </a:lvl4pPr>
      <a:lvl5pPr algn="l" defTabSz="762000" rtl="0" eaLnBrk="0" fontAlgn="base" hangingPunct="0">
        <a:lnSpc>
          <a:spcPct val="90000"/>
        </a:lnSpc>
        <a:spcBef>
          <a:spcPct val="0"/>
        </a:spcBef>
        <a:spcAft>
          <a:spcPct val="0"/>
        </a:spcAft>
        <a:defRPr sz="3400" b="1">
          <a:solidFill>
            <a:srgbClr val="FFFF00"/>
          </a:solidFill>
          <a:latin typeface="Arial" charset="0"/>
        </a:defRPr>
      </a:lvl5pPr>
      <a:lvl6pPr marL="457200" algn="l" defTabSz="762000" rtl="0" eaLnBrk="0" fontAlgn="base" hangingPunct="0">
        <a:lnSpc>
          <a:spcPct val="90000"/>
        </a:lnSpc>
        <a:spcBef>
          <a:spcPct val="0"/>
        </a:spcBef>
        <a:spcAft>
          <a:spcPct val="0"/>
        </a:spcAft>
        <a:defRPr sz="3600" b="1">
          <a:solidFill>
            <a:srgbClr val="FFFF00"/>
          </a:solidFill>
          <a:latin typeface="Arial" charset="0"/>
        </a:defRPr>
      </a:lvl6pPr>
      <a:lvl7pPr marL="914400" algn="l" defTabSz="762000" rtl="0" eaLnBrk="0" fontAlgn="base" hangingPunct="0">
        <a:lnSpc>
          <a:spcPct val="90000"/>
        </a:lnSpc>
        <a:spcBef>
          <a:spcPct val="0"/>
        </a:spcBef>
        <a:spcAft>
          <a:spcPct val="0"/>
        </a:spcAft>
        <a:defRPr sz="3600" b="1">
          <a:solidFill>
            <a:srgbClr val="FFFF00"/>
          </a:solidFill>
          <a:latin typeface="Arial" charset="0"/>
        </a:defRPr>
      </a:lvl7pPr>
      <a:lvl8pPr marL="1371600" algn="l" defTabSz="762000" rtl="0" eaLnBrk="0" fontAlgn="base" hangingPunct="0">
        <a:lnSpc>
          <a:spcPct val="90000"/>
        </a:lnSpc>
        <a:spcBef>
          <a:spcPct val="0"/>
        </a:spcBef>
        <a:spcAft>
          <a:spcPct val="0"/>
        </a:spcAft>
        <a:defRPr sz="3600" b="1">
          <a:solidFill>
            <a:srgbClr val="FFFF00"/>
          </a:solidFill>
          <a:latin typeface="Arial" charset="0"/>
        </a:defRPr>
      </a:lvl8pPr>
      <a:lvl9pPr marL="1828800" algn="l" defTabSz="762000" rtl="0" eaLnBrk="0" fontAlgn="base" hangingPunct="0">
        <a:lnSpc>
          <a:spcPct val="90000"/>
        </a:lnSpc>
        <a:spcBef>
          <a:spcPct val="0"/>
        </a:spcBef>
        <a:spcAft>
          <a:spcPct val="0"/>
        </a:spcAft>
        <a:defRPr sz="3600" b="1">
          <a:solidFill>
            <a:srgbClr val="FFFF00"/>
          </a:solidFill>
          <a:latin typeface="Arial" charset="0"/>
        </a:defRPr>
      </a:lvl9pPr>
    </p:titleStyle>
    <p:bodyStyle>
      <a:lvl1pPr marL="457200" indent="-457200" algn="l" rtl="0" eaLnBrk="0" fontAlgn="base" hangingPunct="0">
        <a:spcBef>
          <a:spcPct val="20000"/>
        </a:spcBef>
        <a:spcAft>
          <a:spcPct val="0"/>
        </a:spcAft>
        <a:buClrTx/>
        <a:buSzPct val="65000"/>
        <a:buFont typeface="Wingdings" pitchFamily="2" charset="2"/>
        <a:buChar char="n"/>
        <a:defRPr lang="en-US" altLang="en-US" sz="3000" dirty="0">
          <a:solidFill>
            <a:schemeClr val="tx1"/>
          </a:solidFill>
          <a:latin typeface="+mn-lt"/>
          <a:ea typeface="+mn-ea"/>
          <a:cs typeface="+mn-cs"/>
        </a:defRPr>
      </a:lvl1pPr>
      <a:lvl2pPr marL="1085850" indent="-514350" algn="l" rtl="0" eaLnBrk="0" fontAlgn="base" hangingPunct="0">
        <a:spcBef>
          <a:spcPct val="20000"/>
        </a:spcBef>
        <a:spcAft>
          <a:spcPct val="0"/>
        </a:spcAft>
        <a:buClrTx/>
        <a:buSzPct val="85000"/>
        <a:buFont typeface="Wingdings" pitchFamily="2" charset="2"/>
        <a:buChar char="§"/>
        <a:defRPr lang="en-US" altLang="en-US" sz="3000" dirty="0">
          <a:solidFill>
            <a:schemeClr val="tx1"/>
          </a:solidFill>
          <a:latin typeface="+mn-lt"/>
          <a:ea typeface="+mn-ea"/>
          <a:cs typeface="+mn-cs"/>
        </a:defRPr>
      </a:lvl2pPr>
      <a:lvl3pPr marL="1371600" indent="-342900" algn="l" rtl="0" eaLnBrk="0" fontAlgn="base" hangingPunct="0">
        <a:spcBef>
          <a:spcPct val="20000"/>
        </a:spcBef>
        <a:spcAft>
          <a:spcPct val="0"/>
        </a:spcAft>
        <a:buClrTx/>
        <a:buSzPct val="85000"/>
        <a:buFont typeface="Wingdings" pitchFamily="2" charset="2"/>
        <a:buChar char="§"/>
        <a:defRPr lang="en-US" altLang="en-US" sz="2800" dirty="0">
          <a:solidFill>
            <a:schemeClr val="tx1"/>
          </a:solidFill>
          <a:latin typeface="+mn-lt"/>
          <a:ea typeface="+mn-ea"/>
          <a:cs typeface="+mn-cs"/>
        </a:defRPr>
      </a:lvl3pPr>
      <a:lvl4pPr marL="1714500" indent="-228600" algn="l" rtl="0" eaLnBrk="0" fontAlgn="base" hangingPunct="0">
        <a:spcBef>
          <a:spcPct val="20000"/>
        </a:spcBef>
        <a:spcAft>
          <a:spcPct val="0"/>
        </a:spcAft>
        <a:buClr>
          <a:srgbClr val="FFFF00"/>
        </a:buClr>
        <a:buFont typeface="Wingdings" pitchFamily="2" charset="2"/>
        <a:buChar char="§"/>
        <a:defRPr lang="en-US" altLang="en-US" sz="3000" dirty="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74320" y="1554480"/>
            <a:ext cx="8549640" cy="4956048"/>
          </a:xfrm>
          <a:prstGeom prst="rect">
            <a:avLst/>
          </a:prstGeom>
        </p:spPr>
        <p:txBody>
          <a:bodyPr>
            <a:normAutofit/>
          </a:bodyPr>
          <a:lstStyle>
            <a:lvl1pPr marL="236538" indent="-236538" algn="l" defTabSz="914400" rtl="0" eaLnBrk="1" latinLnBrk="0" hangingPunct="1">
              <a:lnSpc>
                <a:spcPct val="85000"/>
              </a:lnSpc>
              <a:spcBef>
                <a:spcPts val="600"/>
              </a:spcBef>
              <a:buFont typeface="Arial" pitchFamily="34" charset="0"/>
              <a:buChar char="•"/>
              <a:defRPr sz="2000" kern="1200">
                <a:solidFill>
                  <a:schemeClr val="bg1"/>
                </a:solidFill>
                <a:latin typeface="ITC Officina Serif"/>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chemeClr val="bg1"/>
                </a:solidFill>
                <a:latin typeface="ITC Officina Serif"/>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chemeClr val="bg1"/>
                </a:solidFill>
                <a:latin typeface="ITC Officina Serif"/>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solidFill>
                <a:prstClr val="white"/>
              </a:solidFill>
            </a:endParaRPr>
          </a:p>
        </p:txBody>
      </p:sp>
      <p:sp>
        <p:nvSpPr>
          <p:cNvPr id="5" name="Rectangle 4"/>
          <p:cNvSpPr/>
          <p:nvPr userDrawn="1"/>
        </p:nvSpPr>
        <p:spPr>
          <a:xfrm>
            <a:off x="6858001" y="6636278"/>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AC JUN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38555771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p:txStyles>
    <p:titleStyle>
      <a:lvl1pPr algn="ctr" defTabSz="914400" rtl="0" eaLnBrk="1" latinLnBrk="0" hangingPunct="1">
        <a:spcBef>
          <a:spcPct val="0"/>
        </a:spcBef>
        <a:buNone/>
        <a:defRPr lang="en-US" sz="2600" b="1" i="0" kern="1200" dirty="0">
          <a:solidFill>
            <a:schemeClr val="accent6">
              <a:lumMod val="75000"/>
            </a:schemeClr>
          </a:solidFill>
          <a:effectLst/>
          <a:latin typeface="ITC Officina Serif"/>
          <a:ea typeface="+mj-ea"/>
          <a:cs typeface="Arial" pitchFamily="34" charset="0"/>
        </a:defRPr>
      </a:lvl1pPr>
    </p:titleStyle>
    <p:bodyStyle>
      <a:lvl1pPr marL="236538" indent="-236538" algn="l" defTabSz="914400"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9.xm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chart" Target="../charts/chart12.xml"/><Relationship Id="rId5" Type="http://schemas.openxmlformats.org/officeDocument/2006/relationships/chart" Target="../charts/chart11.xml"/><Relationship Id="rId10" Type="http://schemas.openxmlformats.org/officeDocument/2006/relationships/image" Target="../media/image26.png"/><Relationship Id="rId4" Type="http://schemas.openxmlformats.org/officeDocument/2006/relationships/chart" Target="../charts/chart10.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 y="2263775"/>
            <a:ext cx="8458200" cy="1470025"/>
          </a:xfrm>
          <a:prstGeom prst="rect">
            <a:avLst/>
          </a:prstGeom>
        </p:spPr>
        <p:txBody>
          <a:bodyPr vert="horz" lIns="91440" tIns="45720" bIns="45720" anchor="b" anchorCtr="0">
            <a:normAutofit/>
          </a:bodyPr>
          <a:lstStyle>
            <a:lvl1pPr algn="l" defTabSz="914400" rtl="0" eaLnBrk="1" latinLnBrk="0" hangingPunct="1">
              <a:spcBef>
                <a:spcPct val="0"/>
              </a:spcBef>
              <a:buNone/>
              <a:defRPr lang="en-US" sz="2600" b="1" i="0" kern="1200">
                <a:solidFill>
                  <a:schemeClr val="accent6">
                    <a:lumMod val="75000"/>
                  </a:schemeClr>
                </a:solidFill>
                <a:effectLst/>
                <a:latin typeface="ITC Officina Serif"/>
                <a:ea typeface="+mj-ea"/>
                <a:cs typeface="Arial" pitchFamily="34" charset="0"/>
              </a:defRPr>
            </a:lvl1pPr>
          </a:lstStyle>
          <a:p>
            <a:r>
              <a:rPr dirty="0" smtClean="0">
                <a:solidFill>
                  <a:srgbClr val="6A737B">
                    <a:lumMod val="75000"/>
                  </a:srgbClr>
                </a:solidFill>
              </a:rPr>
              <a:t>WATCHMAN</a:t>
            </a:r>
            <a:r>
              <a:rPr baseline="30000" dirty="0" smtClean="0">
                <a:solidFill>
                  <a:srgbClr val="6A737B">
                    <a:lumMod val="75000"/>
                  </a:srgbClr>
                </a:solidFill>
              </a:rPr>
              <a:t>TM</a:t>
            </a:r>
            <a:r>
              <a:rPr dirty="0" smtClean="0">
                <a:solidFill>
                  <a:srgbClr val="6A737B">
                    <a:lumMod val="75000"/>
                  </a:srgbClr>
                </a:solidFill>
              </a:rPr>
              <a:t>                                                                       Left Atrial Appendage Closure Device</a:t>
            </a:r>
            <a:endParaRPr dirty="0">
              <a:solidFill>
                <a:srgbClr val="6A737B">
                  <a:lumMod val="75000"/>
                </a:srgbClr>
              </a:solidFill>
            </a:endParaRPr>
          </a:p>
        </p:txBody>
      </p:sp>
      <p:sp>
        <p:nvSpPr>
          <p:cNvPr id="5" name="Subtitle 2"/>
          <p:cNvSpPr txBox="1">
            <a:spLocks/>
          </p:cNvSpPr>
          <p:nvPr/>
        </p:nvSpPr>
        <p:spPr>
          <a:xfrm>
            <a:off x="37557" y="4038600"/>
            <a:ext cx="7811043" cy="1752600"/>
          </a:xfrm>
          <a:prstGeom prst="rect">
            <a:avLst/>
          </a:prstGeom>
        </p:spPr>
        <p:txBody>
          <a:bodyPr/>
          <a:lstStyle>
            <a:lvl1pPr marL="236538" indent="-236538" algn="l" defTabSz="914400"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6A737B">
                    <a:lumMod val="75000"/>
                  </a:srgbClr>
                </a:solidFill>
              </a:rPr>
              <a:t>Clinical Data Overview </a:t>
            </a:r>
            <a:endParaRPr lang="en-US" dirty="0">
              <a:solidFill>
                <a:srgbClr val="6A737B">
                  <a:lumMod val="75000"/>
                </a:srgbClr>
              </a:solidFill>
            </a:endParaRPr>
          </a:p>
        </p:txBody>
      </p:sp>
      <p:cxnSp>
        <p:nvCxnSpPr>
          <p:cNvPr id="7" name="Straight Connector 6"/>
          <p:cNvCxnSpPr/>
          <p:nvPr/>
        </p:nvCxnSpPr>
        <p:spPr>
          <a:xfrm>
            <a:off x="76200" y="3886200"/>
            <a:ext cx="59436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5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Discontinuation and Major Bleeding Rates with NOACs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422778591"/>
              </p:ext>
            </p:extLst>
          </p:nvPr>
        </p:nvGraphicFramePr>
        <p:xfrm>
          <a:off x="752532" y="1371598"/>
          <a:ext cx="7705668" cy="4376727"/>
        </p:xfrm>
        <a:graphic>
          <a:graphicData uri="http://schemas.openxmlformats.org/drawingml/2006/table">
            <a:tbl>
              <a:tblPr firstRow="1" bandRow="1">
                <a:tableStyleId>{5C22544A-7EE6-4342-B048-85BDC9FD1C3A}</a:tableStyleId>
              </a:tblPr>
              <a:tblGrid>
                <a:gridCol w="2568556"/>
                <a:gridCol w="2568556"/>
                <a:gridCol w="2568556"/>
              </a:tblGrid>
              <a:tr h="885252">
                <a:tc>
                  <a:txBody>
                    <a:bodyPr/>
                    <a:lstStyle/>
                    <a:p>
                      <a:r>
                        <a:rPr lang="en-US" sz="1600" dirty="0" smtClean="0">
                          <a:latin typeface="+mj-lt"/>
                        </a:rPr>
                        <a:t>Treatment</a:t>
                      </a:r>
                      <a:endParaRPr lang="en-US" sz="1600" dirty="0">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600" dirty="0" smtClean="0">
                          <a:latin typeface="+mj-lt"/>
                        </a:rPr>
                        <a:t>Study Drug</a:t>
                      </a:r>
                      <a:r>
                        <a:rPr lang="en-US" sz="1600" baseline="0" dirty="0" smtClean="0">
                          <a:latin typeface="+mj-lt"/>
                        </a:rPr>
                        <a:t> Discontinuation Rate</a:t>
                      </a:r>
                      <a:endParaRPr lang="en-US" sz="1600" dirty="0">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600" dirty="0" smtClean="0">
                          <a:latin typeface="+mj-lt"/>
                        </a:rPr>
                        <a:t>Major</a:t>
                      </a:r>
                      <a:r>
                        <a:rPr lang="en-US" sz="1600" baseline="0" dirty="0" smtClean="0">
                          <a:latin typeface="+mj-lt"/>
                        </a:rPr>
                        <a:t> Bleeding </a:t>
                      </a:r>
                    </a:p>
                    <a:p>
                      <a:pPr algn="ctr"/>
                      <a:r>
                        <a:rPr lang="en-US" sz="1600" b="0" baseline="0" dirty="0" smtClean="0">
                          <a:latin typeface="+mj-lt"/>
                        </a:rPr>
                        <a:t>(rate/year)</a:t>
                      </a:r>
                      <a:endParaRPr lang="en-US" sz="1600" b="0" dirty="0">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9829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b="1" dirty="0" smtClean="0">
                          <a:solidFill>
                            <a:schemeClr val="accent6">
                              <a:lumMod val="75000"/>
                            </a:schemeClr>
                          </a:solidFill>
                          <a:latin typeface="+mj-lt"/>
                        </a:rPr>
                        <a:t>Rivaroxaban</a:t>
                      </a:r>
                      <a:r>
                        <a:rPr lang="en-US" sz="1600" b="1" baseline="30000" dirty="0" smtClean="0">
                          <a:solidFill>
                            <a:schemeClr val="accent6">
                              <a:lumMod val="75000"/>
                            </a:schemeClr>
                          </a:solidFill>
                          <a:latin typeface="+mj-lt"/>
                        </a:rPr>
                        <a:t>1</a:t>
                      </a:r>
                      <a:endParaRPr lang="en-US" sz="1600" b="1" baseline="3000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en-US" sz="1600" b="0" dirty="0" smtClean="0">
                          <a:solidFill>
                            <a:schemeClr val="accent6">
                              <a:lumMod val="75000"/>
                            </a:schemeClr>
                          </a:solidFill>
                          <a:latin typeface="+mj-lt"/>
                        </a:rPr>
                        <a:t>24%</a:t>
                      </a:r>
                      <a:endParaRPr lang="en-US" sz="1600" b="0" baseline="30000" dirty="0">
                        <a:solidFill>
                          <a:schemeClr val="accent6">
                            <a:lumMod val="7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b="0" dirty="0" smtClean="0">
                          <a:solidFill>
                            <a:schemeClr val="accent6">
                              <a:lumMod val="75000"/>
                            </a:schemeClr>
                          </a:solidFill>
                          <a:latin typeface="+mj-lt"/>
                        </a:rPr>
                        <a:t>3.6%</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829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b="1" dirty="0" smtClean="0">
                          <a:solidFill>
                            <a:schemeClr val="accent6">
                              <a:lumMod val="75000"/>
                            </a:schemeClr>
                          </a:solidFill>
                          <a:latin typeface="+mj-lt"/>
                        </a:rPr>
                        <a:t>Apixaban</a:t>
                      </a:r>
                      <a:r>
                        <a:rPr lang="en-US" sz="1600" b="1" baseline="30000" dirty="0" smtClean="0">
                          <a:solidFill>
                            <a:schemeClr val="accent6">
                              <a:lumMod val="75000"/>
                            </a:schemeClr>
                          </a:solidFill>
                          <a:latin typeface="+mj-lt"/>
                        </a:rPr>
                        <a:t>2</a:t>
                      </a:r>
                      <a:endParaRPr lang="en-US" sz="1600" b="1" baseline="3000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kern="1200" dirty="0" smtClean="0">
                          <a:solidFill>
                            <a:schemeClr val="accent6">
                              <a:lumMod val="75000"/>
                            </a:schemeClr>
                          </a:solidFill>
                          <a:effectLst/>
                          <a:latin typeface="+mj-lt"/>
                          <a:ea typeface="+mn-ea"/>
                          <a:cs typeface="+mn-cs"/>
                        </a:rPr>
                        <a:t>25%</a:t>
                      </a:r>
                      <a:endParaRPr lang="en-US" sz="1600" b="0" baseline="30000" dirty="0">
                        <a:solidFill>
                          <a:schemeClr val="accent6">
                            <a:lumMod val="7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b="0" dirty="0" smtClean="0">
                          <a:solidFill>
                            <a:schemeClr val="accent6">
                              <a:lumMod val="75000"/>
                            </a:schemeClr>
                          </a:solidFill>
                          <a:latin typeface="+mj-lt"/>
                        </a:rPr>
                        <a:t>2.1%</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829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b="1" dirty="0" smtClean="0">
                          <a:solidFill>
                            <a:schemeClr val="accent6">
                              <a:lumMod val="75000"/>
                            </a:schemeClr>
                          </a:solidFill>
                          <a:latin typeface="+mj-lt"/>
                        </a:rPr>
                        <a:t>Dabigatran</a:t>
                      </a:r>
                      <a:r>
                        <a:rPr lang="en-US" sz="1600" b="1" baseline="30000" dirty="0" smtClean="0">
                          <a:solidFill>
                            <a:schemeClr val="accent6">
                              <a:lumMod val="75000"/>
                            </a:schemeClr>
                          </a:solidFill>
                          <a:latin typeface="+mj-lt"/>
                        </a:rPr>
                        <a:t>3</a:t>
                      </a:r>
                      <a:r>
                        <a:rPr lang="en-US" sz="1600" b="1" baseline="0" dirty="0" smtClean="0">
                          <a:solidFill>
                            <a:schemeClr val="accent6">
                              <a:lumMod val="75000"/>
                            </a:schemeClr>
                          </a:solidFill>
                          <a:latin typeface="+mj-lt"/>
                        </a:rPr>
                        <a:t> </a:t>
                      </a:r>
                    </a:p>
                    <a:p>
                      <a:pPr algn="l"/>
                      <a:r>
                        <a:rPr lang="en-US" sz="1600" b="0" baseline="0" dirty="0" smtClean="0">
                          <a:solidFill>
                            <a:schemeClr val="accent6">
                              <a:lumMod val="75000"/>
                            </a:schemeClr>
                          </a:solidFill>
                          <a:latin typeface="+mj-lt"/>
                        </a:rPr>
                        <a:t>(150 mg)</a:t>
                      </a:r>
                      <a:endParaRPr lang="en-US" sz="1600" b="0" dirty="0">
                        <a:solidFill>
                          <a:schemeClr val="accent6">
                            <a:lumMod val="75000"/>
                          </a:schemeClr>
                        </a:solidFill>
                        <a:latin typeface="+mj-lt"/>
                        <a:cs typeface="Lucida Sans Unicode"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en-US" sz="1600" b="0" dirty="0" smtClean="0">
                          <a:solidFill>
                            <a:schemeClr val="accent6">
                              <a:lumMod val="75000"/>
                            </a:schemeClr>
                          </a:solidFill>
                          <a:latin typeface="+mj-lt"/>
                        </a:rPr>
                        <a:t>21%</a:t>
                      </a:r>
                      <a:endParaRPr lang="en-US" sz="1600" b="0" baseline="30000" dirty="0">
                        <a:solidFill>
                          <a:schemeClr val="accent6">
                            <a:lumMod val="7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b="0" dirty="0" smtClean="0">
                          <a:solidFill>
                            <a:schemeClr val="accent6">
                              <a:lumMod val="75000"/>
                            </a:schemeClr>
                          </a:solidFill>
                          <a:latin typeface="+mj-lt"/>
                        </a:rPr>
                        <a:t>3.3%</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8295">
                <a:tc>
                  <a:txBody>
                    <a:bodyPr/>
                    <a:lstStyle/>
                    <a:p>
                      <a:pPr algn="l"/>
                      <a:r>
                        <a:rPr lang="en-US" sz="1600" b="1" kern="1200" dirty="0" smtClean="0">
                          <a:solidFill>
                            <a:schemeClr val="accent6">
                              <a:lumMod val="75000"/>
                            </a:schemeClr>
                          </a:solidFill>
                          <a:latin typeface="+mj-lt"/>
                          <a:ea typeface="+mn-ea"/>
                          <a:cs typeface="Arial"/>
                        </a:rPr>
                        <a:t>Edoxaban</a:t>
                      </a:r>
                      <a:r>
                        <a:rPr lang="en-US" sz="1600" b="1" kern="1200" baseline="30000" dirty="0" smtClean="0">
                          <a:solidFill>
                            <a:schemeClr val="accent6">
                              <a:lumMod val="75000"/>
                            </a:schemeClr>
                          </a:solidFill>
                          <a:latin typeface="+mj-lt"/>
                          <a:ea typeface="+mn-ea"/>
                          <a:cs typeface="Arial"/>
                        </a:rPr>
                        <a:t>4</a:t>
                      </a:r>
                    </a:p>
                    <a:p>
                      <a:pPr algn="l"/>
                      <a:r>
                        <a:rPr lang="en-US" sz="1600" b="0" dirty="0" smtClean="0">
                          <a:solidFill>
                            <a:schemeClr val="accent6">
                              <a:lumMod val="75000"/>
                            </a:schemeClr>
                          </a:solidFill>
                          <a:latin typeface="+mj-lt"/>
                          <a:cs typeface="Lucida Sans Unicode" pitchFamily="34" charset="0"/>
                        </a:rPr>
                        <a:t>(60 mg /</a:t>
                      </a:r>
                      <a:r>
                        <a:rPr lang="en-US" sz="1600" b="0" baseline="0" dirty="0" smtClean="0">
                          <a:solidFill>
                            <a:schemeClr val="accent6">
                              <a:lumMod val="75000"/>
                            </a:schemeClr>
                          </a:solidFill>
                          <a:latin typeface="+mj-lt"/>
                          <a:cs typeface="Lucida Sans Unicode" pitchFamily="34" charset="0"/>
                        </a:rPr>
                        <a:t> 30 mg)</a:t>
                      </a:r>
                      <a:endParaRPr lang="en-US" sz="1600" b="0" dirty="0">
                        <a:solidFill>
                          <a:schemeClr val="accent6">
                            <a:lumMod val="75000"/>
                          </a:schemeClr>
                        </a:solidFill>
                        <a:latin typeface="+mj-lt"/>
                        <a:cs typeface="Lucida Sans Unicode"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kern="1200" dirty="0" smtClean="0">
                          <a:solidFill>
                            <a:schemeClr val="accent6">
                              <a:lumMod val="75000"/>
                            </a:schemeClr>
                          </a:solidFill>
                          <a:latin typeface="+mj-lt"/>
                          <a:ea typeface="+mn-ea"/>
                          <a:cs typeface="+mn-cs"/>
                        </a:rPr>
                        <a:t>33 % / 34% </a:t>
                      </a:r>
                      <a:endParaRPr lang="en-US" sz="1600" b="0" kern="1200" dirty="0">
                        <a:solidFill>
                          <a:schemeClr val="accent6">
                            <a:lumMod val="75000"/>
                          </a:schemeClr>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accent6">
                              <a:lumMod val="75000"/>
                            </a:schemeClr>
                          </a:solidFill>
                          <a:latin typeface="+mj-lt"/>
                          <a:cs typeface="Lucida Sans Unicode" pitchFamily="34" charset="0"/>
                        </a:rPr>
                        <a:t>2.8% / 1.6%</a:t>
                      </a:r>
                      <a:endParaRPr lang="en-US" sz="1600" b="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8295">
                <a:tc>
                  <a:txBody>
                    <a:bodyPr/>
                    <a:lstStyle/>
                    <a:p>
                      <a:pPr algn="l"/>
                      <a:r>
                        <a:rPr lang="en-US" sz="1600" b="1" dirty="0" smtClean="0">
                          <a:solidFill>
                            <a:schemeClr val="accent6">
                              <a:lumMod val="75000"/>
                            </a:schemeClr>
                          </a:solidFill>
                          <a:latin typeface="+mj-lt"/>
                          <a:cs typeface="Lucida Sans Unicode" pitchFamily="34" charset="0"/>
                        </a:rPr>
                        <a:t>Warfarin</a:t>
                      </a:r>
                      <a:r>
                        <a:rPr lang="en-US" sz="1600" b="1" baseline="30000" dirty="0" smtClean="0">
                          <a:solidFill>
                            <a:schemeClr val="accent6">
                              <a:lumMod val="75000"/>
                            </a:schemeClr>
                          </a:solidFill>
                          <a:latin typeface="+mj-lt"/>
                          <a:cs typeface="Lucida Sans Unicode" pitchFamily="34" charset="0"/>
                        </a:rPr>
                        <a:t>1-4</a:t>
                      </a:r>
                      <a:endParaRPr lang="en-US" sz="1600" b="1" baseline="30000" dirty="0">
                        <a:solidFill>
                          <a:schemeClr val="accent6">
                            <a:lumMod val="75000"/>
                          </a:schemeClr>
                        </a:solidFill>
                        <a:latin typeface="+mj-lt"/>
                        <a:cs typeface="Lucida Sans Unicode"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baseline="0" dirty="0" smtClean="0">
                          <a:solidFill>
                            <a:schemeClr val="accent6">
                              <a:lumMod val="75000"/>
                            </a:schemeClr>
                          </a:solidFill>
                          <a:latin typeface="+mj-lt"/>
                          <a:cs typeface="Lucida Sans Unicode" pitchFamily="34" charset="0"/>
                        </a:rPr>
                        <a:t>17 – 28%</a:t>
                      </a:r>
                      <a:endParaRPr lang="en-US" sz="1600" b="0" baseline="0" dirty="0">
                        <a:solidFill>
                          <a:schemeClr val="accent6">
                            <a:lumMod val="75000"/>
                          </a:schemeClr>
                        </a:solidFill>
                        <a:latin typeface="+mj-lt"/>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smtClean="0">
                          <a:solidFill>
                            <a:schemeClr val="accent6">
                              <a:lumMod val="75000"/>
                            </a:schemeClr>
                          </a:solidFill>
                          <a:latin typeface="+mj-lt"/>
                        </a:rPr>
                        <a:t>3.1 – 3.6%</a:t>
                      </a:r>
                      <a:endParaRPr lang="en-US" sz="1600" b="0" kern="1200" baseline="0" dirty="0" smtClean="0">
                        <a:solidFill>
                          <a:schemeClr val="accent6">
                            <a:lumMod val="75000"/>
                          </a:schemeClr>
                        </a:solidFill>
                        <a:latin typeface="+mj-lt"/>
                        <a:ea typeface="+mn-ea"/>
                        <a:cs typeface="Lucida Sans Unicode"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3" name="Group 12"/>
          <p:cNvGrpSpPr/>
          <p:nvPr/>
        </p:nvGrpSpPr>
        <p:grpSpPr>
          <a:xfrm>
            <a:off x="1066800" y="5791200"/>
            <a:ext cx="6953192" cy="721732"/>
            <a:chOff x="0" y="5518383"/>
            <a:chExt cx="6953192" cy="721732"/>
          </a:xfrm>
          <a:solidFill>
            <a:schemeClr val="bg1">
              <a:lumMod val="50000"/>
            </a:schemeClr>
          </a:solidFill>
        </p:grpSpPr>
        <p:sp>
          <p:nvSpPr>
            <p:cNvPr id="14" name="Rounded Rectangle 13"/>
            <p:cNvSpPr/>
            <p:nvPr/>
          </p:nvSpPr>
          <p:spPr>
            <a:xfrm>
              <a:off x="47596" y="5518383"/>
              <a:ext cx="6905596" cy="721732"/>
            </a:xfrm>
            <a:prstGeom prst="roundRect">
              <a:avLst/>
            </a:prstGeom>
            <a:solidFill>
              <a:srgbClr val="004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0" y="5562600"/>
              <a:ext cx="6821424" cy="646331"/>
            </a:xfrm>
            <a:prstGeom prst="rect">
              <a:avLst/>
            </a:prstGeom>
            <a:noFill/>
          </p:spPr>
          <p:txBody>
            <a:bodyPr wrap="square" rtlCol="0">
              <a:spAutoFit/>
            </a:bodyPr>
            <a:lstStyle/>
            <a:p>
              <a:pPr algn="ctr"/>
              <a:r>
                <a:rPr lang="en-US" b="1" dirty="0">
                  <a:solidFill>
                    <a:srgbClr val="FFFFFF"/>
                  </a:solidFill>
                </a:rPr>
                <a:t>There is an unmet need of stroke risk reduction for  patients with AF who are seeking an alternative to long-term OACs</a:t>
              </a:r>
            </a:p>
          </p:txBody>
        </p:sp>
      </p:grpSp>
      <p:sp>
        <p:nvSpPr>
          <p:cNvPr id="9" name="TextBox 8"/>
          <p:cNvSpPr txBox="1"/>
          <p:nvPr/>
        </p:nvSpPr>
        <p:spPr>
          <a:xfrm>
            <a:off x="51864" y="6544068"/>
            <a:ext cx="9099756" cy="313932"/>
          </a:xfrm>
          <a:prstGeom prst="rect">
            <a:avLst/>
          </a:prstGeom>
          <a:noFill/>
        </p:spPr>
        <p:txBody>
          <a:bodyPr wrap="square" rtlCol="0">
            <a:spAutoFit/>
          </a:bodyPr>
          <a:lstStyle/>
          <a:p>
            <a:pPr fontAlgn="base">
              <a:lnSpc>
                <a:spcPct val="90000"/>
              </a:lnSpc>
              <a:spcBef>
                <a:spcPct val="0"/>
              </a:spcBef>
              <a:spcAft>
                <a:spcPct val="0"/>
              </a:spcAft>
            </a:pPr>
            <a:r>
              <a:rPr lang="en-US" sz="800" baseline="30000" dirty="0" smtClean="0">
                <a:solidFill>
                  <a:schemeClr val="accent6">
                    <a:lumMod val="75000"/>
                  </a:schemeClr>
                </a:solidFill>
                <a:latin typeface="ITC Officina Serif"/>
              </a:rPr>
              <a:t>1</a:t>
            </a:r>
            <a:r>
              <a:rPr lang="en-US" sz="800" dirty="0" smtClean="0">
                <a:solidFill>
                  <a:schemeClr val="accent6">
                    <a:lumMod val="75000"/>
                  </a:schemeClr>
                </a:solidFill>
                <a:latin typeface="ITC Officina Serif"/>
              </a:rPr>
              <a:t>Connolly, S. NEJM 2009; 361:1139-1151 – 2 </a:t>
            </a:r>
            <a:r>
              <a:rPr lang="en-US" sz="800" dirty="0" err="1" smtClean="0">
                <a:solidFill>
                  <a:schemeClr val="accent6">
                    <a:lumMod val="75000"/>
                  </a:schemeClr>
                </a:solidFill>
                <a:latin typeface="ITC Officina Serif"/>
              </a:rPr>
              <a:t>yrs</a:t>
            </a:r>
            <a:r>
              <a:rPr lang="en-US" sz="800" dirty="0" smtClean="0">
                <a:solidFill>
                  <a:schemeClr val="accent6">
                    <a:lumMod val="75000"/>
                  </a:schemeClr>
                </a:solidFill>
                <a:latin typeface="ITC Officina Serif"/>
              </a:rPr>
              <a:t> follow-up (Corrected)  </a:t>
            </a:r>
            <a:r>
              <a:rPr lang="en-US" sz="800" baseline="30000" dirty="0" smtClean="0">
                <a:solidFill>
                  <a:schemeClr val="accent6">
                    <a:lumMod val="75000"/>
                  </a:schemeClr>
                </a:solidFill>
                <a:latin typeface="ITC Officina Serif"/>
              </a:rPr>
              <a:t>2</a:t>
            </a:r>
            <a:r>
              <a:rPr lang="en-US" sz="800" dirty="0" smtClean="0">
                <a:solidFill>
                  <a:schemeClr val="accent6">
                    <a:lumMod val="75000"/>
                  </a:schemeClr>
                </a:solidFill>
                <a:latin typeface="ITC Officina Serif"/>
              </a:rPr>
              <a:t>Patel, M. NEJM 2011; 365:883-891 – 1.9 </a:t>
            </a:r>
            <a:r>
              <a:rPr lang="en-US" sz="800" dirty="0" err="1" smtClean="0">
                <a:solidFill>
                  <a:schemeClr val="accent6">
                    <a:lumMod val="75000"/>
                  </a:schemeClr>
                </a:solidFill>
                <a:latin typeface="ITC Officina Serif"/>
              </a:rPr>
              <a:t>yrs</a:t>
            </a:r>
            <a:r>
              <a:rPr lang="en-US" sz="800" dirty="0" smtClean="0">
                <a:solidFill>
                  <a:schemeClr val="accent6">
                    <a:lumMod val="75000"/>
                  </a:schemeClr>
                </a:solidFill>
                <a:latin typeface="ITC Officina Serif"/>
              </a:rPr>
              <a:t> follow-up, ITT  </a:t>
            </a:r>
            <a:r>
              <a:rPr lang="en-US" sz="800" baseline="30000" dirty="0" smtClean="0">
                <a:solidFill>
                  <a:schemeClr val="accent6">
                    <a:lumMod val="75000"/>
                  </a:schemeClr>
                </a:solidFill>
                <a:latin typeface="ITC Officina Serif"/>
              </a:rPr>
              <a:t>3</a:t>
            </a:r>
            <a:r>
              <a:rPr lang="en-US" sz="800" dirty="0">
                <a:solidFill>
                  <a:schemeClr val="accent6">
                    <a:lumMod val="75000"/>
                  </a:schemeClr>
                </a:solidFill>
                <a:latin typeface="ITC Officina Serif"/>
              </a:rPr>
              <a:t>Granger, C NEJM 2011; 365:981-992 – 1.8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follow-up, </a:t>
            </a:r>
            <a:r>
              <a:rPr lang="en-US" sz="800" baseline="30000" dirty="0">
                <a:solidFill>
                  <a:schemeClr val="accent6">
                    <a:lumMod val="75000"/>
                  </a:schemeClr>
                </a:solidFill>
                <a:latin typeface="ITC Officina Serif"/>
              </a:rPr>
              <a:t>4</a:t>
            </a:r>
            <a:r>
              <a:rPr lang="en-US" sz="800" dirty="0">
                <a:solidFill>
                  <a:schemeClr val="accent6">
                    <a:lumMod val="75000"/>
                  </a:schemeClr>
                </a:solidFill>
                <a:latin typeface="ITC Officina Serif"/>
              </a:rPr>
              <a:t>Giugliano, R</a:t>
            </a:r>
            <a:r>
              <a:rPr lang="en-US" sz="800" dirty="0" smtClean="0">
                <a:solidFill>
                  <a:schemeClr val="accent6">
                    <a:lumMod val="75000"/>
                  </a:schemeClr>
                </a:solidFill>
                <a:latin typeface="ITC Officina Serif"/>
              </a:rPr>
              <a:t>. NEJM 2013; </a:t>
            </a:r>
            <a:r>
              <a:rPr lang="en-US" sz="800" dirty="0">
                <a:solidFill>
                  <a:schemeClr val="accent6">
                    <a:lumMod val="75000"/>
                  </a:schemeClr>
                </a:solidFill>
                <a:latin typeface="ITC Officina Serif"/>
              </a:rPr>
              <a:t>369(22): </a:t>
            </a:r>
            <a:r>
              <a:rPr lang="en-US" sz="800" dirty="0" smtClean="0">
                <a:solidFill>
                  <a:schemeClr val="accent6">
                    <a:lumMod val="75000"/>
                  </a:schemeClr>
                </a:solidFill>
                <a:latin typeface="ITC Officina Serif"/>
              </a:rPr>
              <a:t>2093-2104 – 2.8 </a:t>
            </a:r>
            <a:r>
              <a:rPr lang="en-US" sz="800" dirty="0" err="1" smtClean="0">
                <a:solidFill>
                  <a:schemeClr val="accent6">
                    <a:lumMod val="75000"/>
                  </a:schemeClr>
                </a:solidFill>
                <a:latin typeface="ITC Officina Serif"/>
              </a:rPr>
              <a:t>yrs</a:t>
            </a:r>
            <a:r>
              <a:rPr lang="en-US" sz="800" dirty="0" smtClean="0">
                <a:solidFill>
                  <a:schemeClr val="accent6">
                    <a:lumMod val="75000"/>
                  </a:schemeClr>
                </a:solidFill>
                <a:latin typeface="ITC Officina Serif"/>
              </a:rPr>
              <a:t> follow-up.</a:t>
            </a:r>
            <a:endParaRPr lang="en-US" sz="800" dirty="0">
              <a:solidFill>
                <a:schemeClr val="accent6">
                  <a:lumMod val="75000"/>
                </a:schemeClr>
              </a:solidFill>
              <a:latin typeface="ITC Officina Serif"/>
            </a:endParaRPr>
          </a:p>
        </p:txBody>
      </p:sp>
    </p:spTree>
    <p:extLst>
      <p:ext uri="{BB962C8B-B14F-4D97-AF65-F5344CB8AC3E}">
        <p14:creationId xmlns:p14="http://schemas.microsoft.com/office/powerpoint/2010/main" val="12073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9481098">
            <a:off x="4662183" y="3117395"/>
            <a:ext cx="4513661" cy="4490254"/>
          </a:xfrm>
          <a:prstGeom prst="rect">
            <a:avLst/>
          </a:prstGeom>
        </p:spPr>
      </p:pic>
      <p:sp>
        <p:nvSpPr>
          <p:cNvPr id="2" name="Title 1"/>
          <p:cNvSpPr>
            <a:spLocks noGrp="1"/>
          </p:cNvSpPr>
          <p:nvPr>
            <p:ph type="title"/>
          </p:nvPr>
        </p:nvSpPr>
        <p:spPr/>
        <p:txBody>
          <a:bodyPr>
            <a:normAutofit/>
          </a:bodyPr>
          <a:lstStyle/>
          <a:p>
            <a:r>
              <a:rPr lang="en-US" altLang="en-US" sz="2300" dirty="0"/>
              <a:t>WATCHMAN</a:t>
            </a:r>
            <a:r>
              <a:rPr lang="en-US" altLang="en-US" sz="2300" baseline="30000" dirty="0"/>
              <a:t>TM  </a:t>
            </a:r>
            <a:r>
              <a:rPr lang="en-US" altLang="en-US" sz="2300" dirty="0"/>
              <a:t>                                                      Left Atrial Appendage Closure </a:t>
            </a:r>
            <a:r>
              <a:rPr lang="en-US" altLang="en-US" sz="2300" dirty="0" smtClean="0"/>
              <a:t>Device</a:t>
            </a:r>
            <a:endParaRPr lang="en-US" sz="2300" dirty="0"/>
          </a:p>
        </p:txBody>
      </p:sp>
      <p:sp>
        <p:nvSpPr>
          <p:cNvPr id="5" name="Content Placeholder 2"/>
          <p:cNvSpPr txBox="1">
            <a:spLocks/>
          </p:cNvSpPr>
          <p:nvPr/>
        </p:nvSpPr>
        <p:spPr>
          <a:xfrm>
            <a:off x="76200" y="2743200"/>
            <a:ext cx="6023817" cy="3673107"/>
          </a:xfrm>
          <a:prstGeom prst="rect">
            <a:avLst/>
          </a:prstGeom>
        </p:spPr>
        <p:txBody>
          <a:bodyPr/>
          <a:lstStyle>
            <a:lvl1pPr marL="236538" indent="-236538" algn="l" defTabSz="914400"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sz="1800" dirty="0" smtClean="0"/>
          </a:p>
          <a:p>
            <a:endParaRPr lang="en-US" sz="1800" dirty="0">
              <a:solidFill>
                <a:schemeClr val="tx1"/>
              </a:solidFill>
            </a:endParaRPr>
          </a:p>
        </p:txBody>
      </p:sp>
      <p:grpSp>
        <p:nvGrpSpPr>
          <p:cNvPr id="6" name="Group 5"/>
          <p:cNvGrpSpPr/>
          <p:nvPr/>
        </p:nvGrpSpPr>
        <p:grpSpPr>
          <a:xfrm>
            <a:off x="281429" y="1600200"/>
            <a:ext cx="8624092" cy="1219200"/>
            <a:chOff x="374254" y="1371600"/>
            <a:chExt cx="8624092" cy="1219200"/>
          </a:xfrm>
          <a:solidFill>
            <a:srgbClr val="EB6600"/>
          </a:solidFill>
          <a:scene3d>
            <a:camera prst="orthographicFront">
              <a:rot lat="0" lon="0" rev="0"/>
            </a:camera>
            <a:lightRig rig="balanced" dir="t">
              <a:rot lat="0" lon="0" rev="8700000"/>
            </a:lightRig>
          </a:scene3d>
        </p:grpSpPr>
        <p:sp>
          <p:nvSpPr>
            <p:cNvPr id="7" name="Rounded Rectangle 6"/>
            <p:cNvSpPr/>
            <p:nvPr/>
          </p:nvSpPr>
          <p:spPr>
            <a:xfrm>
              <a:off x="374254" y="1371600"/>
              <a:ext cx="8624092" cy="1143000"/>
            </a:xfrm>
            <a:prstGeom prst="roundRect">
              <a:avLst/>
            </a:prstGeom>
            <a:solidFill>
              <a:srgbClr val="00467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endParaRPr>
            </a:p>
          </p:txBody>
        </p:sp>
        <p:sp>
          <p:nvSpPr>
            <p:cNvPr id="8" name="TextBox 7"/>
            <p:cNvSpPr txBox="1"/>
            <p:nvPr/>
          </p:nvSpPr>
          <p:spPr>
            <a:xfrm>
              <a:off x="550025" y="1575137"/>
              <a:ext cx="8309927" cy="1015663"/>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sz="2000" dirty="0" smtClean="0">
                  <a:solidFill>
                    <a:srgbClr val="FFFFFF"/>
                  </a:solidFill>
                </a:rPr>
                <a:t>First-of-its-Kind, Proven Alternative to Long-Term Warfarin Therapy for Stroke Risk Reduction in Patients </a:t>
              </a:r>
              <a:r>
                <a:rPr lang="en-US" sz="2000" dirty="0">
                  <a:solidFill>
                    <a:srgbClr val="FFFFFF"/>
                  </a:solidFill>
                </a:rPr>
                <a:t>with </a:t>
              </a:r>
              <a:r>
                <a:rPr lang="en-US" sz="2000" dirty="0" smtClean="0">
                  <a:solidFill>
                    <a:srgbClr val="FFFFFF"/>
                  </a:solidFill>
                </a:rPr>
                <a:t>Non-Valvular </a:t>
              </a:r>
              <a:r>
                <a:rPr lang="en-US" sz="2000" dirty="0">
                  <a:solidFill>
                    <a:srgbClr val="FFFFFF"/>
                  </a:solidFill>
                </a:rPr>
                <a:t>A</a:t>
              </a:r>
              <a:r>
                <a:rPr lang="en-US" sz="2000" dirty="0" smtClean="0">
                  <a:solidFill>
                    <a:srgbClr val="FFFFFF"/>
                  </a:solidFill>
                </a:rPr>
                <a:t>trial </a:t>
              </a:r>
              <a:r>
                <a:rPr lang="en-US" sz="2000" dirty="0">
                  <a:solidFill>
                    <a:srgbClr val="FFFFFF"/>
                  </a:solidFill>
                </a:rPr>
                <a:t>F</a:t>
              </a:r>
              <a:r>
                <a:rPr lang="en-US" sz="2000" dirty="0" smtClean="0">
                  <a:solidFill>
                    <a:srgbClr val="FFFFFF"/>
                  </a:solidFill>
                </a:rPr>
                <a:t>ibrillation</a:t>
              </a:r>
              <a:endParaRPr lang="en-US" sz="2000" dirty="0">
                <a:solidFill>
                  <a:srgbClr val="FFFFFF"/>
                </a:solidFill>
              </a:endParaRPr>
            </a:p>
            <a:p>
              <a:pPr algn="ctr"/>
              <a:endParaRPr lang="en-US" sz="2000" dirty="0">
                <a:solidFill>
                  <a:srgbClr val="FFFFFF"/>
                </a:solidFill>
              </a:endParaRPr>
            </a:p>
          </p:txBody>
        </p:sp>
      </p:grpSp>
      <p:sp>
        <p:nvSpPr>
          <p:cNvPr id="10" name="TextBox 9"/>
          <p:cNvSpPr txBox="1"/>
          <p:nvPr/>
        </p:nvSpPr>
        <p:spPr>
          <a:xfrm>
            <a:off x="457200" y="2971800"/>
            <a:ext cx="413627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6">
                    <a:lumMod val="75000"/>
                  </a:schemeClr>
                </a:solidFill>
                <a:latin typeface="ITC Officina Serif"/>
              </a:rPr>
              <a:t>T</a:t>
            </a:r>
            <a:r>
              <a:rPr lang="en-US" sz="2000" dirty="0" smtClean="0">
                <a:solidFill>
                  <a:schemeClr val="accent6">
                    <a:lumMod val="75000"/>
                  </a:schemeClr>
                </a:solidFill>
                <a:latin typeface="ITC Officina Serif"/>
              </a:rPr>
              <a:t>he </a:t>
            </a:r>
            <a:r>
              <a:rPr lang="en-US" sz="2000" dirty="0">
                <a:solidFill>
                  <a:schemeClr val="accent6">
                    <a:lumMod val="75000"/>
                  </a:schemeClr>
                </a:solidFill>
                <a:latin typeface="ITC Officina Serif"/>
              </a:rPr>
              <a:t>most studied LAAC device, and the only one proven with long-term data from randomized trials or multi-center </a:t>
            </a:r>
            <a:r>
              <a:rPr lang="en-US" sz="2000" dirty="0" smtClean="0">
                <a:solidFill>
                  <a:schemeClr val="accent6">
                    <a:lumMod val="75000"/>
                  </a:schemeClr>
                </a:solidFill>
                <a:latin typeface="ITC Officina Serif"/>
              </a:rPr>
              <a:t>registries</a:t>
            </a:r>
          </a:p>
          <a:p>
            <a:pPr marL="285750" indent="-285750">
              <a:buFont typeface="Arial" panose="020B0604020202020204" pitchFamily="34" charset="0"/>
              <a:buChar char="•"/>
            </a:pPr>
            <a:endParaRPr lang="en-US" sz="2000" dirty="0">
              <a:solidFill>
                <a:schemeClr val="accent6">
                  <a:lumMod val="75000"/>
                </a:schemeClr>
              </a:solidFill>
              <a:latin typeface="ITC Officina Serif"/>
            </a:endParaRPr>
          </a:p>
          <a:p>
            <a:pPr marL="285750" indent="-285750">
              <a:buFont typeface="Arial" panose="020B0604020202020204" pitchFamily="34" charset="0"/>
              <a:buChar char="•"/>
            </a:pPr>
            <a:r>
              <a:rPr lang="en-US" sz="2000" dirty="0" smtClean="0">
                <a:solidFill>
                  <a:schemeClr val="accent6">
                    <a:lumMod val="75000"/>
                  </a:schemeClr>
                </a:solidFill>
                <a:latin typeface="ITC Officina Serif"/>
              </a:rPr>
              <a:t>Commercially available </a:t>
            </a:r>
            <a:r>
              <a:rPr lang="en-US" sz="2000" dirty="0">
                <a:solidFill>
                  <a:schemeClr val="accent6">
                    <a:lumMod val="75000"/>
                  </a:schemeClr>
                </a:solidFill>
                <a:latin typeface="ITC Officina Serif"/>
              </a:rPr>
              <a:t>internationally since 2009, with over </a:t>
            </a:r>
            <a:r>
              <a:rPr lang="en-US" sz="2000" dirty="0" smtClean="0">
                <a:solidFill>
                  <a:schemeClr val="accent6">
                    <a:lumMod val="75000"/>
                  </a:schemeClr>
                </a:solidFill>
                <a:latin typeface="ITC Officina Serif"/>
              </a:rPr>
              <a:t>10,000 implants </a:t>
            </a:r>
            <a:r>
              <a:rPr lang="en-US" sz="2000" dirty="0">
                <a:solidFill>
                  <a:schemeClr val="accent6">
                    <a:lumMod val="75000"/>
                  </a:schemeClr>
                </a:solidFill>
                <a:latin typeface="ITC Officina Serif"/>
              </a:rPr>
              <a:t>worldwide</a:t>
            </a:r>
          </a:p>
          <a:p>
            <a:pPr marL="285750" indent="-285750">
              <a:buFont typeface="Arial" panose="020B0604020202020204" pitchFamily="34" charset="0"/>
              <a:buChar char="•"/>
            </a:pPr>
            <a:endParaRPr lang="en-US" sz="2000" b="1" dirty="0">
              <a:solidFill>
                <a:schemeClr val="accent6">
                  <a:lumMod val="75000"/>
                </a:schemeClr>
              </a:solidFill>
              <a:latin typeface="ITC Officina Serif"/>
            </a:endParaRPr>
          </a:p>
          <a:p>
            <a:pPr marL="285750" indent="-285750">
              <a:buFont typeface="Arial" panose="020B0604020202020204" pitchFamily="34" charset="0"/>
              <a:buChar char="•"/>
            </a:pPr>
            <a:r>
              <a:rPr lang="en-US" sz="2000" dirty="0" smtClean="0">
                <a:solidFill>
                  <a:schemeClr val="accent6">
                    <a:lumMod val="75000"/>
                  </a:schemeClr>
                </a:solidFill>
                <a:latin typeface="ITC Officina Serif"/>
              </a:rPr>
              <a:t>Registered in </a:t>
            </a:r>
            <a:r>
              <a:rPr lang="en-US" sz="2000" dirty="0">
                <a:solidFill>
                  <a:schemeClr val="accent6">
                    <a:lumMod val="75000"/>
                  </a:schemeClr>
                </a:solidFill>
                <a:latin typeface="ITC Officina Serif"/>
              </a:rPr>
              <a:t>over </a:t>
            </a:r>
            <a:r>
              <a:rPr lang="en-US" sz="2000" dirty="0" smtClean="0">
                <a:solidFill>
                  <a:schemeClr val="accent6">
                    <a:lumMod val="75000"/>
                  </a:schemeClr>
                </a:solidFill>
                <a:latin typeface="ITC Officina Serif"/>
              </a:rPr>
              <a:t>70 </a:t>
            </a:r>
            <a:r>
              <a:rPr lang="en-US" sz="2000" dirty="0">
                <a:solidFill>
                  <a:schemeClr val="accent6">
                    <a:lumMod val="75000"/>
                  </a:schemeClr>
                </a:solidFill>
                <a:latin typeface="ITC Officina Serif"/>
              </a:rPr>
              <a:t>countries</a:t>
            </a:r>
          </a:p>
          <a:p>
            <a:pPr marL="285750" indent="-285750">
              <a:buFont typeface="Arial" panose="020B0604020202020204" pitchFamily="34" charset="0"/>
              <a:buChar char="•"/>
            </a:pPr>
            <a:endParaRPr lang="en-US" sz="2000" dirty="0">
              <a:solidFill>
                <a:schemeClr val="accent6">
                  <a:lumMod val="75000"/>
                </a:schemeClr>
              </a:solidFill>
              <a:latin typeface="ITC Officina Serif"/>
            </a:endParaRPr>
          </a:p>
        </p:txBody>
      </p:sp>
      <p:sp>
        <p:nvSpPr>
          <p:cNvPr id="9" name="Rectangle 8"/>
          <p:cNvSpPr/>
          <p:nvPr/>
        </p:nvSpPr>
        <p:spPr>
          <a:xfrm>
            <a:off x="6858001" y="6636278"/>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AB MAR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1741642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Favorable Procedural Safety Profile:    </a:t>
            </a:r>
            <a:r>
              <a:rPr lang="en-US" dirty="0" smtClean="0"/>
              <a:t>      7-Day </a:t>
            </a:r>
            <a:r>
              <a:rPr lang="en-US" dirty="0"/>
              <a:t>Safety </a:t>
            </a:r>
            <a:r>
              <a:rPr lang="en-US" dirty="0" smtClean="0"/>
              <a:t>Events     </a:t>
            </a:r>
            <a:endParaRPr lang="en-US" dirty="0"/>
          </a:p>
        </p:txBody>
      </p:sp>
      <p:graphicFrame>
        <p:nvGraphicFramePr>
          <p:cNvPr id="4" name="Content Placeholder 15"/>
          <p:cNvGraphicFramePr>
            <a:graphicFrameLocks/>
          </p:cNvGraphicFramePr>
          <p:nvPr>
            <p:extLst>
              <p:ext uri="{D42A27DB-BD31-4B8C-83A1-F6EECF244321}">
                <p14:modId xmlns:p14="http://schemas.microsoft.com/office/powerpoint/2010/main" val="179640148"/>
              </p:ext>
            </p:extLst>
          </p:nvPr>
        </p:nvGraphicFramePr>
        <p:xfrm>
          <a:off x="926570" y="1601873"/>
          <a:ext cx="7780338" cy="49513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3094672"/>
            <a:ext cx="1296092" cy="1477328"/>
          </a:xfrm>
          <a:prstGeom prst="rect">
            <a:avLst/>
          </a:prstGeom>
          <a:noFill/>
        </p:spPr>
        <p:txBody>
          <a:bodyPr wrap="square" rtlCol="0" anchor="ctr">
            <a:spAutoFit/>
          </a:bodyPr>
          <a:lstStyle/>
          <a:p>
            <a:pPr algn="ctr"/>
            <a:r>
              <a:rPr lang="en-US" b="1" dirty="0">
                <a:solidFill>
                  <a:srgbClr val="00467F"/>
                </a:solidFill>
              </a:rPr>
              <a:t>Patients with Safety Event </a:t>
            </a:r>
          </a:p>
          <a:p>
            <a:pPr algn="ctr"/>
            <a:r>
              <a:rPr lang="en-US" b="1" dirty="0">
                <a:solidFill>
                  <a:srgbClr val="00467F"/>
                </a:solidFill>
              </a:rPr>
              <a:t>(%)</a:t>
            </a:r>
          </a:p>
        </p:txBody>
      </p:sp>
      <p:sp>
        <p:nvSpPr>
          <p:cNvPr id="6" name="TextBox 5"/>
          <p:cNvSpPr txBox="1"/>
          <p:nvPr/>
        </p:nvSpPr>
        <p:spPr>
          <a:xfrm>
            <a:off x="2071688" y="5564748"/>
            <a:ext cx="2743200" cy="400110"/>
          </a:xfrm>
          <a:prstGeom prst="rect">
            <a:avLst/>
          </a:prstGeom>
          <a:noFill/>
        </p:spPr>
        <p:txBody>
          <a:bodyPr wrap="square" rtlCol="0">
            <a:spAutoFit/>
          </a:bodyPr>
          <a:lstStyle/>
          <a:p>
            <a:pPr algn="ctr"/>
            <a:r>
              <a:rPr lang="en-US" sz="2000" b="1" dirty="0">
                <a:solidFill>
                  <a:srgbClr val="00467F"/>
                </a:solidFill>
              </a:rPr>
              <a:t>PROTECT AF</a:t>
            </a:r>
          </a:p>
        </p:txBody>
      </p:sp>
      <p:sp>
        <p:nvSpPr>
          <p:cNvPr id="7" name="TextBox 6"/>
          <p:cNvSpPr txBox="1"/>
          <p:nvPr/>
        </p:nvSpPr>
        <p:spPr>
          <a:xfrm>
            <a:off x="2057400" y="6100763"/>
            <a:ext cx="1153318" cy="369332"/>
          </a:xfrm>
          <a:prstGeom prst="rect">
            <a:avLst/>
          </a:prstGeom>
          <a:noFill/>
        </p:spPr>
        <p:txBody>
          <a:bodyPr wrap="square" rtlCol="0">
            <a:spAutoFit/>
          </a:bodyPr>
          <a:lstStyle/>
          <a:p>
            <a:pPr algn="ctr"/>
            <a:r>
              <a:rPr lang="en-US" b="1" dirty="0">
                <a:solidFill>
                  <a:srgbClr val="00467F"/>
                </a:solidFill>
              </a:rPr>
              <a:t>1</a:t>
            </a:r>
            <a:r>
              <a:rPr lang="en-US" b="1" baseline="30000" dirty="0">
                <a:solidFill>
                  <a:srgbClr val="00467F"/>
                </a:solidFill>
              </a:rPr>
              <a:t>st</a:t>
            </a:r>
            <a:r>
              <a:rPr lang="en-US" b="1" dirty="0">
                <a:solidFill>
                  <a:srgbClr val="00467F"/>
                </a:solidFill>
              </a:rPr>
              <a:t> Half</a:t>
            </a:r>
          </a:p>
        </p:txBody>
      </p:sp>
      <p:sp>
        <p:nvSpPr>
          <p:cNvPr id="8" name="TextBox 7"/>
          <p:cNvSpPr txBox="1"/>
          <p:nvPr/>
        </p:nvSpPr>
        <p:spPr>
          <a:xfrm>
            <a:off x="3409951" y="6096000"/>
            <a:ext cx="1153318" cy="369332"/>
          </a:xfrm>
          <a:prstGeom prst="rect">
            <a:avLst/>
          </a:prstGeom>
          <a:noFill/>
        </p:spPr>
        <p:txBody>
          <a:bodyPr wrap="square" rtlCol="0">
            <a:spAutoFit/>
          </a:bodyPr>
          <a:lstStyle/>
          <a:p>
            <a:pPr algn="ctr"/>
            <a:r>
              <a:rPr lang="en-US" b="1" dirty="0">
                <a:solidFill>
                  <a:srgbClr val="00467F"/>
                </a:solidFill>
              </a:rPr>
              <a:t>2</a:t>
            </a:r>
            <a:r>
              <a:rPr lang="en-US" b="1" baseline="30000" dirty="0">
                <a:solidFill>
                  <a:srgbClr val="00467F"/>
                </a:solidFill>
              </a:rPr>
              <a:t>nd</a:t>
            </a:r>
            <a:r>
              <a:rPr lang="en-US" b="1" dirty="0">
                <a:solidFill>
                  <a:srgbClr val="00467F"/>
                </a:solidFill>
              </a:rPr>
              <a:t> Half</a:t>
            </a:r>
          </a:p>
        </p:txBody>
      </p:sp>
      <p:sp>
        <p:nvSpPr>
          <p:cNvPr id="9" name="TextBox 8"/>
          <p:cNvSpPr txBox="1"/>
          <p:nvPr/>
        </p:nvSpPr>
        <p:spPr>
          <a:xfrm>
            <a:off x="2057400" y="5864910"/>
            <a:ext cx="1143000" cy="307777"/>
          </a:xfrm>
          <a:prstGeom prst="rect">
            <a:avLst/>
          </a:prstGeom>
          <a:noFill/>
        </p:spPr>
        <p:txBody>
          <a:bodyPr wrap="square" rtlCol="0">
            <a:spAutoFit/>
          </a:bodyPr>
          <a:lstStyle/>
          <a:p>
            <a:pPr algn="ctr"/>
            <a:r>
              <a:rPr lang="en-US" sz="1400" dirty="0">
                <a:solidFill>
                  <a:srgbClr val="00467F"/>
                </a:solidFill>
              </a:rPr>
              <a:t>n</a:t>
            </a:r>
            <a:r>
              <a:rPr lang="en-US" sz="1400" dirty="0" smtClean="0">
                <a:solidFill>
                  <a:srgbClr val="00467F"/>
                </a:solidFill>
              </a:rPr>
              <a:t>=232</a:t>
            </a:r>
            <a:endParaRPr lang="en-US" sz="1400" dirty="0">
              <a:solidFill>
                <a:srgbClr val="00467F"/>
              </a:solidFill>
            </a:endParaRPr>
          </a:p>
        </p:txBody>
      </p:sp>
      <p:sp>
        <p:nvSpPr>
          <p:cNvPr id="10" name="TextBox 9"/>
          <p:cNvSpPr txBox="1"/>
          <p:nvPr/>
        </p:nvSpPr>
        <p:spPr>
          <a:xfrm>
            <a:off x="3429000" y="5864910"/>
            <a:ext cx="1143000" cy="307777"/>
          </a:xfrm>
          <a:prstGeom prst="rect">
            <a:avLst/>
          </a:prstGeom>
          <a:noFill/>
        </p:spPr>
        <p:txBody>
          <a:bodyPr wrap="square" rtlCol="0">
            <a:spAutoFit/>
          </a:bodyPr>
          <a:lstStyle/>
          <a:p>
            <a:pPr algn="ctr"/>
            <a:r>
              <a:rPr lang="en-US" sz="1400" dirty="0">
                <a:solidFill>
                  <a:srgbClr val="00467F"/>
                </a:solidFill>
              </a:rPr>
              <a:t>n</a:t>
            </a:r>
            <a:r>
              <a:rPr lang="en-US" sz="1400" dirty="0" smtClean="0">
                <a:solidFill>
                  <a:srgbClr val="00467F"/>
                </a:solidFill>
              </a:rPr>
              <a:t>=231</a:t>
            </a:r>
            <a:endParaRPr lang="en-US" sz="1400" dirty="0">
              <a:solidFill>
                <a:srgbClr val="00467F"/>
              </a:solidFill>
            </a:endParaRPr>
          </a:p>
        </p:txBody>
      </p:sp>
      <p:sp>
        <p:nvSpPr>
          <p:cNvPr id="11" name="TextBox 10"/>
          <p:cNvSpPr txBox="1"/>
          <p:nvPr/>
        </p:nvSpPr>
        <p:spPr>
          <a:xfrm>
            <a:off x="4648200" y="5864910"/>
            <a:ext cx="1143000" cy="307777"/>
          </a:xfrm>
          <a:prstGeom prst="rect">
            <a:avLst/>
          </a:prstGeom>
          <a:noFill/>
        </p:spPr>
        <p:txBody>
          <a:bodyPr wrap="square" rtlCol="0">
            <a:spAutoFit/>
          </a:bodyPr>
          <a:lstStyle/>
          <a:p>
            <a:pPr algn="ctr"/>
            <a:r>
              <a:rPr lang="en-US" sz="1400" dirty="0">
                <a:solidFill>
                  <a:srgbClr val="00467F"/>
                </a:solidFill>
              </a:rPr>
              <a:t>n</a:t>
            </a:r>
            <a:r>
              <a:rPr lang="en-US" sz="1400" dirty="0" smtClean="0">
                <a:solidFill>
                  <a:srgbClr val="00467F"/>
                </a:solidFill>
              </a:rPr>
              <a:t>=566</a:t>
            </a:r>
            <a:endParaRPr lang="en-US" sz="1400" dirty="0">
              <a:solidFill>
                <a:srgbClr val="00467F"/>
              </a:solidFill>
            </a:endParaRPr>
          </a:p>
        </p:txBody>
      </p:sp>
      <p:sp>
        <p:nvSpPr>
          <p:cNvPr id="12" name="TextBox 11"/>
          <p:cNvSpPr txBox="1"/>
          <p:nvPr/>
        </p:nvSpPr>
        <p:spPr>
          <a:xfrm>
            <a:off x="6019800" y="5864910"/>
            <a:ext cx="1143000" cy="307777"/>
          </a:xfrm>
          <a:prstGeom prst="rect">
            <a:avLst/>
          </a:prstGeom>
          <a:noFill/>
        </p:spPr>
        <p:txBody>
          <a:bodyPr wrap="square" rtlCol="0">
            <a:spAutoFit/>
          </a:bodyPr>
          <a:lstStyle/>
          <a:p>
            <a:pPr algn="ctr"/>
            <a:r>
              <a:rPr lang="en-US" sz="1400" dirty="0">
                <a:solidFill>
                  <a:srgbClr val="00467F"/>
                </a:solidFill>
              </a:rPr>
              <a:t>n</a:t>
            </a:r>
            <a:r>
              <a:rPr lang="en-US" sz="1400" dirty="0" smtClean="0">
                <a:solidFill>
                  <a:srgbClr val="00467F"/>
                </a:solidFill>
              </a:rPr>
              <a:t>=269</a:t>
            </a:r>
            <a:endParaRPr lang="en-US" sz="1400" dirty="0">
              <a:solidFill>
                <a:srgbClr val="00467F"/>
              </a:solidFill>
            </a:endParaRPr>
          </a:p>
        </p:txBody>
      </p:sp>
      <p:sp>
        <p:nvSpPr>
          <p:cNvPr id="13" name="TextBox 12"/>
          <p:cNvSpPr txBox="1"/>
          <p:nvPr/>
        </p:nvSpPr>
        <p:spPr>
          <a:xfrm>
            <a:off x="7315200" y="5864910"/>
            <a:ext cx="1143000" cy="307777"/>
          </a:xfrm>
          <a:prstGeom prst="rect">
            <a:avLst/>
          </a:prstGeom>
          <a:noFill/>
        </p:spPr>
        <p:txBody>
          <a:bodyPr wrap="square" rtlCol="0">
            <a:spAutoFit/>
          </a:bodyPr>
          <a:lstStyle/>
          <a:p>
            <a:pPr algn="ctr"/>
            <a:r>
              <a:rPr lang="en-US" sz="1400" dirty="0">
                <a:solidFill>
                  <a:srgbClr val="00467F"/>
                </a:solidFill>
              </a:rPr>
              <a:t>n</a:t>
            </a:r>
            <a:r>
              <a:rPr lang="en-US" sz="1400" dirty="0" smtClean="0">
                <a:solidFill>
                  <a:srgbClr val="00467F"/>
                </a:solidFill>
              </a:rPr>
              <a:t>=579</a:t>
            </a:r>
            <a:endParaRPr lang="en-US" sz="1400" dirty="0">
              <a:solidFill>
                <a:srgbClr val="00467F"/>
              </a:solidFill>
            </a:endParaRPr>
          </a:p>
        </p:txBody>
      </p:sp>
      <p:sp>
        <p:nvSpPr>
          <p:cNvPr id="14" name="TextBox 13"/>
          <p:cNvSpPr txBox="1"/>
          <p:nvPr/>
        </p:nvSpPr>
        <p:spPr>
          <a:xfrm>
            <a:off x="15240" y="6428601"/>
            <a:ext cx="8991600" cy="261610"/>
          </a:xfrm>
          <a:prstGeom prst="rect">
            <a:avLst/>
          </a:prstGeom>
          <a:noFill/>
        </p:spPr>
        <p:txBody>
          <a:bodyPr wrap="square" rtlCol="0">
            <a:spAutoFit/>
          </a:bodyPr>
          <a:lstStyle/>
          <a:p>
            <a:r>
              <a:rPr lang="en-US" sz="1100" b="1" dirty="0">
                <a:solidFill>
                  <a:schemeClr val="accent6">
                    <a:lumMod val="75000"/>
                  </a:schemeClr>
                </a:solidFill>
                <a:latin typeface="ITC Officina Serif"/>
              </a:rPr>
              <a:t>All Device and/or procedure-related serious adverse events within 7 Days</a:t>
            </a:r>
          </a:p>
        </p:txBody>
      </p:sp>
      <p:cxnSp>
        <p:nvCxnSpPr>
          <p:cNvPr id="15" name="Straight Connector 14"/>
          <p:cNvCxnSpPr/>
          <p:nvPr/>
        </p:nvCxnSpPr>
        <p:spPr bwMode="auto">
          <a:xfrm>
            <a:off x="3064122" y="4065343"/>
            <a:ext cx="636694" cy="0"/>
          </a:xfrm>
          <a:prstGeom prst="line">
            <a:avLst/>
          </a:prstGeom>
          <a:solidFill>
            <a:srgbClr val="00FF00"/>
          </a:solidFill>
          <a:ln w="28575" cap="flat" cmpd="sng" algn="ctr">
            <a:solidFill>
              <a:schemeClr val="bg2">
                <a:lumMod val="75000"/>
              </a:schemeClr>
            </a:solidFill>
            <a:prstDash val="dash"/>
            <a:round/>
            <a:headEnd type="none" w="med" len="med"/>
            <a:tailEnd type="none" w="med" len="med"/>
          </a:ln>
          <a:effectLst/>
        </p:spPr>
      </p:cxnSp>
      <p:cxnSp>
        <p:nvCxnSpPr>
          <p:cNvPr id="16" name="Straight Connector 15"/>
          <p:cNvCxnSpPr/>
          <p:nvPr/>
        </p:nvCxnSpPr>
        <p:spPr bwMode="auto">
          <a:xfrm>
            <a:off x="3076164" y="2567050"/>
            <a:ext cx="636694" cy="0"/>
          </a:xfrm>
          <a:prstGeom prst="line">
            <a:avLst/>
          </a:prstGeom>
          <a:solidFill>
            <a:srgbClr val="00FF00"/>
          </a:solidFill>
          <a:ln w="28575" cap="flat" cmpd="sng" algn="ctr">
            <a:solidFill>
              <a:schemeClr val="bg2">
                <a:lumMod val="75000"/>
              </a:schemeClr>
            </a:solidFill>
            <a:prstDash val="dash"/>
            <a:round/>
            <a:headEnd type="none" w="med" len="med"/>
            <a:tailEnd type="none" w="med" len="med"/>
          </a:ln>
          <a:effectLst/>
        </p:spPr>
      </p:cxnSp>
      <p:sp>
        <p:nvSpPr>
          <p:cNvPr id="17" name="TextBox 16"/>
          <p:cNvSpPr txBox="1"/>
          <p:nvPr/>
        </p:nvSpPr>
        <p:spPr>
          <a:xfrm>
            <a:off x="2933700" y="3094672"/>
            <a:ext cx="1066800" cy="461665"/>
          </a:xfrm>
          <a:prstGeom prst="rect">
            <a:avLst/>
          </a:prstGeom>
          <a:noFill/>
        </p:spPr>
        <p:txBody>
          <a:bodyPr wrap="square" rtlCol="0">
            <a:spAutoFit/>
          </a:bodyPr>
          <a:lstStyle/>
          <a:p>
            <a:pPr algn="ctr"/>
            <a:r>
              <a:rPr lang="en-US" sz="1200" b="1" dirty="0" smtClean="0">
                <a:solidFill>
                  <a:srgbClr val="000000"/>
                </a:solidFill>
              </a:rPr>
              <a:t>Learning Curve</a:t>
            </a:r>
          </a:p>
        </p:txBody>
      </p:sp>
      <p:sp>
        <p:nvSpPr>
          <p:cNvPr id="18" name="TextBox 17"/>
          <p:cNvSpPr txBox="1"/>
          <p:nvPr/>
        </p:nvSpPr>
        <p:spPr>
          <a:xfrm>
            <a:off x="5867400" y="6153090"/>
            <a:ext cx="1463040" cy="400110"/>
          </a:xfrm>
          <a:prstGeom prst="rect">
            <a:avLst/>
          </a:prstGeom>
          <a:noFill/>
          <a:ln>
            <a:solidFill>
              <a:schemeClr val="tx1"/>
            </a:solidFill>
          </a:ln>
        </p:spPr>
        <p:txBody>
          <a:bodyPr wrap="square" rtlCol="0">
            <a:spAutoFit/>
          </a:bodyPr>
          <a:lstStyle/>
          <a:p>
            <a:pPr algn="ctr"/>
            <a:r>
              <a:rPr lang="en-US" sz="1000" dirty="0" smtClean="0">
                <a:solidFill>
                  <a:srgbClr val="00467F"/>
                </a:solidFill>
              </a:rPr>
              <a:t>~50% New Operators in PREVAIL</a:t>
            </a:r>
          </a:p>
        </p:txBody>
      </p:sp>
      <p:sp>
        <p:nvSpPr>
          <p:cNvPr id="19" name="Rectangle 18"/>
          <p:cNvSpPr/>
          <p:nvPr/>
        </p:nvSpPr>
        <p:spPr>
          <a:xfrm>
            <a:off x="0" y="6566356"/>
            <a:ext cx="8468518" cy="215444"/>
          </a:xfrm>
          <a:prstGeom prst="rect">
            <a:avLst/>
          </a:prstGeom>
        </p:spPr>
        <p:txBody>
          <a:bodyPr wrap="square">
            <a:spAutoFit/>
          </a:bodyPr>
          <a:lstStyle/>
          <a:p>
            <a:r>
              <a:rPr lang="en-US" sz="800" dirty="0" smtClean="0">
                <a:solidFill>
                  <a:schemeClr val="accent6">
                    <a:lumMod val="75000"/>
                  </a:schemeClr>
                </a:solidFill>
              </a:rPr>
              <a:t>Source: FDA Oct 2014 Panel Sponsor Presentation.  </a:t>
            </a:r>
            <a:endParaRPr lang="en-US" sz="800" dirty="0">
              <a:solidFill>
                <a:schemeClr val="accent6">
                  <a:lumMod val="75000"/>
                </a:schemeClr>
              </a:solidFill>
            </a:endParaRPr>
          </a:p>
        </p:txBody>
      </p:sp>
    </p:spTree>
    <p:extLst>
      <p:ext uri="{BB962C8B-B14F-4D97-AF65-F5344CB8AC3E}">
        <p14:creationId xmlns:p14="http://schemas.microsoft.com/office/powerpoint/2010/main" val="2047615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Implant Success &amp; Warfarin Cessation</a:t>
            </a:r>
          </a:p>
        </p:txBody>
      </p:sp>
      <p:sp>
        <p:nvSpPr>
          <p:cNvPr id="7" name="TextBox 6"/>
          <p:cNvSpPr txBox="1"/>
          <p:nvPr/>
        </p:nvSpPr>
        <p:spPr>
          <a:xfrm>
            <a:off x="7391400" y="3228201"/>
            <a:ext cx="744114" cy="276999"/>
          </a:xfrm>
          <a:prstGeom prst="rect">
            <a:avLst/>
          </a:prstGeom>
          <a:noFill/>
        </p:spPr>
        <p:txBody>
          <a:bodyPr wrap="none" rtlCol="0">
            <a:spAutoFit/>
          </a:bodyPr>
          <a:lstStyle/>
          <a:p>
            <a:r>
              <a:rPr lang="en-US" sz="1200" dirty="0">
                <a:solidFill>
                  <a:schemeClr val="accent6">
                    <a:lumMod val="75000"/>
                  </a:schemeClr>
                </a:solidFill>
                <a:latin typeface="ITC Officina Serif"/>
                <a:cs typeface="Lucida Sans Unicode" pitchFamily="34" charset="0"/>
              </a:rPr>
              <a:t>p = </a:t>
            </a:r>
            <a:r>
              <a:rPr lang="en-US" sz="1200" dirty="0" smtClean="0">
                <a:solidFill>
                  <a:schemeClr val="accent6">
                    <a:lumMod val="75000"/>
                  </a:schemeClr>
                </a:solidFill>
                <a:latin typeface="ITC Officina Serif"/>
                <a:cs typeface="Lucida Sans Unicode" pitchFamily="34" charset="0"/>
              </a:rPr>
              <a:t>0.04</a:t>
            </a:r>
            <a:endParaRPr lang="en-US" sz="1200" dirty="0">
              <a:solidFill>
                <a:schemeClr val="accent6">
                  <a:lumMod val="75000"/>
                </a:schemeClr>
              </a:solidFill>
              <a:latin typeface="ITC Officina Serif"/>
              <a:cs typeface="Lucida Sans Unicode"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39600270"/>
              </p:ext>
            </p:extLst>
          </p:nvPr>
        </p:nvGraphicFramePr>
        <p:xfrm>
          <a:off x="533400" y="4241839"/>
          <a:ext cx="4694919" cy="1974116"/>
        </p:xfrm>
        <a:graphic>
          <a:graphicData uri="http://schemas.openxmlformats.org/drawingml/2006/table">
            <a:tbl>
              <a:tblPr firstRow="1" bandRow="1">
                <a:tableStyleId>{638B1855-1B75-4FBE-930C-398BA8C253C6}</a:tableStyleId>
              </a:tblPr>
              <a:tblGrid>
                <a:gridCol w="2007592"/>
                <a:gridCol w="1161266"/>
                <a:gridCol w="1526061"/>
              </a:tblGrid>
              <a:tr h="493529">
                <a:tc>
                  <a:txBody>
                    <a:bodyPr/>
                    <a:lstStyle/>
                    <a:p>
                      <a:pPr algn="ctr"/>
                      <a:r>
                        <a:rPr lang="en-US" dirty="0" smtClean="0">
                          <a:effectLst/>
                          <a:latin typeface="ITC Officina Serif"/>
                        </a:rPr>
                        <a:t>Study</a:t>
                      </a:r>
                      <a:endParaRPr lang="en-US" dirty="0">
                        <a:effectLst/>
                        <a:latin typeface="ITC Officina Serif"/>
                      </a:endParaRPr>
                    </a:p>
                  </a:txBody>
                  <a:tcPr>
                    <a:solidFill>
                      <a:schemeClr val="tx2"/>
                    </a:solidFill>
                  </a:tcPr>
                </a:tc>
                <a:tc>
                  <a:txBody>
                    <a:bodyPr/>
                    <a:lstStyle/>
                    <a:p>
                      <a:pPr algn="ctr"/>
                      <a:r>
                        <a:rPr lang="en-US" dirty="0" smtClean="0">
                          <a:effectLst/>
                          <a:latin typeface="ITC Officina Serif"/>
                        </a:rPr>
                        <a:t>45-day</a:t>
                      </a:r>
                      <a:endParaRPr lang="en-US" dirty="0">
                        <a:effectLst/>
                        <a:latin typeface="ITC Officina Serif"/>
                      </a:endParaRPr>
                    </a:p>
                  </a:txBody>
                  <a:tcPr>
                    <a:solidFill>
                      <a:schemeClr val="tx2"/>
                    </a:solidFill>
                  </a:tcPr>
                </a:tc>
                <a:tc>
                  <a:txBody>
                    <a:bodyPr/>
                    <a:lstStyle/>
                    <a:p>
                      <a:pPr algn="ctr"/>
                      <a:r>
                        <a:rPr lang="en-US" dirty="0" smtClean="0">
                          <a:effectLst/>
                          <a:latin typeface="ITC Officina Serif"/>
                        </a:rPr>
                        <a:t>12-month</a:t>
                      </a:r>
                      <a:endParaRPr lang="en-US" dirty="0">
                        <a:effectLst/>
                        <a:latin typeface="ITC Officina Serif"/>
                      </a:endParaRPr>
                    </a:p>
                  </a:txBody>
                  <a:tcPr>
                    <a:solidFill>
                      <a:schemeClr val="tx2"/>
                    </a:solidFill>
                  </a:tcPr>
                </a:tc>
              </a:tr>
              <a:tr h="493529">
                <a:tc>
                  <a:txBody>
                    <a:bodyPr/>
                    <a:lstStyle/>
                    <a:p>
                      <a:r>
                        <a:rPr lang="en-US" sz="2000" b="1" dirty="0" smtClean="0">
                          <a:solidFill>
                            <a:schemeClr val="accent6">
                              <a:lumMod val="75000"/>
                            </a:schemeClr>
                          </a:solidFill>
                          <a:effectLst/>
                          <a:latin typeface="ITC Officina Serif"/>
                        </a:rPr>
                        <a:t>PROTECT AF</a:t>
                      </a:r>
                      <a:endParaRPr lang="en-US" sz="2000" b="1" dirty="0">
                        <a:solidFill>
                          <a:schemeClr val="accent6">
                            <a:lumMod val="75000"/>
                          </a:schemeClr>
                        </a:solidFill>
                        <a:effectLst/>
                        <a:latin typeface="ITC Officina Serif"/>
                      </a:endParaRPr>
                    </a:p>
                  </a:txBody>
                  <a:tcPr>
                    <a:solidFill>
                      <a:schemeClr val="bg1"/>
                    </a:solidFill>
                  </a:tcPr>
                </a:tc>
                <a:tc>
                  <a:txBody>
                    <a:bodyPr/>
                    <a:lstStyle/>
                    <a:p>
                      <a:pPr algn="ctr"/>
                      <a:r>
                        <a:rPr lang="en-US" sz="2000" b="1" dirty="0" smtClean="0">
                          <a:solidFill>
                            <a:schemeClr val="accent6">
                              <a:lumMod val="75000"/>
                            </a:schemeClr>
                          </a:solidFill>
                          <a:effectLst/>
                          <a:latin typeface="ITC Officina Serif"/>
                        </a:rPr>
                        <a:t>87%</a:t>
                      </a:r>
                      <a:endParaRPr lang="en-US" sz="2000" b="1" dirty="0">
                        <a:solidFill>
                          <a:schemeClr val="accent6">
                            <a:lumMod val="75000"/>
                          </a:schemeClr>
                        </a:solidFill>
                        <a:effectLst/>
                        <a:latin typeface="ITC Officina Serif"/>
                      </a:endParaRPr>
                    </a:p>
                  </a:txBody>
                  <a:tcPr>
                    <a:solidFill>
                      <a:schemeClr val="bg1"/>
                    </a:solidFill>
                  </a:tcPr>
                </a:tc>
                <a:tc>
                  <a:txBody>
                    <a:bodyPr/>
                    <a:lstStyle/>
                    <a:p>
                      <a:pPr algn="ctr"/>
                      <a:r>
                        <a:rPr lang="en-US" sz="2000" b="1" dirty="0" smtClean="0">
                          <a:solidFill>
                            <a:schemeClr val="accent6">
                              <a:lumMod val="75000"/>
                            </a:schemeClr>
                          </a:solidFill>
                          <a:effectLst/>
                          <a:latin typeface="ITC Officina Serif"/>
                        </a:rPr>
                        <a:t>&gt;93%</a:t>
                      </a:r>
                      <a:endParaRPr lang="en-US" sz="2000" b="1" dirty="0">
                        <a:solidFill>
                          <a:schemeClr val="accent6">
                            <a:lumMod val="75000"/>
                          </a:schemeClr>
                        </a:solidFill>
                        <a:effectLst/>
                        <a:latin typeface="ITC Officina Serif"/>
                      </a:endParaRPr>
                    </a:p>
                  </a:txBody>
                  <a:tcPr>
                    <a:solidFill>
                      <a:schemeClr val="bg1"/>
                    </a:solidFill>
                  </a:tcPr>
                </a:tc>
              </a:tr>
              <a:tr h="493529">
                <a:tc>
                  <a:txBody>
                    <a:bodyPr/>
                    <a:lstStyle/>
                    <a:p>
                      <a:r>
                        <a:rPr lang="en-US" sz="2000" b="1" dirty="0" smtClean="0">
                          <a:solidFill>
                            <a:schemeClr val="accent6">
                              <a:lumMod val="75000"/>
                            </a:schemeClr>
                          </a:solidFill>
                          <a:effectLst/>
                          <a:latin typeface="ITC Officina Serif"/>
                        </a:rPr>
                        <a:t>CAP</a:t>
                      </a:r>
                      <a:endParaRPr lang="en-US" sz="2000" b="1" dirty="0">
                        <a:solidFill>
                          <a:schemeClr val="accent6">
                            <a:lumMod val="75000"/>
                          </a:schemeClr>
                        </a:solidFill>
                        <a:effectLst/>
                        <a:latin typeface="ITC Officina Serif"/>
                      </a:endParaRPr>
                    </a:p>
                  </a:txBody>
                  <a:tcPr>
                    <a:solidFill>
                      <a:schemeClr val="bg1"/>
                    </a:solidFill>
                  </a:tcPr>
                </a:tc>
                <a:tc>
                  <a:txBody>
                    <a:bodyPr/>
                    <a:lstStyle/>
                    <a:p>
                      <a:pPr algn="ctr"/>
                      <a:r>
                        <a:rPr lang="en-US" sz="2000" b="1" dirty="0" smtClean="0">
                          <a:solidFill>
                            <a:schemeClr val="accent6">
                              <a:lumMod val="75000"/>
                            </a:schemeClr>
                          </a:solidFill>
                          <a:effectLst/>
                          <a:latin typeface="ITC Officina Serif"/>
                        </a:rPr>
                        <a:t>96%</a:t>
                      </a:r>
                      <a:endParaRPr lang="en-US" sz="2000" b="1" dirty="0">
                        <a:solidFill>
                          <a:schemeClr val="accent6">
                            <a:lumMod val="75000"/>
                          </a:schemeClr>
                        </a:solidFill>
                        <a:effectLst/>
                        <a:latin typeface="ITC Officina Serif"/>
                      </a:endParaRPr>
                    </a:p>
                  </a:txBody>
                  <a:tcPr>
                    <a:solidFill>
                      <a:schemeClr val="bg1"/>
                    </a:solidFill>
                  </a:tcPr>
                </a:tc>
                <a:tc>
                  <a:txBody>
                    <a:bodyPr/>
                    <a:lstStyle/>
                    <a:p>
                      <a:pPr algn="ctr"/>
                      <a:r>
                        <a:rPr lang="en-US" sz="2000" b="1" dirty="0" smtClean="0">
                          <a:solidFill>
                            <a:schemeClr val="accent6">
                              <a:lumMod val="75000"/>
                            </a:schemeClr>
                          </a:solidFill>
                          <a:effectLst/>
                          <a:latin typeface="ITC Officina Serif"/>
                        </a:rPr>
                        <a:t>&gt;96%</a:t>
                      </a:r>
                      <a:endParaRPr lang="en-US" sz="2000" b="1" dirty="0">
                        <a:solidFill>
                          <a:schemeClr val="accent6">
                            <a:lumMod val="75000"/>
                          </a:schemeClr>
                        </a:solidFill>
                        <a:effectLst/>
                        <a:latin typeface="ITC Officina Serif"/>
                      </a:endParaRPr>
                    </a:p>
                  </a:txBody>
                  <a:tcPr>
                    <a:solidFill>
                      <a:schemeClr val="bg1"/>
                    </a:solidFill>
                  </a:tcPr>
                </a:tc>
              </a:tr>
              <a:tr h="493529">
                <a:tc>
                  <a:txBody>
                    <a:bodyPr/>
                    <a:lstStyle/>
                    <a:p>
                      <a:r>
                        <a:rPr lang="en-US" sz="2000" b="1" dirty="0" smtClean="0">
                          <a:solidFill>
                            <a:schemeClr val="accent6">
                              <a:lumMod val="75000"/>
                            </a:schemeClr>
                          </a:solidFill>
                          <a:effectLst/>
                          <a:latin typeface="ITC Officina Serif"/>
                        </a:rPr>
                        <a:t>PREVAIL</a:t>
                      </a:r>
                      <a:endParaRPr lang="en-US" sz="2000" b="1" dirty="0">
                        <a:solidFill>
                          <a:schemeClr val="accent6">
                            <a:lumMod val="75000"/>
                          </a:schemeClr>
                        </a:solidFill>
                        <a:effectLst/>
                        <a:latin typeface="ITC Officina Serif"/>
                      </a:endParaRPr>
                    </a:p>
                  </a:txBody>
                  <a:tcPr>
                    <a:solidFill>
                      <a:schemeClr val="bg1"/>
                    </a:solidFill>
                  </a:tcPr>
                </a:tc>
                <a:tc>
                  <a:txBody>
                    <a:bodyPr/>
                    <a:lstStyle/>
                    <a:p>
                      <a:pPr algn="ctr"/>
                      <a:r>
                        <a:rPr lang="en-US" sz="2000" b="1" dirty="0" smtClean="0">
                          <a:solidFill>
                            <a:schemeClr val="accent6">
                              <a:lumMod val="75000"/>
                            </a:schemeClr>
                          </a:solidFill>
                          <a:effectLst/>
                          <a:latin typeface="ITC Officina Serif"/>
                        </a:rPr>
                        <a:t>92%</a:t>
                      </a:r>
                      <a:endParaRPr lang="en-US" sz="2000" b="1" dirty="0">
                        <a:solidFill>
                          <a:schemeClr val="accent6">
                            <a:lumMod val="75000"/>
                          </a:schemeClr>
                        </a:solidFill>
                        <a:effectLst/>
                        <a:latin typeface="ITC Officina Serif"/>
                      </a:endParaRPr>
                    </a:p>
                  </a:txBody>
                  <a:tcPr>
                    <a:solidFill>
                      <a:schemeClr val="bg1"/>
                    </a:solidFill>
                  </a:tcPr>
                </a:tc>
                <a:tc>
                  <a:txBody>
                    <a:bodyPr/>
                    <a:lstStyle/>
                    <a:p>
                      <a:pPr algn="ctr"/>
                      <a:r>
                        <a:rPr lang="en-US" sz="2000" b="1" dirty="0" smtClean="0">
                          <a:solidFill>
                            <a:schemeClr val="accent6">
                              <a:lumMod val="75000"/>
                            </a:schemeClr>
                          </a:solidFill>
                          <a:effectLst/>
                          <a:latin typeface="ITC Officina Serif"/>
                        </a:rPr>
                        <a:t>&gt;99%</a:t>
                      </a:r>
                      <a:endParaRPr lang="en-US" sz="2000" b="1" dirty="0">
                        <a:solidFill>
                          <a:schemeClr val="accent6">
                            <a:lumMod val="75000"/>
                          </a:schemeClr>
                        </a:solidFill>
                        <a:effectLst/>
                        <a:latin typeface="ITC Officina Serif"/>
                      </a:endParaRPr>
                    </a:p>
                  </a:txBody>
                  <a:tcPr>
                    <a:solidFill>
                      <a:schemeClr val="bg1"/>
                    </a:solidFill>
                  </a:tcPr>
                </a:tc>
              </a:tr>
            </a:tbl>
          </a:graphicData>
        </a:graphic>
      </p:graphicFrame>
      <p:sp>
        <p:nvSpPr>
          <p:cNvPr id="9" name="Rectangle 8"/>
          <p:cNvSpPr/>
          <p:nvPr/>
        </p:nvSpPr>
        <p:spPr>
          <a:xfrm>
            <a:off x="1140759" y="3430429"/>
            <a:ext cx="6711182" cy="246221"/>
          </a:xfrm>
          <a:prstGeom prst="rect">
            <a:avLst/>
          </a:prstGeom>
        </p:spPr>
        <p:txBody>
          <a:bodyPr wrap="square">
            <a:spAutoFit/>
          </a:bodyPr>
          <a:lstStyle/>
          <a:p>
            <a:pPr algn="ctr"/>
            <a:r>
              <a:rPr lang="en-US" sz="1000" dirty="0">
                <a:solidFill>
                  <a:schemeClr val="accent6">
                    <a:lumMod val="75000"/>
                  </a:schemeClr>
                </a:solidFill>
                <a:latin typeface="ITC Officina Serif"/>
              </a:rPr>
              <a:t>Implant success defined as deployment and release of  the </a:t>
            </a:r>
            <a:r>
              <a:rPr lang="en-US" sz="1000" dirty="0" smtClean="0">
                <a:solidFill>
                  <a:schemeClr val="accent6">
                    <a:lumMod val="75000"/>
                  </a:schemeClr>
                </a:solidFill>
                <a:latin typeface="ITC Officina Serif"/>
              </a:rPr>
              <a:t> device </a:t>
            </a:r>
            <a:r>
              <a:rPr lang="en-US" sz="1000" dirty="0">
                <a:solidFill>
                  <a:schemeClr val="accent6">
                    <a:lumMod val="75000"/>
                  </a:schemeClr>
                </a:solidFill>
                <a:latin typeface="ITC Officina Serif"/>
              </a:rPr>
              <a:t>into the left atrial appendage</a:t>
            </a:r>
          </a:p>
        </p:txBody>
      </p:sp>
      <p:sp>
        <p:nvSpPr>
          <p:cNvPr id="10" name="TextBox 9"/>
          <p:cNvSpPr txBox="1"/>
          <p:nvPr/>
        </p:nvSpPr>
        <p:spPr>
          <a:xfrm>
            <a:off x="1832648" y="3867090"/>
            <a:ext cx="2510752" cy="400110"/>
          </a:xfrm>
          <a:prstGeom prst="rect">
            <a:avLst/>
          </a:prstGeom>
          <a:noFill/>
        </p:spPr>
        <p:txBody>
          <a:bodyPr wrap="none" rtlCol="0">
            <a:spAutoFit/>
          </a:bodyPr>
          <a:lstStyle/>
          <a:p>
            <a:r>
              <a:rPr lang="en-US" sz="2000" b="1" dirty="0" smtClean="0">
                <a:solidFill>
                  <a:schemeClr val="accent6">
                    <a:lumMod val="75000"/>
                  </a:schemeClr>
                </a:solidFill>
                <a:latin typeface="ITC Officina Serif"/>
              </a:rPr>
              <a:t>Warfarin Cessation</a:t>
            </a:r>
            <a:endParaRPr lang="en-US" sz="2000" b="1" dirty="0">
              <a:solidFill>
                <a:schemeClr val="accent6">
                  <a:lumMod val="75000"/>
                </a:schemeClr>
              </a:solidFill>
              <a:latin typeface="ITC Officina Serif"/>
            </a:endParaRPr>
          </a:p>
        </p:txBody>
      </p:sp>
      <p:sp>
        <p:nvSpPr>
          <p:cNvPr id="11" name="Rounded Rectangle 10"/>
          <p:cNvSpPr/>
          <p:nvPr/>
        </p:nvSpPr>
        <p:spPr>
          <a:xfrm>
            <a:off x="5867400" y="3694272"/>
            <a:ext cx="2971800" cy="27533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fontAlgn="base">
              <a:spcBef>
                <a:spcPct val="0"/>
              </a:spcBef>
              <a:spcAft>
                <a:spcPct val="0"/>
              </a:spcAft>
            </a:pPr>
            <a:r>
              <a:rPr lang="en-US" b="1" dirty="0" smtClean="0">
                <a:solidFill>
                  <a:srgbClr val="00467F"/>
                </a:solidFill>
                <a:latin typeface="ITC Officina Serif"/>
              </a:rPr>
              <a:t>PREVAIL Implant Success</a:t>
            </a:r>
          </a:p>
          <a:p>
            <a:pPr fontAlgn="base">
              <a:spcBef>
                <a:spcPct val="0"/>
              </a:spcBef>
              <a:spcAft>
                <a:spcPct val="0"/>
              </a:spcAft>
            </a:pPr>
            <a:endParaRPr lang="en-US" sz="800" i="1" dirty="0" smtClean="0">
              <a:solidFill>
                <a:srgbClr val="00467F"/>
              </a:solidFill>
              <a:latin typeface="ITC Officina Serif"/>
            </a:endParaRPr>
          </a:p>
          <a:p>
            <a:pPr fontAlgn="base">
              <a:spcBef>
                <a:spcPct val="0"/>
              </a:spcBef>
              <a:spcAft>
                <a:spcPct val="0"/>
              </a:spcAft>
            </a:pPr>
            <a:r>
              <a:rPr lang="en-US" sz="1600" dirty="0" smtClean="0">
                <a:solidFill>
                  <a:srgbClr val="00467F"/>
                </a:solidFill>
                <a:latin typeface="ITC Officina Serif"/>
              </a:rPr>
              <a:t>No difference between new and experienced operators</a:t>
            </a:r>
          </a:p>
          <a:p>
            <a:pPr lvl="1" fontAlgn="base">
              <a:spcBef>
                <a:spcPct val="0"/>
              </a:spcBef>
              <a:spcAft>
                <a:spcPct val="0"/>
              </a:spcAft>
            </a:pPr>
            <a:r>
              <a:rPr lang="en-US" sz="900" dirty="0" smtClean="0">
                <a:solidFill>
                  <a:srgbClr val="00467F"/>
                </a:solidFill>
                <a:latin typeface="ITC Officina Serif"/>
              </a:rPr>
              <a:t/>
            </a:r>
            <a:br>
              <a:rPr lang="en-US" sz="900" dirty="0" smtClean="0">
                <a:solidFill>
                  <a:srgbClr val="00467F"/>
                </a:solidFill>
                <a:latin typeface="ITC Officina Serif"/>
              </a:rPr>
            </a:br>
            <a:r>
              <a:rPr lang="en-US" sz="1400" dirty="0" smtClean="0">
                <a:solidFill>
                  <a:srgbClr val="00467F"/>
                </a:solidFill>
                <a:latin typeface="ITC Officina Serif"/>
              </a:rPr>
              <a:t>Experienced Operators</a:t>
            </a:r>
          </a:p>
          <a:p>
            <a:pPr marL="1085850" lvl="2" indent="-171450" fontAlgn="base">
              <a:spcBef>
                <a:spcPct val="0"/>
              </a:spcBef>
              <a:spcAft>
                <a:spcPct val="0"/>
              </a:spcAft>
              <a:buFont typeface="Arial" panose="020B0604020202020204" pitchFamily="34" charset="0"/>
              <a:buChar char="•"/>
            </a:pPr>
            <a:r>
              <a:rPr lang="en-US" sz="1400" dirty="0" smtClean="0">
                <a:solidFill>
                  <a:srgbClr val="00467F"/>
                </a:solidFill>
                <a:latin typeface="ITC Officina Serif"/>
              </a:rPr>
              <a:t>n=26</a:t>
            </a:r>
          </a:p>
          <a:p>
            <a:pPr marL="1085850" lvl="2" indent="-171450" fontAlgn="base">
              <a:spcBef>
                <a:spcPct val="0"/>
              </a:spcBef>
              <a:spcAft>
                <a:spcPct val="0"/>
              </a:spcAft>
              <a:buFont typeface="Arial" panose="020B0604020202020204" pitchFamily="34" charset="0"/>
              <a:buChar char="•"/>
            </a:pPr>
            <a:r>
              <a:rPr lang="en-US" sz="1400" dirty="0" smtClean="0">
                <a:solidFill>
                  <a:srgbClr val="00467F"/>
                </a:solidFill>
                <a:latin typeface="ITC Officina Serif"/>
              </a:rPr>
              <a:t>96%</a:t>
            </a:r>
            <a:endParaRPr lang="en-US" sz="600" dirty="0">
              <a:solidFill>
                <a:srgbClr val="00467F"/>
              </a:solidFill>
              <a:latin typeface="ITC Officina Serif"/>
            </a:endParaRPr>
          </a:p>
          <a:p>
            <a:pPr lvl="1" fontAlgn="base">
              <a:spcBef>
                <a:spcPct val="0"/>
              </a:spcBef>
              <a:spcAft>
                <a:spcPct val="0"/>
              </a:spcAft>
            </a:pPr>
            <a:r>
              <a:rPr lang="en-US" sz="1400" dirty="0" smtClean="0">
                <a:solidFill>
                  <a:srgbClr val="00467F"/>
                </a:solidFill>
                <a:latin typeface="ITC Officina Serif"/>
              </a:rPr>
              <a:t>New Operators</a:t>
            </a:r>
          </a:p>
          <a:p>
            <a:pPr marL="1085850" lvl="2" indent="-171450" fontAlgn="base">
              <a:spcBef>
                <a:spcPct val="0"/>
              </a:spcBef>
              <a:spcAft>
                <a:spcPct val="0"/>
              </a:spcAft>
              <a:buFont typeface="Arial" panose="020B0604020202020204" pitchFamily="34" charset="0"/>
              <a:buChar char="•"/>
            </a:pPr>
            <a:r>
              <a:rPr lang="en-US" sz="1400" dirty="0" smtClean="0">
                <a:solidFill>
                  <a:srgbClr val="00467F"/>
                </a:solidFill>
                <a:latin typeface="ITC Officina Serif"/>
              </a:rPr>
              <a:t>n=24</a:t>
            </a:r>
          </a:p>
          <a:p>
            <a:pPr marL="1085850" lvl="2" indent="-171450" fontAlgn="base">
              <a:spcBef>
                <a:spcPct val="0"/>
              </a:spcBef>
              <a:spcAft>
                <a:spcPct val="0"/>
              </a:spcAft>
              <a:buFont typeface="Arial" panose="020B0604020202020204" pitchFamily="34" charset="0"/>
              <a:buChar char="•"/>
            </a:pPr>
            <a:r>
              <a:rPr lang="en-US" sz="1400" dirty="0" smtClean="0">
                <a:solidFill>
                  <a:srgbClr val="00467F"/>
                </a:solidFill>
                <a:latin typeface="ITC Officina Serif"/>
              </a:rPr>
              <a:t>93%</a:t>
            </a:r>
          </a:p>
        </p:txBody>
      </p:sp>
      <p:sp>
        <p:nvSpPr>
          <p:cNvPr id="12" name="TextBox 11"/>
          <p:cNvSpPr txBox="1"/>
          <p:nvPr/>
        </p:nvSpPr>
        <p:spPr>
          <a:xfrm>
            <a:off x="7851941" y="6104752"/>
            <a:ext cx="744114" cy="276999"/>
          </a:xfrm>
          <a:prstGeom prst="rect">
            <a:avLst/>
          </a:prstGeom>
          <a:noFill/>
        </p:spPr>
        <p:txBody>
          <a:bodyPr wrap="none" rtlCol="0">
            <a:spAutoFit/>
          </a:bodyPr>
          <a:lstStyle/>
          <a:p>
            <a:r>
              <a:rPr lang="en-US" sz="1200" dirty="0">
                <a:solidFill>
                  <a:srgbClr val="00467F"/>
                </a:solidFill>
                <a:latin typeface="ITC Officina Serif"/>
                <a:cs typeface="Lucida Sans Unicode" pitchFamily="34" charset="0"/>
              </a:rPr>
              <a:t>p = </a:t>
            </a:r>
            <a:r>
              <a:rPr lang="en-US" sz="1200" dirty="0" smtClean="0">
                <a:solidFill>
                  <a:srgbClr val="00467F"/>
                </a:solidFill>
                <a:latin typeface="ITC Officina Serif"/>
                <a:cs typeface="Lucida Sans Unicode" pitchFamily="34" charset="0"/>
              </a:rPr>
              <a:t>0.28</a:t>
            </a:r>
            <a:endParaRPr lang="en-US" sz="1200" dirty="0">
              <a:solidFill>
                <a:srgbClr val="00467F"/>
              </a:solidFill>
              <a:latin typeface="ITC Officina Serif"/>
              <a:cs typeface="Lucida Sans Unicode" pitchFamily="34" charset="0"/>
            </a:endParaRPr>
          </a:p>
        </p:txBody>
      </p:sp>
      <p:sp>
        <p:nvSpPr>
          <p:cNvPr id="13" name="Rectangle 12"/>
          <p:cNvSpPr/>
          <p:nvPr/>
        </p:nvSpPr>
        <p:spPr>
          <a:xfrm>
            <a:off x="154324" y="6367046"/>
            <a:ext cx="8378152" cy="338554"/>
          </a:xfrm>
          <a:prstGeom prst="rect">
            <a:avLst/>
          </a:prstGeom>
        </p:spPr>
        <p:txBody>
          <a:bodyPr wrap="square">
            <a:spAutoFit/>
          </a:bodyPr>
          <a:lstStyle/>
          <a:p>
            <a:pPr eaLnBrk="0" fontAlgn="base" hangingPunct="0">
              <a:spcBef>
                <a:spcPct val="0"/>
              </a:spcBef>
              <a:spcAft>
                <a:spcPct val="0"/>
              </a:spcAft>
            </a:pPr>
            <a:r>
              <a:rPr lang="en-US" sz="800" dirty="0">
                <a:solidFill>
                  <a:schemeClr val="accent6">
                    <a:lumMod val="75000"/>
                  </a:schemeClr>
                </a:solidFill>
                <a:latin typeface="ITC Officina Serif"/>
              </a:rPr>
              <a:t>PROTECT AF and </a:t>
            </a:r>
            <a:r>
              <a:rPr lang="en-US" sz="800" dirty="0" smtClean="0">
                <a:solidFill>
                  <a:schemeClr val="accent6">
                    <a:lumMod val="75000"/>
                  </a:schemeClr>
                </a:solidFill>
                <a:latin typeface="ITC Officina Serif"/>
              </a:rPr>
              <a:t>CAP: Reddy</a:t>
            </a:r>
            <a:r>
              <a:rPr lang="en-US" sz="800" dirty="0">
                <a:solidFill>
                  <a:schemeClr val="accent6">
                    <a:lumMod val="75000"/>
                  </a:schemeClr>
                </a:solidFill>
                <a:latin typeface="ITC Officina Serif"/>
              </a:rPr>
              <a:t>, VY et al. Circulation. 2011;123:417-424</a:t>
            </a:r>
            <a:r>
              <a:rPr lang="en-US" sz="800" dirty="0" smtClean="0">
                <a:solidFill>
                  <a:schemeClr val="accent6">
                    <a:lumMod val="75000"/>
                  </a:schemeClr>
                </a:solidFill>
                <a:latin typeface="ITC Officina Serif"/>
              </a:rPr>
              <a:t>.</a:t>
            </a:r>
          </a:p>
          <a:p>
            <a:pPr eaLnBrk="0" fontAlgn="base" hangingPunct="0">
              <a:spcBef>
                <a:spcPct val="0"/>
              </a:spcBef>
              <a:spcAft>
                <a:spcPct val="0"/>
              </a:spcAft>
            </a:pPr>
            <a:r>
              <a:rPr lang="en-US" sz="800" dirty="0" smtClean="0">
                <a:solidFill>
                  <a:schemeClr val="accent6">
                    <a:lumMod val="75000"/>
                  </a:schemeClr>
                </a:solidFill>
                <a:latin typeface="ITC Officina Serif"/>
              </a:rPr>
              <a:t>PREVAIL: Holmes, DR et al. </a:t>
            </a:r>
            <a:r>
              <a:rPr lang="en-US" sz="800" i="1" dirty="0" smtClean="0">
                <a:solidFill>
                  <a:schemeClr val="accent6">
                    <a:lumMod val="75000"/>
                  </a:schemeClr>
                </a:solidFill>
                <a:latin typeface="ITC Officina Serif"/>
              </a:rPr>
              <a:t>JACC</a:t>
            </a:r>
            <a:r>
              <a:rPr lang="en-US" sz="800" dirty="0" smtClean="0">
                <a:solidFill>
                  <a:schemeClr val="accent6">
                    <a:lumMod val="75000"/>
                  </a:schemeClr>
                </a:solidFill>
                <a:latin typeface="ITC Officina Serif"/>
              </a:rPr>
              <a:t> 2014; 64(1):1-12.</a:t>
            </a:r>
            <a:endParaRPr lang="en-US" sz="800" dirty="0">
              <a:solidFill>
                <a:schemeClr val="accent6">
                  <a:lumMod val="75000"/>
                </a:schemeClr>
              </a:solidFill>
              <a:latin typeface="ITC Officina Serif"/>
            </a:endParaRPr>
          </a:p>
        </p:txBody>
      </p:sp>
      <p:pic>
        <p:nvPicPr>
          <p:cNvPr id="1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432449"/>
            <a:ext cx="7040563" cy="22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03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Studied LAAC Device.  Only One with Long-Term Clinical Data</a:t>
            </a:r>
          </a:p>
        </p:txBody>
      </p:sp>
      <p:graphicFrame>
        <p:nvGraphicFramePr>
          <p:cNvPr id="4" name="Table Placeholder 4"/>
          <p:cNvGraphicFramePr>
            <a:graphicFrameLocks noGrp="1"/>
          </p:cNvGraphicFramePr>
          <p:nvPr>
            <p:ph idx="1"/>
            <p:extLst>
              <p:ext uri="{D42A27DB-BD31-4B8C-83A1-F6EECF244321}">
                <p14:modId xmlns:p14="http://schemas.microsoft.com/office/powerpoint/2010/main" val="1884065469"/>
              </p:ext>
            </p:extLst>
          </p:nvPr>
        </p:nvGraphicFramePr>
        <p:xfrm>
          <a:off x="152400" y="1371600"/>
          <a:ext cx="8565261" cy="5179814"/>
        </p:xfrm>
        <a:graphic>
          <a:graphicData uri="http://schemas.openxmlformats.org/drawingml/2006/table">
            <a:tbl>
              <a:tblPr firstRow="1" bandRow="1">
                <a:tableStyleId>{5940675A-B579-460E-94D1-54222C63F5DA}</a:tableStyleId>
              </a:tblPr>
              <a:tblGrid>
                <a:gridCol w="1939123"/>
                <a:gridCol w="1453058"/>
                <a:gridCol w="1356873"/>
                <a:gridCol w="1441678"/>
                <a:gridCol w="1353068"/>
                <a:gridCol w="1021461"/>
              </a:tblGrid>
              <a:tr h="701040">
                <a:tc>
                  <a:txBody>
                    <a:bodyPr/>
                    <a:lstStyle/>
                    <a:p>
                      <a:endParaRPr lang="en-US" sz="1800" b="1" dirty="0"/>
                    </a:p>
                  </a:txBody>
                  <a:tcPr marL="89918" marR="89918"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PROTECT AF</a:t>
                      </a:r>
                    </a:p>
                  </a:txBody>
                  <a:tcPr marL="89918" marR="89918"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bg1"/>
                          </a:solidFill>
                        </a:rPr>
                        <a:t>CAP</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bg1"/>
                          </a:solidFill>
                        </a:rPr>
                        <a:t>Registry</a:t>
                      </a:r>
                    </a:p>
                  </a:txBody>
                  <a:tcPr marL="89918" marR="89918"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PREVAIL</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800" b="1" dirty="0" smtClean="0">
                        <a:solidFill>
                          <a:schemeClr val="bg1"/>
                        </a:solidFill>
                      </a:endParaRPr>
                    </a:p>
                  </a:txBody>
                  <a:tcPr marL="89918" marR="89918"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bg1"/>
                          </a:solidFill>
                        </a:rPr>
                        <a:t>CAP2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bg1"/>
                          </a:solidFill>
                        </a:rPr>
                        <a:t>Registry</a:t>
                      </a:r>
                    </a:p>
                  </a:txBody>
                  <a:tcPr marL="89918" marR="89918"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bg1"/>
                          </a:solidFill>
                        </a:rPr>
                        <a:t>Totals</a:t>
                      </a:r>
                    </a:p>
                  </a:txBody>
                  <a:tcPr marL="89918" marR="89918"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701040">
                <a:tc>
                  <a:txBody>
                    <a:bodyPr/>
                    <a:lstStyle/>
                    <a:p>
                      <a:r>
                        <a:rPr lang="en-US" sz="1800" b="1" dirty="0" smtClean="0">
                          <a:solidFill>
                            <a:schemeClr val="accent6">
                              <a:lumMod val="75000"/>
                            </a:schemeClr>
                          </a:solidFill>
                          <a:latin typeface="ITC Officina Serif"/>
                        </a:rPr>
                        <a:t>Enrollment</a:t>
                      </a:r>
                      <a:endParaRPr lang="en-US" sz="1800" b="1" dirty="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dirty="0" smtClean="0">
                          <a:solidFill>
                            <a:schemeClr val="accent6">
                              <a:lumMod val="75000"/>
                            </a:schemeClr>
                          </a:solidFill>
                          <a:latin typeface="ITC Officina Serif"/>
                        </a:rPr>
                        <a:t>2005-2008</a:t>
                      </a:r>
                      <a:endParaRPr lang="en-US" sz="1800" b="0" dirty="0">
                        <a:solidFill>
                          <a:schemeClr val="accent6">
                            <a:lumMod val="75000"/>
                          </a:schemeClr>
                        </a:solidFill>
                        <a:latin typeface="ITC Officina Serif"/>
                      </a:endParaRPr>
                    </a:p>
                  </a:txBody>
                  <a:tcPr marL="94681" marR="9468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6">
                              <a:lumMod val="75000"/>
                            </a:schemeClr>
                          </a:solidFill>
                          <a:latin typeface="ITC Officina Serif"/>
                        </a:rPr>
                        <a:t>2008-2010</a:t>
                      </a:r>
                    </a:p>
                  </a:txBody>
                  <a:tcPr marL="94681" marR="9468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6">
                              <a:lumMod val="75000"/>
                            </a:schemeClr>
                          </a:solidFill>
                          <a:latin typeface="ITC Officina Serif"/>
                        </a:rPr>
                        <a:t>2010-2012</a:t>
                      </a:r>
                    </a:p>
                  </a:txBody>
                  <a:tcPr marL="94681" marR="9468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6">
                              <a:lumMod val="75000"/>
                            </a:schemeClr>
                          </a:solidFill>
                          <a:latin typeface="ITC Officina Serif"/>
                        </a:rPr>
                        <a:t>2012-2014</a:t>
                      </a:r>
                    </a:p>
                  </a:txBody>
                  <a:tcPr marL="94681" marR="9468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800" b="0" dirty="0" smtClean="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01040">
                <a:tc>
                  <a:txBody>
                    <a:bodyPr/>
                    <a:lstStyle/>
                    <a:p>
                      <a:r>
                        <a:rPr lang="en-US" sz="1800" b="1" dirty="0" smtClean="0">
                          <a:solidFill>
                            <a:schemeClr val="accent6">
                              <a:lumMod val="75000"/>
                            </a:schemeClr>
                          </a:solidFill>
                          <a:latin typeface="ITC Officina Serif"/>
                        </a:rPr>
                        <a:t>Enrolled </a:t>
                      </a:r>
                      <a:endParaRPr lang="en-US" sz="1800" b="1" dirty="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800</a:t>
                      </a: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566</a:t>
                      </a: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461</a:t>
                      </a: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579</a:t>
                      </a: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6">
                              <a:lumMod val="75000"/>
                            </a:schemeClr>
                          </a:solidFill>
                          <a:latin typeface="ITC Officina Serif"/>
                        </a:rPr>
                        <a:t>2406</a:t>
                      </a: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01040">
                <a:tc>
                  <a:txBody>
                    <a:bodyPr/>
                    <a:lstStyle/>
                    <a:p>
                      <a:r>
                        <a:rPr lang="en-US" sz="1800" b="1" dirty="0" smtClean="0">
                          <a:solidFill>
                            <a:schemeClr val="accent6">
                              <a:lumMod val="75000"/>
                            </a:schemeClr>
                          </a:solidFill>
                          <a:latin typeface="ITC Officina Serif"/>
                        </a:rPr>
                        <a:t>Randomized</a:t>
                      </a:r>
                      <a:endParaRPr lang="en-US" sz="1800" b="1" dirty="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707</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407</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6">
                              <a:lumMod val="75000"/>
                            </a:schemeClr>
                          </a:solidFill>
                          <a:latin typeface="ITC Officina Serif"/>
                        </a:rPr>
                        <a:t>1114</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3574">
                <a:tc>
                  <a:txBody>
                    <a:bodyPr/>
                    <a:lstStyle/>
                    <a:p>
                      <a:pPr marL="228600" lvl="1" indent="0"/>
                      <a:r>
                        <a:rPr lang="en-US" sz="1800" b="0" dirty="0" smtClean="0">
                          <a:solidFill>
                            <a:schemeClr val="accent6">
                              <a:lumMod val="75000"/>
                            </a:schemeClr>
                          </a:solidFill>
                          <a:latin typeface="ITC Officina Serif"/>
                        </a:rPr>
                        <a:t>WATCHMAN: warfarin (2:1)</a:t>
                      </a:r>
                      <a:endParaRPr lang="en-US" sz="1800" b="0" dirty="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938"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smtClean="0">
                          <a:solidFill>
                            <a:schemeClr val="accent6">
                              <a:lumMod val="75000"/>
                            </a:schemeClr>
                          </a:solidFill>
                          <a:latin typeface="ITC Officina Serif"/>
                        </a:rPr>
                        <a:t>463 : 244</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566</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938"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smtClean="0">
                          <a:solidFill>
                            <a:schemeClr val="accent6">
                              <a:lumMod val="75000"/>
                            </a:schemeClr>
                          </a:solidFill>
                          <a:latin typeface="ITC Officina Serif"/>
                        </a:rPr>
                        <a:t>269 :138</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579</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1877: 382</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01040">
                <a:tc>
                  <a:txBody>
                    <a:bodyPr/>
                    <a:lstStyle/>
                    <a:p>
                      <a:pPr lvl="0"/>
                      <a:r>
                        <a:rPr lang="en-US" sz="1800" b="1" dirty="0" smtClean="0">
                          <a:solidFill>
                            <a:schemeClr val="accent6">
                              <a:lumMod val="75000"/>
                            </a:schemeClr>
                          </a:solidFill>
                          <a:latin typeface="ITC Officina Serif"/>
                        </a:rPr>
                        <a:t>Mean</a:t>
                      </a:r>
                      <a:r>
                        <a:rPr lang="en-US" sz="1800" b="1" baseline="0" dirty="0" smtClean="0">
                          <a:solidFill>
                            <a:schemeClr val="accent6">
                              <a:lumMod val="75000"/>
                            </a:schemeClr>
                          </a:solidFill>
                          <a:latin typeface="ITC Officina Serif"/>
                        </a:rPr>
                        <a:t> Follow-up (years)</a:t>
                      </a:r>
                      <a:endParaRPr lang="en-US" sz="1800" b="1" dirty="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938"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smtClean="0">
                          <a:solidFill>
                            <a:schemeClr val="accent6">
                              <a:lumMod val="75000"/>
                            </a:schemeClr>
                          </a:solidFill>
                          <a:latin typeface="ITC Officina Serif"/>
                        </a:rPr>
                        <a:t>4.0</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accent6">
                              <a:lumMod val="75000"/>
                            </a:schemeClr>
                          </a:solidFill>
                          <a:effectLst/>
                          <a:latin typeface="ITC Officina Serif"/>
                          <a:ea typeface="+mn-ea"/>
                          <a:cs typeface="+mn-cs"/>
                        </a:rPr>
                        <a:t>3.7</a:t>
                      </a:r>
                      <a:endParaRPr lang="en-US" altLang="en-US" sz="1800" b="0" dirty="0" smtClean="0">
                        <a:solidFill>
                          <a:schemeClr val="accent6">
                            <a:lumMod val="75000"/>
                          </a:schemeClr>
                        </a:solidFill>
                        <a:latin typeface="ITC Officina Serif"/>
                      </a:endParaRP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938"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smtClean="0">
                          <a:solidFill>
                            <a:schemeClr val="accent6">
                              <a:lumMod val="75000"/>
                            </a:schemeClr>
                          </a:solidFill>
                          <a:latin typeface="ITC Officina Serif"/>
                        </a:rPr>
                        <a:t>2.2</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accent6">
                              <a:lumMod val="75000"/>
                            </a:schemeClr>
                          </a:solidFill>
                          <a:effectLst/>
                          <a:latin typeface="ITC Officina Serif"/>
                          <a:ea typeface="+mn-ea"/>
                          <a:cs typeface="+mn-cs"/>
                        </a:rPr>
                        <a:t>0.58</a:t>
                      </a:r>
                      <a:endParaRPr lang="en-US" altLang="en-US" sz="1800" b="0" dirty="0" smtClean="0">
                        <a:solidFill>
                          <a:schemeClr val="accent6">
                            <a:lumMod val="75000"/>
                          </a:schemeClr>
                        </a:solidFill>
                        <a:latin typeface="ITC Officina Serif"/>
                      </a:endParaRP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N/A</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01040">
                <a:tc>
                  <a:txBody>
                    <a:bodyPr/>
                    <a:lstStyle/>
                    <a:p>
                      <a:pPr lvl="0"/>
                      <a:r>
                        <a:rPr lang="en-US" sz="1800" b="1" dirty="0" smtClean="0">
                          <a:solidFill>
                            <a:schemeClr val="accent6">
                              <a:lumMod val="75000"/>
                            </a:schemeClr>
                          </a:solidFill>
                          <a:latin typeface="ITC Officina Serif"/>
                        </a:rPr>
                        <a:t>Patient-years</a:t>
                      </a:r>
                      <a:endParaRPr lang="en-US" sz="1800" b="1" dirty="0">
                        <a:solidFill>
                          <a:schemeClr val="accent6">
                            <a:lumMod val="75000"/>
                          </a:schemeClr>
                        </a:solidFill>
                        <a:latin typeface="ITC Officina Serif"/>
                      </a:endParaRPr>
                    </a:p>
                  </a:txBody>
                  <a:tcPr marL="89918" marR="89918"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938"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smtClean="0">
                          <a:solidFill>
                            <a:schemeClr val="accent6">
                              <a:lumMod val="75000"/>
                            </a:schemeClr>
                          </a:solidFill>
                          <a:latin typeface="ITC Officina Serif"/>
                        </a:rPr>
                        <a:t>2717</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2022</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938"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smtClean="0">
                          <a:solidFill>
                            <a:schemeClr val="accent6">
                              <a:lumMod val="75000"/>
                            </a:schemeClr>
                          </a:solidFill>
                          <a:latin typeface="ITC Officina Serif"/>
                        </a:rPr>
                        <a:t>860</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accent6">
                              <a:lumMod val="75000"/>
                            </a:schemeClr>
                          </a:solidFill>
                          <a:latin typeface="ITC Officina Serif"/>
                        </a:rPr>
                        <a:t>332</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accent6">
                              <a:lumMod val="75000"/>
                            </a:schemeClr>
                          </a:solidFill>
                          <a:latin typeface="ITC Officina Serif"/>
                        </a:rPr>
                        <a:t>5931</a:t>
                      </a:r>
                    </a:p>
                  </a:txBody>
                  <a:tcPr marL="89918"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Oval 4"/>
          <p:cNvSpPr/>
          <p:nvPr/>
        </p:nvSpPr>
        <p:spPr>
          <a:xfrm>
            <a:off x="7726680" y="2590800"/>
            <a:ext cx="990601" cy="1671391"/>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6" name="Oval 5"/>
          <p:cNvSpPr/>
          <p:nvPr/>
        </p:nvSpPr>
        <p:spPr>
          <a:xfrm>
            <a:off x="7726679" y="5867400"/>
            <a:ext cx="990601" cy="685800"/>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7" name="Rectangle 6"/>
          <p:cNvSpPr/>
          <p:nvPr/>
        </p:nvSpPr>
        <p:spPr>
          <a:xfrm>
            <a:off x="0" y="6555584"/>
            <a:ext cx="8468518" cy="236988"/>
          </a:xfrm>
          <a:prstGeom prst="rect">
            <a:avLst/>
          </a:prstGeom>
        </p:spPr>
        <p:txBody>
          <a:bodyPr wrap="square">
            <a:spAutoFit/>
          </a:bodyPr>
          <a:lstStyle/>
          <a:p>
            <a:r>
              <a:rPr lang="en-US" sz="800" dirty="0" smtClean="0">
                <a:solidFill>
                  <a:schemeClr val="accent6">
                    <a:lumMod val="75000"/>
                  </a:schemeClr>
                </a:solidFill>
              </a:rPr>
              <a:t>Source: FDA Oct 2014 Panel Sponsor Presentation.  </a:t>
            </a:r>
            <a:endParaRPr lang="en-US" sz="800" dirty="0">
              <a:solidFill>
                <a:schemeClr val="accent6">
                  <a:lumMod val="75000"/>
                </a:schemeClr>
              </a:solidFill>
            </a:endParaRPr>
          </a:p>
        </p:txBody>
      </p:sp>
    </p:spTree>
    <p:extLst>
      <p:ext uri="{BB962C8B-B14F-4D97-AF65-F5344CB8AC3E}">
        <p14:creationId xmlns:p14="http://schemas.microsoft.com/office/powerpoint/2010/main" val="32804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Majority of Patients at High Stroke Risk, </a:t>
            </a:r>
            <a:br>
              <a:rPr lang="en-US" dirty="0" smtClean="0"/>
            </a:br>
            <a:r>
              <a:rPr lang="en-US" dirty="0" smtClean="0"/>
              <a:t>All Eligible for Anti-coagulation</a:t>
            </a:r>
            <a:endParaRPr lang="en-US" dirty="0"/>
          </a:p>
        </p:txBody>
      </p:sp>
      <p:graphicFrame>
        <p:nvGraphicFramePr>
          <p:cNvPr id="4" name="Chart 3"/>
          <p:cNvGraphicFramePr/>
          <p:nvPr>
            <p:extLst>
              <p:ext uri="{D42A27DB-BD31-4B8C-83A1-F6EECF244321}">
                <p14:modId xmlns:p14="http://schemas.microsoft.com/office/powerpoint/2010/main" val="2300516642"/>
              </p:ext>
            </p:extLst>
          </p:nvPr>
        </p:nvGraphicFramePr>
        <p:xfrm>
          <a:off x="1257300" y="2133600"/>
          <a:ext cx="74676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8492295"/>
              </p:ext>
            </p:extLst>
          </p:nvPr>
        </p:nvGraphicFramePr>
        <p:xfrm>
          <a:off x="4665452" y="2172706"/>
          <a:ext cx="2209800" cy="274320"/>
        </p:xfrm>
        <a:graphic>
          <a:graphicData uri="http://schemas.openxmlformats.org/drawingml/2006/table">
            <a:tbl>
              <a:tblPr firstRow="1" bandRow="1">
                <a:tableStyleId>{5940675A-B579-460E-94D1-54222C63F5DA}</a:tableStyleId>
              </a:tblPr>
              <a:tblGrid>
                <a:gridCol w="556054"/>
                <a:gridCol w="1653746"/>
              </a:tblGrid>
              <a:tr h="273008">
                <a:tc>
                  <a:txBody>
                    <a:bodyPr/>
                    <a:lstStyle/>
                    <a:p>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accent6">
                              <a:lumMod val="75000"/>
                            </a:schemeClr>
                          </a:solidFill>
                        </a:rPr>
                        <a:t>PROTECT</a:t>
                      </a:r>
                      <a:r>
                        <a:rPr lang="en-US" b="1" baseline="0" dirty="0" smtClean="0">
                          <a:solidFill>
                            <a:schemeClr val="accent6">
                              <a:lumMod val="75000"/>
                            </a:schemeClr>
                          </a:solidFill>
                        </a:rPr>
                        <a:t> AF</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5376478"/>
              </p:ext>
            </p:extLst>
          </p:nvPr>
        </p:nvGraphicFramePr>
        <p:xfrm>
          <a:off x="6629400" y="1608665"/>
          <a:ext cx="1905000" cy="829735"/>
        </p:xfrm>
        <a:graphic>
          <a:graphicData uri="http://schemas.openxmlformats.org/drawingml/2006/table">
            <a:tbl>
              <a:tblPr firstRow="1" bandRow="1">
                <a:tableStyleId>{5940675A-B579-460E-94D1-54222C63F5DA}</a:tableStyleId>
              </a:tblPr>
              <a:tblGrid>
                <a:gridCol w="1905000"/>
              </a:tblGrid>
              <a:tr h="281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6">
                              <a:lumMod val="75000"/>
                            </a:schemeClr>
                          </a:solidFill>
                        </a:rPr>
                        <a:t>CHA</a:t>
                      </a:r>
                      <a:r>
                        <a:rPr lang="en-US" b="1" baseline="-25000" dirty="0" smtClean="0">
                          <a:solidFill>
                            <a:schemeClr val="accent6">
                              <a:lumMod val="75000"/>
                            </a:schemeClr>
                          </a:solidFill>
                        </a:rPr>
                        <a:t>2</a:t>
                      </a:r>
                      <a:r>
                        <a:rPr lang="en-US" b="1" dirty="0" smtClean="0">
                          <a:solidFill>
                            <a:schemeClr val="accent6">
                              <a:lumMod val="75000"/>
                            </a:schemeClr>
                          </a:solidFill>
                        </a:rPr>
                        <a:t>DS</a:t>
                      </a:r>
                      <a:r>
                        <a:rPr lang="en-US" b="1" baseline="-25000" dirty="0" smtClean="0">
                          <a:solidFill>
                            <a:schemeClr val="accent6">
                              <a:lumMod val="75000"/>
                            </a:schemeClr>
                          </a:solidFill>
                        </a:rPr>
                        <a:t>2</a:t>
                      </a:r>
                      <a:r>
                        <a:rPr lang="en-US" b="1" baseline="0" dirty="0" smtClean="0">
                          <a:solidFill>
                            <a:schemeClr val="accent6">
                              <a:lumMod val="75000"/>
                            </a:schemeClr>
                          </a:solidFill>
                        </a:rPr>
                        <a:t>-</a:t>
                      </a:r>
                      <a:r>
                        <a:rPr lang="en-US" b="1" dirty="0" smtClean="0">
                          <a:solidFill>
                            <a:schemeClr val="accent6">
                              <a:lumMod val="75000"/>
                            </a:schemeClr>
                          </a:solidFill>
                        </a:rPr>
                        <a:t>VASc  Score ≥2</a:t>
                      </a:r>
                      <a:r>
                        <a:rPr lang="en-US" b="1" baseline="30000" dirty="0" smtClean="0">
                          <a:solidFill>
                            <a:schemeClr val="accent6">
                              <a:lumMod val="75000"/>
                            </a:schemeClr>
                          </a:solidFill>
                        </a:rPr>
                        <a:t>2</a:t>
                      </a: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1095">
                <a:tc>
                  <a:txBody>
                    <a:bodyPr/>
                    <a:lstStyle/>
                    <a:p>
                      <a:pPr algn="ctr"/>
                      <a:r>
                        <a:rPr lang="en-US" b="1" dirty="0" smtClean="0">
                          <a:solidFill>
                            <a:schemeClr val="accent6">
                              <a:lumMod val="75000"/>
                            </a:schemeClr>
                          </a:solidFill>
                        </a:rPr>
                        <a:t>93%</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Chart 6"/>
          <p:cNvGraphicFramePr/>
          <p:nvPr>
            <p:extLst>
              <p:ext uri="{D42A27DB-BD31-4B8C-83A1-F6EECF244321}">
                <p14:modId xmlns:p14="http://schemas.microsoft.com/office/powerpoint/2010/main" val="667331606"/>
              </p:ext>
            </p:extLst>
          </p:nvPr>
        </p:nvGraphicFramePr>
        <p:xfrm>
          <a:off x="1257300" y="2121300"/>
          <a:ext cx="7467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0" y="1828800"/>
            <a:ext cx="1903852" cy="369332"/>
          </a:xfrm>
          <a:prstGeom prst="rect">
            <a:avLst/>
          </a:prstGeom>
          <a:noFill/>
        </p:spPr>
        <p:txBody>
          <a:bodyPr wrap="square" rtlCol="0">
            <a:spAutoFit/>
          </a:bodyPr>
          <a:lstStyle/>
          <a:p>
            <a:r>
              <a:rPr lang="en-US" b="1" dirty="0">
                <a:solidFill>
                  <a:schemeClr val="accent6">
                    <a:lumMod val="75000"/>
                  </a:schemeClr>
                </a:solidFill>
              </a:rPr>
              <a:t>High </a:t>
            </a:r>
            <a:r>
              <a:rPr lang="en-US" b="1" dirty="0" smtClean="0">
                <a:solidFill>
                  <a:schemeClr val="accent6">
                    <a:lumMod val="75000"/>
                  </a:schemeClr>
                </a:solidFill>
              </a:rPr>
              <a:t>Risk</a:t>
            </a:r>
            <a:r>
              <a:rPr lang="en-US" b="1" baseline="30000" dirty="0" smtClean="0">
                <a:solidFill>
                  <a:schemeClr val="accent6">
                    <a:lumMod val="75000"/>
                  </a:schemeClr>
                </a:solidFill>
              </a:rPr>
              <a:t>1</a:t>
            </a:r>
            <a:endParaRPr lang="en-US" b="1" baseline="30000" dirty="0">
              <a:solidFill>
                <a:schemeClr val="accent6">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24152073"/>
              </p:ext>
            </p:extLst>
          </p:nvPr>
        </p:nvGraphicFramePr>
        <p:xfrm>
          <a:off x="4648200" y="2453640"/>
          <a:ext cx="2209800" cy="822960"/>
        </p:xfrm>
        <a:graphic>
          <a:graphicData uri="http://schemas.openxmlformats.org/drawingml/2006/table">
            <a:tbl>
              <a:tblPr firstRow="1" bandRow="1">
                <a:tableStyleId>{5940675A-B579-460E-94D1-54222C63F5DA}</a:tableStyleId>
              </a:tblPr>
              <a:tblGrid>
                <a:gridCol w="556054"/>
                <a:gridCol w="1653746"/>
              </a:tblGrid>
              <a:tr h="273008">
                <a:tc>
                  <a:txBody>
                    <a:bodyPr/>
                    <a:lstStyle/>
                    <a:p>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accent6">
                              <a:lumMod val="75000"/>
                            </a:schemeClr>
                          </a:solidFill>
                        </a:rPr>
                        <a:t>CAP</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008">
                <a:tc>
                  <a:txBody>
                    <a:bodyPr/>
                    <a:lstStyle/>
                    <a:p>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accent6">
                              <a:lumMod val="75000"/>
                            </a:schemeClr>
                          </a:solidFill>
                        </a:rPr>
                        <a:t>PREVAIL</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008">
                <a:tc>
                  <a:txBody>
                    <a:bodyPr/>
                    <a:lstStyle/>
                    <a:p>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accent6">
                              <a:lumMod val="75000"/>
                            </a:schemeClr>
                          </a:solidFill>
                        </a:rPr>
                        <a:t>CAP2</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38100" y="3806999"/>
            <a:ext cx="1219200" cy="646331"/>
          </a:xfrm>
          <a:prstGeom prst="rect">
            <a:avLst/>
          </a:prstGeom>
          <a:noFill/>
        </p:spPr>
        <p:txBody>
          <a:bodyPr wrap="square" rtlCol="0">
            <a:spAutoFit/>
          </a:bodyPr>
          <a:lstStyle/>
          <a:p>
            <a:pPr algn="ctr"/>
            <a:r>
              <a:rPr lang="en-US" b="1" dirty="0">
                <a:solidFill>
                  <a:schemeClr val="accent6">
                    <a:lumMod val="75000"/>
                  </a:schemeClr>
                </a:solidFill>
              </a:rPr>
              <a:t>Patients</a:t>
            </a:r>
          </a:p>
          <a:p>
            <a:pPr algn="ctr"/>
            <a:r>
              <a:rPr lang="en-US" b="1" dirty="0">
                <a:solidFill>
                  <a:schemeClr val="accent6">
                    <a:lumMod val="75000"/>
                  </a:schemeClr>
                </a:solidFill>
              </a:rPr>
              <a:t>(%)</a:t>
            </a:r>
          </a:p>
        </p:txBody>
      </p:sp>
      <p:sp>
        <p:nvSpPr>
          <p:cNvPr id="11" name="TextBox 10"/>
          <p:cNvSpPr txBox="1"/>
          <p:nvPr/>
        </p:nvSpPr>
        <p:spPr>
          <a:xfrm>
            <a:off x="3525371" y="6248400"/>
            <a:ext cx="3352800" cy="369332"/>
          </a:xfrm>
          <a:prstGeom prst="rect">
            <a:avLst/>
          </a:prstGeom>
          <a:noFill/>
        </p:spPr>
        <p:txBody>
          <a:bodyPr wrap="square" rtlCol="0">
            <a:spAutoFit/>
          </a:bodyPr>
          <a:lstStyle/>
          <a:p>
            <a:pPr algn="ctr"/>
            <a:r>
              <a:rPr lang="en-US" b="1" dirty="0">
                <a:solidFill>
                  <a:schemeClr val="accent6">
                    <a:lumMod val="75000"/>
                  </a:schemeClr>
                </a:solidFill>
              </a:rPr>
              <a:t>CHA</a:t>
            </a:r>
            <a:r>
              <a:rPr lang="en-US" b="1" baseline="-25000" dirty="0">
                <a:solidFill>
                  <a:schemeClr val="accent6">
                    <a:lumMod val="75000"/>
                  </a:schemeClr>
                </a:solidFill>
              </a:rPr>
              <a:t>2</a:t>
            </a:r>
            <a:r>
              <a:rPr lang="en-US" b="1" dirty="0">
                <a:solidFill>
                  <a:schemeClr val="accent6">
                    <a:lumMod val="75000"/>
                  </a:schemeClr>
                </a:solidFill>
              </a:rPr>
              <a:t>DS</a:t>
            </a:r>
            <a:r>
              <a:rPr lang="en-US" b="1" baseline="-25000" dirty="0">
                <a:solidFill>
                  <a:schemeClr val="accent6">
                    <a:lumMod val="75000"/>
                  </a:schemeClr>
                </a:solidFill>
              </a:rPr>
              <a:t>2</a:t>
            </a:r>
            <a:r>
              <a:rPr lang="en-US" b="1" dirty="0">
                <a:solidFill>
                  <a:schemeClr val="accent6">
                    <a:lumMod val="75000"/>
                  </a:schemeClr>
                </a:solidFill>
              </a:rPr>
              <a:t>-VASc Score</a:t>
            </a:r>
            <a:endParaRPr lang="en-US" dirty="0">
              <a:solidFill>
                <a:schemeClr val="accent6">
                  <a:lumMod val="75000"/>
                </a:schemeClr>
              </a:solidFill>
            </a:endParaRPr>
          </a:p>
        </p:txBody>
      </p:sp>
      <p:grpSp>
        <p:nvGrpSpPr>
          <p:cNvPr id="12" name="Group 11"/>
          <p:cNvGrpSpPr/>
          <p:nvPr/>
        </p:nvGrpSpPr>
        <p:grpSpPr>
          <a:xfrm>
            <a:off x="3865850" y="2121300"/>
            <a:ext cx="631097" cy="3822300"/>
            <a:chOff x="3014562" y="1740300"/>
            <a:chExt cx="631097" cy="3822300"/>
          </a:xfrm>
        </p:grpSpPr>
        <p:cxnSp>
          <p:nvCxnSpPr>
            <p:cNvPr id="13" name="Straight Connector 12"/>
            <p:cNvCxnSpPr/>
            <p:nvPr/>
          </p:nvCxnSpPr>
          <p:spPr bwMode="auto">
            <a:xfrm>
              <a:off x="3014562" y="1905000"/>
              <a:ext cx="0" cy="3657600"/>
            </a:xfrm>
            <a:prstGeom prst="line">
              <a:avLst/>
            </a:prstGeom>
            <a:solidFill>
              <a:srgbClr val="00FF00"/>
            </a:solidFill>
            <a:ln w="28575" cap="flat" cmpd="sng" algn="ctr">
              <a:solidFill>
                <a:schemeClr val="accent6">
                  <a:lumMod val="75000"/>
                </a:schemeClr>
              </a:solidFill>
              <a:prstDash val="sysDot"/>
              <a:round/>
              <a:headEnd type="none" w="med" len="med"/>
              <a:tailEnd type="none" w="med" len="med"/>
            </a:ln>
            <a:effectLst/>
          </p:spPr>
        </p:cxnSp>
        <p:sp>
          <p:nvSpPr>
            <p:cNvPr id="14" name="Right Arrow 13"/>
            <p:cNvSpPr/>
            <p:nvPr/>
          </p:nvSpPr>
          <p:spPr>
            <a:xfrm>
              <a:off x="3036059" y="1740300"/>
              <a:ext cx="609600" cy="381000"/>
            </a:xfrm>
            <a:prstGeom prst="rightArrow">
              <a:avLst/>
            </a:prstGeom>
            <a:solidFill>
              <a:schemeClr val="accent2"/>
            </a:solidFill>
            <a:ln w="9525">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en-US" sz="1400" b="1" dirty="0">
                <a:solidFill>
                  <a:schemeClr val="accent6">
                    <a:lumMod val="75000"/>
                  </a:schemeClr>
                </a:solidFill>
              </a:endParaRPr>
            </a:p>
          </p:txBody>
        </p:sp>
      </p:grpSp>
      <p:sp>
        <p:nvSpPr>
          <p:cNvPr id="15" name="Rectangle 14"/>
          <p:cNvSpPr/>
          <p:nvPr/>
        </p:nvSpPr>
        <p:spPr>
          <a:xfrm>
            <a:off x="4876800" y="2192771"/>
            <a:ext cx="228600" cy="228600"/>
          </a:xfrm>
          <a:prstGeom prst="rect">
            <a:avLst/>
          </a:prstGeom>
          <a:solidFill>
            <a:schemeClr val="accent3"/>
          </a:solidFill>
          <a:ln w="12700">
            <a:solidFill>
              <a:schemeClr val="tx1"/>
            </a:solidFill>
          </a:ln>
        </p:spPr>
        <p:txBody>
          <a:bodyPr wrap="square" rtlCol="0" anchor="ctr">
            <a:noAutofit/>
          </a:bodyPr>
          <a:lstStyle/>
          <a:p>
            <a:pPr algn="ctr"/>
            <a:endParaRPr lang="en-US" sz="1400" b="1" dirty="0">
              <a:solidFill>
                <a:schemeClr val="accent6">
                  <a:lumMod val="75000"/>
                </a:schemeClr>
              </a:solidFill>
            </a:endParaRPr>
          </a:p>
        </p:txBody>
      </p:sp>
      <p:sp>
        <p:nvSpPr>
          <p:cNvPr id="16" name="Rectangle 15"/>
          <p:cNvSpPr/>
          <p:nvPr/>
        </p:nvSpPr>
        <p:spPr>
          <a:xfrm>
            <a:off x="4876800" y="2743199"/>
            <a:ext cx="228600" cy="228600"/>
          </a:xfrm>
          <a:prstGeom prst="rect">
            <a:avLst/>
          </a:prstGeom>
          <a:solidFill>
            <a:schemeClr val="accent2"/>
          </a:solidFill>
          <a:ln w="12700">
            <a:solidFill>
              <a:schemeClr val="tx1"/>
            </a:solidFill>
          </a:ln>
        </p:spPr>
        <p:txBody>
          <a:bodyPr wrap="square" rtlCol="0" anchor="ctr">
            <a:noAutofit/>
          </a:bodyPr>
          <a:lstStyle/>
          <a:p>
            <a:pPr algn="ctr"/>
            <a:endParaRPr lang="en-US" sz="1400" b="1" dirty="0">
              <a:solidFill>
                <a:schemeClr val="accent6">
                  <a:lumMod val="75000"/>
                </a:schemeClr>
              </a:solidFill>
            </a:endParaRPr>
          </a:p>
        </p:txBody>
      </p:sp>
      <p:sp>
        <p:nvSpPr>
          <p:cNvPr id="17" name="Rectangle 16"/>
          <p:cNvSpPr/>
          <p:nvPr/>
        </p:nvSpPr>
        <p:spPr>
          <a:xfrm>
            <a:off x="4876800" y="2466970"/>
            <a:ext cx="228600" cy="228600"/>
          </a:xfrm>
          <a:prstGeom prst="rect">
            <a:avLst/>
          </a:prstGeom>
          <a:solidFill>
            <a:srgbClr val="FF0000"/>
          </a:solidFill>
          <a:ln w="12700">
            <a:solidFill>
              <a:schemeClr val="tx1"/>
            </a:solidFill>
          </a:ln>
        </p:spPr>
        <p:txBody>
          <a:bodyPr wrap="square" rtlCol="0" anchor="ctr">
            <a:noAutofit/>
          </a:bodyPr>
          <a:lstStyle/>
          <a:p>
            <a:pPr algn="ctr"/>
            <a:endParaRPr lang="en-US" sz="1400" b="1" dirty="0">
              <a:solidFill>
                <a:schemeClr val="accent6">
                  <a:lumMod val="75000"/>
                </a:schemeClr>
              </a:solidFill>
            </a:endParaRPr>
          </a:p>
        </p:txBody>
      </p:sp>
      <p:sp>
        <p:nvSpPr>
          <p:cNvPr id="18" name="Rectangle 17"/>
          <p:cNvSpPr/>
          <p:nvPr/>
        </p:nvSpPr>
        <p:spPr>
          <a:xfrm>
            <a:off x="4876800" y="3014659"/>
            <a:ext cx="228600" cy="228600"/>
          </a:xfrm>
          <a:prstGeom prst="rect">
            <a:avLst/>
          </a:prstGeom>
          <a:solidFill>
            <a:schemeClr val="accent6">
              <a:lumMod val="20000"/>
              <a:lumOff val="80000"/>
            </a:schemeClr>
          </a:solidFill>
          <a:ln w="12700">
            <a:solidFill>
              <a:schemeClr val="tx1"/>
            </a:solidFill>
          </a:ln>
        </p:spPr>
        <p:txBody>
          <a:bodyPr wrap="square" rtlCol="0" anchor="ctr">
            <a:noAutofit/>
          </a:bodyPr>
          <a:lstStyle/>
          <a:p>
            <a:pPr algn="ctr"/>
            <a:endParaRPr lang="en-US" sz="1400" b="1" dirty="0">
              <a:solidFill>
                <a:schemeClr val="accent6">
                  <a:lumMod val="75000"/>
                </a:schemeClr>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238467175"/>
              </p:ext>
            </p:extLst>
          </p:nvPr>
        </p:nvGraphicFramePr>
        <p:xfrm>
          <a:off x="6629400" y="2433315"/>
          <a:ext cx="1905000" cy="843285"/>
        </p:xfrm>
        <a:graphic>
          <a:graphicData uri="http://schemas.openxmlformats.org/drawingml/2006/table">
            <a:tbl>
              <a:tblPr firstRow="1" bandRow="1">
                <a:tableStyleId>{5940675A-B579-460E-94D1-54222C63F5DA}</a:tableStyleId>
              </a:tblPr>
              <a:tblGrid>
                <a:gridCol w="1905000"/>
              </a:tblGrid>
              <a:tr h="281095">
                <a:tc>
                  <a:txBody>
                    <a:bodyPr/>
                    <a:lstStyle/>
                    <a:p>
                      <a:pPr algn="ctr"/>
                      <a:r>
                        <a:rPr lang="en-US" b="1" dirty="0" smtClean="0">
                          <a:solidFill>
                            <a:schemeClr val="accent6">
                              <a:lumMod val="75000"/>
                            </a:schemeClr>
                          </a:solidFill>
                        </a:rPr>
                        <a:t>96%</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1095">
                <a:tc>
                  <a:txBody>
                    <a:bodyPr/>
                    <a:lstStyle/>
                    <a:p>
                      <a:pPr algn="ctr"/>
                      <a:r>
                        <a:rPr lang="en-US" b="1" dirty="0" smtClean="0">
                          <a:solidFill>
                            <a:schemeClr val="accent6">
                              <a:lumMod val="75000"/>
                            </a:schemeClr>
                          </a:solidFill>
                        </a:rPr>
                        <a:t>100%</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1095">
                <a:tc>
                  <a:txBody>
                    <a:bodyPr/>
                    <a:lstStyle/>
                    <a:p>
                      <a:pPr algn="ctr"/>
                      <a:r>
                        <a:rPr lang="en-US" b="1" dirty="0" smtClean="0">
                          <a:solidFill>
                            <a:schemeClr val="accent6">
                              <a:lumMod val="75000"/>
                            </a:schemeClr>
                          </a:solidFill>
                        </a:rPr>
                        <a:t>100%</a:t>
                      </a:r>
                      <a:endParaRPr lang="en-US" b="1" dirty="0">
                        <a:solidFill>
                          <a:schemeClr val="accent6">
                            <a:lumMod val="75000"/>
                          </a:schemeClr>
                        </a:solidFill>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TextBox 19"/>
          <p:cNvSpPr txBox="1"/>
          <p:nvPr/>
        </p:nvSpPr>
        <p:spPr>
          <a:xfrm>
            <a:off x="2858074" y="1506764"/>
            <a:ext cx="3085526" cy="369332"/>
          </a:xfrm>
          <a:prstGeom prst="rect">
            <a:avLst/>
          </a:prstGeom>
          <a:noFill/>
        </p:spPr>
        <p:txBody>
          <a:bodyPr wrap="square" rtlCol="0">
            <a:spAutoFit/>
          </a:bodyPr>
          <a:lstStyle/>
          <a:p>
            <a:r>
              <a:rPr lang="en-US" b="1" dirty="0">
                <a:solidFill>
                  <a:schemeClr val="accent6">
                    <a:lumMod val="75000"/>
                  </a:schemeClr>
                </a:solidFill>
              </a:rPr>
              <a:t>Anticoagulation </a:t>
            </a:r>
            <a:r>
              <a:rPr lang="en-US" b="1" dirty="0" smtClean="0">
                <a:solidFill>
                  <a:schemeClr val="accent6">
                    <a:lumMod val="75000"/>
                  </a:schemeClr>
                </a:solidFill>
              </a:rPr>
              <a:t>Eligible</a:t>
            </a:r>
            <a:r>
              <a:rPr lang="en-US" b="1" baseline="30000" dirty="0" smtClean="0">
                <a:solidFill>
                  <a:schemeClr val="accent6">
                    <a:lumMod val="75000"/>
                  </a:schemeClr>
                </a:solidFill>
              </a:rPr>
              <a:t>1</a:t>
            </a:r>
            <a:endParaRPr lang="en-US" b="1" baseline="30000" dirty="0">
              <a:solidFill>
                <a:schemeClr val="accent6">
                  <a:lumMod val="75000"/>
                </a:schemeClr>
              </a:solidFill>
            </a:endParaRPr>
          </a:p>
        </p:txBody>
      </p:sp>
      <p:grpSp>
        <p:nvGrpSpPr>
          <p:cNvPr id="21" name="Group 20"/>
          <p:cNvGrpSpPr/>
          <p:nvPr/>
        </p:nvGrpSpPr>
        <p:grpSpPr>
          <a:xfrm>
            <a:off x="2950303" y="1828800"/>
            <a:ext cx="631097" cy="4099034"/>
            <a:chOff x="3014562" y="1463566"/>
            <a:chExt cx="631097" cy="4099034"/>
          </a:xfrm>
          <a:solidFill>
            <a:schemeClr val="bg1">
              <a:lumMod val="95000"/>
            </a:schemeClr>
          </a:solidFill>
          <a:effectLst/>
        </p:grpSpPr>
        <p:cxnSp>
          <p:nvCxnSpPr>
            <p:cNvPr id="22" name="Straight Connector 21"/>
            <p:cNvCxnSpPr/>
            <p:nvPr/>
          </p:nvCxnSpPr>
          <p:spPr bwMode="auto">
            <a:xfrm>
              <a:off x="3014562" y="1510862"/>
              <a:ext cx="0" cy="4051738"/>
            </a:xfrm>
            <a:prstGeom prst="line">
              <a:avLst/>
            </a:prstGeom>
            <a:solidFill>
              <a:schemeClr val="accent2"/>
            </a:solidFill>
            <a:ln w="28575">
              <a:solidFill>
                <a:schemeClr val="accent6">
                  <a:lumMod val="75000"/>
                </a:schemeClr>
              </a:solidFill>
              <a:prstDash val="sysDot"/>
            </a:ln>
            <a:effectLst>
              <a:outerShdw blurRad="50800" dist="38100" dir="2700000" algn="tl" rotWithShape="0">
                <a:prstClr val="black">
                  <a:alpha val="40000"/>
                </a:prstClr>
              </a:outerShdw>
            </a:effectLst>
          </p:spPr>
        </p:cxnSp>
        <p:sp>
          <p:nvSpPr>
            <p:cNvPr id="23" name="Right Arrow 22"/>
            <p:cNvSpPr/>
            <p:nvPr/>
          </p:nvSpPr>
          <p:spPr>
            <a:xfrm>
              <a:off x="3036059" y="1463566"/>
              <a:ext cx="609600" cy="381000"/>
            </a:xfrm>
            <a:prstGeom prst="rightArrow">
              <a:avLst/>
            </a:prstGeom>
            <a:solidFill>
              <a:schemeClr val="accent2"/>
            </a:solidFill>
            <a:ln w="9525">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a:endParaRPr lang="en-US" sz="1400" b="1" dirty="0">
                <a:solidFill>
                  <a:schemeClr val="accent6">
                    <a:lumMod val="75000"/>
                  </a:schemeClr>
                </a:solidFill>
              </a:endParaRPr>
            </a:p>
          </p:txBody>
        </p:sp>
      </p:grpSp>
      <p:sp>
        <p:nvSpPr>
          <p:cNvPr id="24" name="TextBox 23"/>
          <p:cNvSpPr txBox="1"/>
          <p:nvPr/>
        </p:nvSpPr>
        <p:spPr>
          <a:xfrm>
            <a:off x="-20782" y="6519446"/>
            <a:ext cx="2840182" cy="338554"/>
          </a:xfrm>
          <a:prstGeom prst="rect">
            <a:avLst/>
          </a:prstGeom>
          <a:noFill/>
        </p:spPr>
        <p:txBody>
          <a:bodyPr wrap="square" rtlCol="0" anchor="b">
            <a:spAutoFit/>
          </a:bodyPr>
          <a:lstStyle/>
          <a:p>
            <a:r>
              <a:rPr lang="en-US" sz="800" dirty="0" smtClean="0">
                <a:solidFill>
                  <a:schemeClr val="accent6">
                    <a:lumMod val="75000"/>
                  </a:schemeClr>
                </a:solidFill>
              </a:rPr>
              <a:t>Source: Holmes</a:t>
            </a:r>
            <a:r>
              <a:rPr lang="en-US" sz="800" dirty="0">
                <a:solidFill>
                  <a:schemeClr val="accent6">
                    <a:lumMod val="75000"/>
                  </a:schemeClr>
                </a:solidFill>
              </a:rPr>
              <a:t>, DR et al. JACC 2015. </a:t>
            </a:r>
            <a:r>
              <a:rPr lang="en-US" sz="800" i="1" dirty="0">
                <a:solidFill>
                  <a:schemeClr val="accent6">
                    <a:lumMod val="75000"/>
                  </a:schemeClr>
                </a:solidFill>
              </a:rPr>
              <a:t>In Press</a:t>
            </a:r>
            <a:r>
              <a:rPr lang="en-US" sz="800" dirty="0" smtClean="0">
                <a:solidFill>
                  <a:schemeClr val="accent6">
                    <a:lumMod val="75000"/>
                  </a:schemeClr>
                </a:solidFill>
              </a:rPr>
              <a:t>.</a:t>
            </a:r>
          </a:p>
          <a:p>
            <a:r>
              <a:rPr lang="en-US" sz="800" dirty="0">
                <a:solidFill>
                  <a:schemeClr val="accent6">
                    <a:lumMod val="75000"/>
                  </a:schemeClr>
                </a:solidFill>
              </a:rPr>
              <a:t>1. AHA/ACC/HRS Guidelines (2014). </a:t>
            </a:r>
          </a:p>
        </p:txBody>
      </p:sp>
    </p:spTree>
    <p:extLst>
      <p:ext uri="{BB962C8B-B14F-4D97-AF65-F5344CB8AC3E}">
        <p14:creationId xmlns:p14="http://schemas.microsoft.com/office/powerpoint/2010/main" val="39032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9" presetClass="emph" presetSubtype="0" nodeType="with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par>
                                <p:cTn id="31" presetID="9" presetClass="emph" presetSubtype="0" grpId="0" nodeType="withEffect">
                                  <p:stCondLst>
                                    <p:cond delay="0"/>
                                  </p:stCondLst>
                                  <p:childTnLst>
                                    <p:set>
                                      <p:cBhvr rctx="PPT">
                                        <p:cTn id="32" dur="indefinite"/>
                                        <p:tgtEl>
                                          <p:spTgt spid="17"/>
                                        </p:tgtEl>
                                        <p:attrNameLst>
                                          <p:attrName>style.opacity</p:attrName>
                                        </p:attrNameLst>
                                      </p:cBhvr>
                                      <p:to>
                                        <p:strVal val="0.5"/>
                                      </p:to>
                                    </p:set>
                                    <p:animEffect filter="image" prLst="opacity: 0.5">
                                      <p:cBhvr rctx="IE">
                                        <p:cTn id="33" dur="indefinite"/>
                                        <p:tgtEl>
                                          <p:spTgt spid="17"/>
                                        </p:tgtEl>
                                      </p:cBhvr>
                                    </p:animEffect>
                                  </p:childTnLst>
                                </p:cTn>
                              </p:par>
                              <p:par>
                                <p:cTn id="34" presetID="9" presetClass="emph" presetSubtype="0" grpId="0" nodeType="withEffect">
                                  <p:stCondLst>
                                    <p:cond delay="0"/>
                                  </p:stCondLst>
                                  <p:childTnLst>
                                    <p:set>
                                      <p:cBhvr rctx="PPT">
                                        <p:cTn id="35" dur="indefinite"/>
                                        <p:tgtEl>
                                          <p:spTgt spid="15"/>
                                        </p:tgtEl>
                                        <p:attrNameLst>
                                          <p:attrName>style.opacity</p:attrName>
                                        </p:attrNameLst>
                                      </p:cBhvr>
                                      <p:to>
                                        <p:strVal val="0.5"/>
                                      </p:to>
                                    </p:set>
                                    <p:animEffect filter="image" prLst="opacity: 0.5">
                                      <p:cBhvr rctx="IE">
                                        <p:cTn id="36" dur="indefinite"/>
                                        <p:tgtEl>
                                          <p:spTgt spid="15"/>
                                        </p:tgtEl>
                                      </p:cBhvr>
                                    </p:animEffect>
                                  </p:childTnLst>
                                </p:cTn>
                              </p:par>
                              <p:par>
                                <p:cTn id="37" presetID="9" presetClass="emph" presetSubtype="0" grpId="0" nodeType="withEffect">
                                  <p:stCondLst>
                                    <p:cond delay="0"/>
                                  </p:stCondLst>
                                  <p:childTnLst>
                                    <p:set>
                                      <p:cBhvr rctx="PPT">
                                        <p:cTn id="38" dur="indefinite"/>
                                        <p:tgtEl>
                                          <p:spTgt spid="16"/>
                                        </p:tgtEl>
                                        <p:attrNameLst>
                                          <p:attrName>style.opacity</p:attrName>
                                        </p:attrNameLst>
                                      </p:cBhvr>
                                      <p:to>
                                        <p:strVal val="0.5"/>
                                      </p:to>
                                    </p:set>
                                    <p:animEffect filter="image" prLst="opacity: 0.5">
                                      <p:cBhvr rctx="IE">
                                        <p:cTn id="39" dur="indefinite"/>
                                        <p:tgtEl>
                                          <p:spTgt spid="16"/>
                                        </p:tgtEl>
                                      </p:cBhvr>
                                    </p:animEffect>
                                  </p:childTnLst>
                                </p:cTn>
                              </p:par>
                              <p:par>
                                <p:cTn id="40" presetID="9" presetClass="emph" presetSubtype="0" grpId="0" nodeType="withEffect">
                                  <p:stCondLst>
                                    <p:cond delay="0"/>
                                  </p:stCondLst>
                                  <p:childTnLst>
                                    <p:set>
                                      <p:cBhvr rctx="PPT">
                                        <p:cTn id="41" dur="indefinite"/>
                                        <p:tgtEl>
                                          <p:spTgt spid="18"/>
                                        </p:tgtEl>
                                        <p:attrNameLst>
                                          <p:attrName>style.opacity</p:attrName>
                                        </p:attrNameLst>
                                      </p:cBhvr>
                                      <p:to>
                                        <p:strVal val="0.5"/>
                                      </p:to>
                                    </p:set>
                                    <p:animEffect filter="image" prLst="opacity: 0.5">
                                      <p:cBhvr rctx="IE">
                                        <p:cTn id="42" dur="indefinite"/>
                                        <p:tgtEl>
                                          <p:spTgt spid="18"/>
                                        </p:tgtEl>
                                      </p:cBhvr>
                                    </p:animEffect>
                                  </p:childTnLst>
                                </p:cTn>
                              </p:par>
                              <p:par>
                                <p:cTn id="43" presetID="9" presetClass="emph" presetSubtype="0" nodeType="withEffect">
                                  <p:stCondLst>
                                    <p:cond delay="0"/>
                                  </p:stCondLst>
                                  <p:childTnLst>
                                    <p:set>
                                      <p:cBhvr rctx="PPT">
                                        <p:cTn id="44" dur="indefinite"/>
                                        <p:tgtEl>
                                          <p:spTgt spid="9"/>
                                        </p:tgtEl>
                                        <p:attrNameLst>
                                          <p:attrName>style.opacity</p:attrName>
                                        </p:attrNameLst>
                                      </p:cBhvr>
                                      <p:to>
                                        <p:strVal val="0.5"/>
                                      </p:to>
                                    </p:set>
                                    <p:animEffect filter="image" prLst="opacity: 0.5">
                                      <p:cBhvr rctx="IE">
                                        <p:cTn id="45" dur="indefinite"/>
                                        <p:tgtEl>
                                          <p:spTgt spid="9"/>
                                        </p:tgtEl>
                                      </p:cBhvr>
                                    </p:animEffect>
                                  </p:childTnLst>
                                </p:cTn>
                              </p:par>
                              <p:par>
                                <p:cTn id="46" presetID="9" presetClass="emph" presetSubtype="0" nodeType="withEffect">
                                  <p:stCondLst>
                                    <p:cond delay="0"/>
                                  </p:stCondLst>
                                  <p:childTnLst>
                                    <p:set>
                                      <p:cBhvr rctx="PPT">
                                        <p:cTn id="47" dur="indefinite"/>
                                        <p:tgtEl>
                                          <p:spTgt spid="19"/>
                                        </p:tgtEl>
                                        <p:attrNameLst>
                                          <p:attrName>style.opacity</p:attrName>
                                        </p:attrNameLst>
                                      </p:cBhvr>
                                      <p:to>
                                        <p:strVal val="0.5"/>
                                      </p:to>
                                    </p:set>
                                    <p:animEffect filter="image" prLst="opacity: 0.5">
                                      <p:cBhvr rctx="IE">
                                        <p:cTn id="48" dur="indefinite"/>
                                        <p:tgtEl>
                                          <p:spTgt spid="19"/>
                                        </p:tgtEl>
                                      </p:cBhvr>
                                    </p:animEffect>
                                  </p:childTnLst>
                                </p:cTn>
                              </p:par>
                              <p:par>
                                <p:cTn id="49" presetID="9" presetClass="emph" presetSubtype="0" nodeType="withEffect">
                                  <p:stCondLst>
                                    <p:cond delay="0"/>
                                  </p:stCondLst>
                                  <p:childTnLst>
                                    <p:set>
                                      <p:cBhvr rctx="PPT">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15" grpId="0" animBg="1"/>
      <p:bldP spid="16" grpId="0" animBg="1"/>
      <p:bldP spid="16" grpId="1" animBg="1"/>
      <p:bldP spid="17" grpId="0" animBg="1"/>
      <p:bldP spid="17" grpId="1" animBg="1"/>
      <p:bldP spid="18" grpId="0" animBg="1"/>
      <p:bldP spid="18" grpId="1"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Patient Risk Factors Across Trials</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347189548"/>
              </p:ext>
            </p:extLst>
          </p:nvPr>
        </p:nvGraphicFramePr>
        <p:xfrm>
          <a:off x="609601" y="1447800"/>
          <a:ext cx="7924799" cy="5105400"/>
        </p:xfrm>
        <a:graphic>
          <a:graphicData uri="http://schemas.openxmlformats.org/drawingml/2006/table">
            <a:tbl>
              <a:tblPr firstRow="1" bandRow="1">
                <a:tableStyleId>{68D230F3-CF80-4859-8CE7-A43EE81993B5}</a:tableStyleId>
              </a:tblPr>
              <a:tblGrid>
                <a:gridCol w="2044635"/>
                <a:gridCol w="1174578"/>
                <a:gridCol w="1174578"/>
                <a:gridCol w="1174578"/>
                <a:gridCol w="125542"/>
                <a:gridCol w="1056310"/>
                <a:gridCol w="1174578"/>
              </a:tblGrid>
              <a:tr h="1021080">
                <a:tc>
                  <a:txBody>
                    <a:bodyPr/>
                    <a:lstStyle/>
                    <a:p>
                      <a:pPr marL="0" marR="0" algn="l">
                        <a:lnSpc>
                          <a:spcPct val="100000"/>
                        </a:lnSpc>
                        <a:spcBef>
                          <a:spcPts val="0"/>
                        </a:spcBef>
                        <a:spcAft>
                          <a:spcPts val="0"/>
                        </a:spcAft>
                      </a:pPr>
                      <a:r>
                        <a:rPr lang="en-US" sz="1800" b="1" dirty="0">
                          <a:solidFill>
                            <a:schemeClr val="bg1"/>
                          </a:solidFill>
                          <a:effectLst/>
                          <a:latin typeface="+mj-lt"/>
                        </a:rPr>
                        <a:t>Characteristic</a:t>
                      </a:r>
                      <a:endParaRPr lang="en-US" sz="1800" b="1" dirty="0">
                        <a:solidFill>
                          <a:schemeClr val="bg1"/>
                        </a:solidFill>
                        <a:effectLst/>
                        <a:latin typeface="+mj-lt"/>
                        <a:ea typeface="Calibri"/>
                        <a:cs typeface="Times New Roman"/>
                      </a:endParaRPr>
                    </a:p>
                  </a:txBody>
                  <a:tcPr marL="92021" marR="92021"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800" b="1" dirty="0" smtClean="0">
                          <a:solidFill>
                            <a:schemeClr val="bg1"/>
                          </a:solidFill>
                          <a:effectLst/>
                          <a:latin typeface="+mj-lt"/>
                        </a:rPr>
                        <a:t>PROTECT AF</a:t>
                      </a:r>
                      <a:br>
                        <a:rPr lang="en-US" sz="1800" b="1" dirty="0" smtClean="0">
                          <a:solidFill>
                            <a:schemeClr val="bg1"/>
                          </a:solidFill>
                          <a:effectLst/>
                          <a:latin typeface="+mj-lt"/>
                        </a:rPr>
                      </a:br>
                      <a:r>
                        <a:rPr lang="en-US" sz="1800" b="0" dirty="0" smtClean="0">
                          <a:solidFill>
                            <a:schemeClr val="bg1"/>
                          </a:solidFill>
                          <a:effectLst/>
                          <a:latin typeface="+mj-lt"/>
                        </a:rPr>
                        <a:t>N=707</a:t>
                      </a:r>
                      <a:endParaRPr lang="en-US" sz="1800" b="0" dirty="0">
                        <a:solidFill>
                          <a:schemeClr val="bg1"/>
                        </a:solidFill>
                        <a:effectLst/>
                        <a:latin typeface="+mj-lt"/>
                        <a:ea typeface="Calibri"/>
                        <a:cs typeface="Times New Roman"/>
                      </a:endParaRPr>
                    </a:p>
                  </a:txBody>
                  <a:tcPr marL="0" marR="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defTabSz="914400" rtl="0" eaLnBrk="1" latinLnBrk="0" hangingPunct="1">
                        <a:lnSpc>
                          <a:spcPct val="100000"/>
                        </a:lnSpc>
                        <a:spcBef>
                          <a:spcPts val="0"/>
                        </a:spcBef>
                        <a:spcAft>
                          <a:spcPts val="0"/>
                        </a:spcAft>
                      </a:pPr>
                      <a:r>
                        <a:rPr lang="en-US" sz="1800" b="1" kern="1200" dirty="0" smtClean="0">
                          <a:solidFill>
                            <a:schemeClr val="bg1"/>
                          </a:solidFill>
                          <a:effectLst/>
                          <a:latin typeface="+mj-lt"/>
                          <a:ea typeface="+mn-ea"/>
                          <a:cs typeface="+mn-cs"/>
                        </a:rPr>
                        <a:t>CAP</a:t>
                      </a:r>
                    </a:p>
                    <a:p>
                      <a:pPr marL="0" marR="0" algn="ctr" defTabSz="914400" rtl="0" eaLnBrk="1" latinLnBrk="0" hangingPunct="1">
                        <a:lnSpc>
                          <a:spcPct val="100000"/>
                        </a:lnSpc>
                        <a:spcBef>
                          <a:spcPts val="0"/>
                        </a:spcBef>
                        <a:spcAft>
                          <a:spcPts val="0"/>
                        </a:spcAft>
                      </a:pPr>
                      <a:r>
                        <a:rPr lang="en-US" sz="1800" b="0" kern="1200" dirty="0" smtClean="0">
                          <a:solidFill>
                            <a:schemeClr val="bg1"/>
                          </a:solidFill>
                          <a:effectLst/>
                          <a:latin typeface="+mj-lt"/>
                          <a:ea typeface="+mn-ea"/>
                          <a:cs typeface="+mn-cs"/>
                        </a:rPr>
                        <a:t>N=566</a:t>
                      </a:r>
                      <a:endParaRPr lang="en-US" sz="1800" b="0" kern="1200" dirty="0">
                        <a:solidFill>
                          <a:schemeClr val="bg1"/>
                        </a:solidFill>
                        <a:effectLst/>
                        <a:latin typeface="+mj-lt"/>
                        <a:ea typeface="+mn-ea"/>
                        <a:cs typeface="+mn-cs"/>
                      </a:endParaRPr>
                    </a:p>
                  </a:txBody>
                  <a:tcPr marL="92021" marR="92021"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marR="0" algn="ctr" defTabSz="914400" rtl="0" eaLnBrk="1" latinLnBrk="0" hangingPunct="1">
                        <a:lnSpc>
                          <a:spcPct val="100000"/>
                        </a:lnSpc>
                        <a:spcBef>
                          <a:spcPts val="0"/>
                        </a:spcBef>
                        <a:spcAft>
                          <a:spcPts val="0"/>
                        </a:spcAft>
                      </a:pPr>
                      <a:r>
                        <a:rPr lang="en-US" sz="1800" b="1" kern="1200" dirty="0" smtClean="0">
                          <a:solidFill>
                            <a:schemeClr val="bg1"/>
                          </a:solidFill>
                          <a:effectLst/>
                          <a:latin typeface="+mj-lt"/>
                        </a:rPr>
                        <a:t>PREVAIL</a:t>
                      </a:r>
                      <a:r>
                        <a:rPr lang="en-US" sz="1800" b="1" kern="1200" dirty="0">
                          <a:solidFill>
                            <a:schemeClr val="bg1"/>
                          </a:solidFill>
                          <a:effectLst/>
                          <a:latin typeface="+mj-lt"/>
                        </a:rPr>
                        <a:t/>
                      </a:r>
                      <a:br>
                        <a:rPr lang="en-US" sz="1800" b="1" kern="1200" dirty="0">
                          <a:solidFill>
                            <a:schemeClr val="bg1"/>
                          </a:solidFill>
                          <a:effectLst/>
                          <a:latin typeface="+mj-lt"/>
                        </a:rPr>
                      </a:br>
                      <a:r>
                        <a:rPr lang="en-US" sz="1800" b="0" kern="1200" dirty="0" smtClean="0">
                          <a:solidFill>
                            <a:schemeClr val="bg1"/>
                          </a:solidFill>
                          <a:effectLst/>
                          <a:latin typeface="+mj-lt"/>
                        </a:rPr>
                        <a:t>N=407</a:t>
                      </a:r>
                      <a:endParaRPr lang="en-US" sz="1800" b="0" kern="1200" dirty="0">
                        <a:solidFill>
                          <a:schemeClr val="bg1"/>
                        </a:solidFill>
                        <a:effectLst/>
                        <a:latin typeface="+mj-lt"/>
                        <a:ea typeface="Calibri"/>
                        <a:cs typeface="Times New Roman"/>
                      </a:endParaRPr>
                    </a:p>
                  </a:txBody>
                  <a:tcPr marL="92021" marR="92021"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algn="ctr" defTabSz="914400" rtl="0" eaLnBrk="1" latinLnBrk="0" hangingPunct="1">
                        <a:lnSpc>
                          <a:spcPct val="100000"/>
                        </a:lnSpc>
                        <a:spcBef>
                          <a:spcPts val="0"/>
                        </a:spcBef>
                        <a:spcAft>
                          <a:spcPts val="0"/>
                        </a:spcAft>
                      </a:pPr>
                      <a:endParaRPr lang="en-US" sz="1800" b="0" kern="1200" dirty="0">
                        <a:solidFill>
                          <a:schemeClr val="bg1"/>
                        </a:solidFill>
                        <a:effectLst/>
                        <a:latin typeface="+mj-lt"/>
                        <a:ea typeface="Calibri"/>
                        <a:cs typeface="Times New Roman"/>
                      </a:endParaRPr>
                    </a:p>
                  </a:txBody>
                  <a:tcPr marL="92021" marR="92021"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defTabSz="914400" rtl="0" eaLnBrk="1" latinLnBrk="0" hangingPunct="1">
                        <a:lnSpc>
                          <a:spcPct val="100000"/>
                        </a:lnSpc>
                        <a:spcBef>
                          <a:spcPts val="0"/>
                        </a:spcBef>
                        <a:spcAft>
                          <a:spcPts val="0"/>
                        </a:spcAft>
                      </a:pPr>
                      <a:r>
                        <a:rPr lang="en-US" sz="1800" b="1" kern="1200" dirty="0" smtClean="0">
                          <a:solidFill>
                            <a:schemeClr val="bg1"/>
                          </a:solidFill>
                          <a:effectLst/>
                          <a:latin typeface="+mj-lt"/>
                          <a:ea typeface="Calibri"/>
                          <a:cs typeface="Times New Roman"/>
                        </a:rPr>
                        <a:t>CAP2</a:t>
                      </a:r>
                    </a:p>
                    <a:p>
                      <a:pPr marL="0" marR="0" algn="ctr" defTabSz="914400" rtl="0" eaLnBrk="1" latinLnBrk="0" hangingPunct="1">
                        <a:lnSpc>
                          <a:spcPct val="100000"/>
                        </a:lnSpc>
                        <a:spcBef>
                          <a:spcPts val="0"/>
                        </a:spcBef>
                        <a:spcAft>
                          <a:spcPts val="0"/>
                        </a:spcAft>
                      </a:pPr>
                      <a:r>
                        <a:rPr lang="en-US" sz="1800" b="0" kern="1200" dirty="0" smtClean="0">
                          <a:solidFill>
                            <a:schemeClr val="bg1"/>
                          </a:solidFill>
                          <a:effectLst/>
                          <a:latin typeface="+mj-lt"/>
                          <a:ea typeface="Calibri"/>
                          <a:cs typeface="Times New Roman"/>
                        </a:rPr>
                        <a:t>N=579</a:t>
                      </a:r>
                      <a:endParaRPr lang="en-US" sz="1800" b="0" kern="1200" dirty="0">
                        <a:solidFill>
                          <a:schemeClr val="bg1"/>
                        </a:solidFill>
                        <a:effectLst/>
                        <a:latin typeface="+mj-lt"/>
                        <a:ea typeface="Calibri"/>
                        <a:cs typeface="Times New Roman"/>
                      </a:endParaRPr>
                    </a:p>
                  </a:txBody>
                  <a:tcPr marL="92021" marR="92021"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defTabSz="914400" rtl="0" eaLnBrk="1" latinLnBrk="0" hangingPunct="1">
                        <a:lnSpc>
                          <a:spcPct val="100000"/>
                        </a:lnSpc>
                        <a:spcBef>
                          <a:spcPts val="0"/>
                        </a:spcBef>
                        <a:spcAft>
                          <a:spcPts val="0"/>
                        </a:spcAft>
                      </a:pPr>
                      <a:r>
                        <a:rPr lang="en-US" sz="1800" b="1" kern="1200" dirty="0" smtClean="0">
                          <a:solidFill>
                            <a:schemeClr val="bg1"/>
                          </a:solidFill>
                          <a:effectLst/>
                          <a:latin typeface="+mj-lt"/>
                          <a:ea typeface="Calibri"/>
                          <a:cs typeface="Times New Roman"/>
                        </a:rPr>
                        <a:t>p-value</a:t>
                      </a:r>
                      <a:endParaRPr lang="en-US" sz="1800" b="1" kern="1200" dirty="0">
                        <a:solidFill>
                          <a:schemeClr val="bg1"/>
                        </a:solidFill>
                        <a:effectLst/>
                        <a:latin typeface="+mj-lt"/>
                        <a:ea typeface="Calibri"/>
                        <a:cs typeface="Times New Roman"/>
                      </a:endParaRPr>
                    </a:p>
                  </a:txBody>
                  <a:tcPr marL="92021" marR="92021"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10540">
                <a:tc>
                  <a:txBody>
                    <a:bodyPr/>
                    <a:lstStyle/>
                    <a:p>
                      <a:pPr marL="0" marR="0" indent="0" algn="l">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CHADS</a:t>
                      </a:r>
                      <a:r>
                        <a:rPr lang="en-US" sz="1800" b="1" kern="1200" baseline="-25000" dirty="0" smtClean="0">
                          <a:solidFill>
                            <a:schemeClr val="accent6">
                              <a:lumMod val="75000"/>
                            </a:schemeClr>
                          </a:solidFill>
                          <a:effectLst/>
                          <a:latin typeface="+mj-lt"/>
                          <a:ea typeface="Times New Roman" panose="02020603050405020304" pitchFamily="18" charset="0"/>
                          <a:cs typeface="+mn-cs"/>
                        </a:rPr>
                        <a:t>2</a:t>
                      </a:r>
                      <a:r>
                        <a:rPr lang="en-US" sz="1800" b="1" kern="1200" dirty="0" smtClean="0">
                          <a:solidFill>
                            <a:schemeClr val="accent6">
                              <a:lumMod val="75000"/>
                            </a:schemeClr>
                          </a:solidFill>
                          <a:effectLst/>
                          <a:latin typeface="+mj-lt"/>
                          <a:ea typeface="Times New Roman" panose="02020603050405020304" pitchFamily="18" charset="0"/>
                          <a:cs typeface="+mn-cs"/>
                        </a:rPr>
                        <a:t> Score </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2.2 ± 1.2 </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2.5 ± 1.2</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2.6</a:t>
                      </a:r>
                      <a:r>
                        <a:rPr lang="en-US" sz="1800" b="1" kern="1200" baseline="0" dirty="0" smtClean="0">
                          <a:solidFill>
                            <a:schemeClr val="accent6">
                              <a:lumMod val="75000"/>
                            </a:schemeClr>
                          </a:solidFill>
                          <a:effectLst/>
                          <a:latin typeface="+mj-lt"/>
                          <a:ea typeface="Times New Roman" panose="02020603050405020304" pitchFamily="18" charset="0"/>
                          <a:cs typeface="+mn-cs"/>
                        </a:rPr>
                        <a:t> </a:t>
                      </a:r>
                      <a:r>
                        <a:rPr lang="en-US" sz="1800" b="1" kern="1200" dirty="0" smtClean="0">
                          <a:solidFill>
                            <a:schemeClr val="accent6">
                              <a:lumMod val="75000"/>
                            </a:schemeClr>
                          </a:solidFill>
                          <a:effectLst/>
                          <a:latin typeface="+mj-lt"/>
                          <a:ea typeface="Times New Roman" panose="02020603050405020304" pitchFamily="18" charset="0"/>
                          <a:cs typeface="+mn-cs"/>
                        </a:rPr>
                        <a:t>± 1.0</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defTabSz="914400" rtl="0" eaLnBrk="1" latinLnBrk="0" hangingPunct="1">
                        <a:lnSpc>
                          <a:spcPct val="115000"/>
                        </a:lnSpc>
                        <a:spcBef>
                          <a:spcPts val="200"/>
                        </a:spcBef>
                        <a:spcAft>
                          <a:spcPts val="200"/>
                        </a:spcAft>
                      </a:pPr>
                      <a:endParaRPr lang="en-US" sz="1800" b="1" kern="1200" dirty="0">
                        <a:solidFill>
                          <a:schemeClr val="tx1"/>
                        </a:solidFill>
                        <a:effectLst/>
                        <a:latin typeface="+mj-lt"/>
                        <a:ea typeface="Times New Roman" panose="02020603050405020304" pitchFamily="18" charset="0"/>
                        <a:cs typeface="+mn-cs"/>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2.7 ± 1.1</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&lt;0.0001</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540">
                <a:tc gridSpan="6">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en-US" sz="1800" b="1" kern="1200" dirty="0" smtClean="0">
                          <a:solidFill>
                            <a:schemeClr val="accent6">
                              <a:lumMod val="75000"/>
                            </a:schemeClr>
                          </a:solidFill>
                          <a:effectLst/>
                          <a:latin typeface="+mj-lt"/>
                          <a:ea typeface="Times New Roman" panose="02020603050405020304" pitchFamily="18" charset="0"/>
                          <a:cs typeface="+mn-cs"/>
                        </a:rPr>
                        <a:t>CHADS</a:t>
                      </a:r>
                      <a:r>
                        <a:rPr lang="en-US" sz="1800" b="1" kern="1200" baseline="-25000" dirty="0" smtClean="0">
                          <a:solidFill>
                            <a:schemeClr val="accent6">
                              <a:lumMod val="75000"/>
                            </a:schemeClr>
                          </a:solidFill>
                          <a:effectLst/>
                          <a:latin typeface="+mj-lt"/>
                          <a:ea typeface="Times New Roman" panose="02020603050405020304" pitchFamily="18" charset="0"/>
                          <a:cs typeface="+mn-cs"/>
                        </a:rPr>
                        <a:t>2</a:t>
                      </a:r>
                      <a:r>
                        <a:rPr lang="en-US" sz="1800" b="1" kern="1200" dirty="0" smtClean="0">
                          <a:solidFill>
                            <a:schemeClr val="accent6">
                              <a:lumMod val="75000"/>
                            </a:schemeClr>
                          </a:solidFill>
                          <a:effectLst/>
                          <a:latin typeface="+mj-lt"/>
                          <a:ea typeface="Times New Roman" panose="02020603050405020304" pitchFamily="18" charset="0"/>
                          <a:cs typeface="+mn-cs"/>
                        </a:rPr>
                        <a:t> Risk</a:t>
                      </a:r>
                      <a:r>
                        <a:rPr lang="en-US" sz="1800" b="1" kern="1200" baseline="0" dirty="0" smtClean="0">
                          <a:solidFill>
                            <a:schemeClr val="accent6">
                              <a:lumMod val="75000"/>
                            </a:schemeClr>
                          </a:solidFill>
                          <a:effectLst/>
                          <a:latin typeface="+mj-lt"/>
                          <a:ea typeface="Times New Roman" panose="02020603050405020304" pitchFamily="18" charset="0"/>
                          <a:cs typeface="+mn-cs"/>
                        </a:rPr>
                        <a:t> Factors (% of Patients)</a:t>
                      </a:r>
                      <a:endParaRPr lang="en-US" sz="1800" b="1" kern="1200" dirty="0" smtClean="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algn="ctr">
                        <a:lnSpc>
                          <a:spcPct val="115000"/>
                        </a:lnSpc>
                        <a:spcBef>
                          <a:spcPts val="300"/>
                        </a:spcBef>
                        <a:spcAft>
                          <a:spcPts val="300"/>
                        </a:spcAft>
                      </a:pPr>
                      <a:endParaRPr lang="en-US" sz="1800" dirty="0">
                        <a:effectLst/>
                        <a:latin typeface="Calibri"/>
                        <a:ea typeface="Calibri"/>
                        <a:cs typeface="Times New Roman"/>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300"/>
                        </a:spcBef>
                        <a:spcAft>
                          <a:spcPts val="300"/>
                        </a:spcAft>
                      </a:pPr>
                      <a:endParaRPr lang="en-US" sz="1800" dirty="0">
                        <a:effectLst/>
                        <a:latin typeface="Calibri"/>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algn="ctr">
                        <a:lnSpc>
                          <a:spcPct val="115000"/>
                        </a:lnSpc>
                        <a:spcBef>
                          <a:spcPts val="300"/>
                        </a:spcBef>
                        <a:spcAft>
                          <a:spcPts val="300"/>
                        </a:spcAft>
                      </a:pPr>
                      <a:endParaRPr lang="en-US" sz="1800" dirty="0">
                        <a:effectLst/>
                        <a:latin typeface="Calibri"/>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US" sz="1800" b="1" kern="1200" dirty="0" smtClean="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10540">
                <a:tc>
                  <a:txBody>
                    <a:bodyPr/>
                    <a:lstStyle/>
                    <a:p>
                      <a:pPr marL="0" marR="0" indent="219710">
                        <a:lnSpc>
                          <a:spcPct val="115000"/>
                        </a:lnSpc>
                        <a:spcBef>
                          <a:spcPts val="300"/>
                        </a:spcBef>
                        <a:spcAft>
                          <a:spcPts val="300"/>
                        </a:spcAft>
                      </a:pPr>
                      <a:r>
                        <a:rPr lang="en-US" sz="1800" b="0" kern="1200" dirty="0" smtClean="0">
                          <a:solidFill>
                            <a:schemeClr val="accent6">
                              <a:lumMod val="75000"/>
                            </a:schemeClr>
                          </a:solidFill>
                          <a:effectLst/>
                          <a:latin typeface="+mj-lt"/>
                          <a:ea typeface="Times New Roman" panose="02020603050405020304" pitchFamily="18" charset="0"/>
                          <a:cs typeface="+mn-cs"/>
                        </a:rPr>
                        <a:t>CHF</a:t>
                      </a:r>
                      <a:endParaRPr lang="en-US" sz="1800" b="0" kern="1200" dirty="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26.9</a:t>
                      </a:r>
                      <a:endParaRPr lang="en-US" sz="1800" dirty="0">
                        <a:solidFill>
                          <a:schemeClr val="accent6">
                            <a:lumMod val="75000"/>
                          </a:schemeClr>
                        </a:solidFill>
                        <a:effectLst/>
                        <a:latin typeface="+mj-lt"/>
                        <a:ea typeface="Calibri"/>
                        <a:cs typeface="Times New Roman"/>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23.3</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19.1</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27.1</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defTabSz="914400" rtl="0" eaLnBrk="1" latinLnBrk="0" hangingPunct="1">
                        <a:lnSpc>
                          <a:spcPct val="115000"/>
                        </a:lnSpc>
                        <a:spcBef>
                          <a:spcPts val="300"/>
                        </a:spcBef>
                        <a:spcAft>
                          <a:spcPts val="300"/>
                        </a:spcAft>
                      </a:pPr>
                      <a:r>
                        <a:rPr lang="en-US" sz="1800" kern="1200" dirty="0" smtClean="0">
                          <a:solidFill>
                            <a:schemeClr val="accent6">
                              <a:lumMod val="75000"/>
                            </a:schemeClr>
                          </a:solidFill>
                          <a:effectLst/>
                          <a:latin typeface="+mj-lt"/>
                          <a:ea typeface="Calibri"/>
                          <a:cs typeface="Times New Roman"/>
                        </a:rPr>
                        <a:t>0.004</a:t>
                      </a:r>
                      <a:endParaRPr lang="en-US" sz="1800" kern="1200" dirty="0">
                        <a:solidFill>
                          <a:schemeClr val="accent6">
                            <a:lumMod val="75000"/>
                          </a:schemeClr>
                        </a:solidFill>
                        <a:effectLst/>
                        <a:latin typeface="+mj-lt"/>
                        <a:ea typeface="Calibri"/>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540">
                <a:tc>
                  <a:txBody>
                    <a:bodyPr/>
                    <a:lstStyle/>
                    <a:p>
                      <a:pPr marL="0" marR="0" indent="219710">
                        <a:lnSpc>
                          <a:spcPct val="115000"/>
                        </a:lnSpc>
                        <a:spcBef>
                          <a:spcPts val="300"/>
                        </a:spcBef>
                        <a:spcAft>
                          <a:spcPts val="300"/>
                        </a:spcAft>
                      </a:pPr>
                      <a:r>
                        <a:rPr lang="en-US" sz="1800" b="0" kern="1200" dirty="0" smtClean="0">
                          <a:solidFill>
                            <a:schemeClr val="accent6">
                              <a:lumMod val="75000"/>
                            </a:schemeClr>
                          </a:solidFill>
                          <a:effectLst/>
                          <a:latin typeface="+mj-lt"/>
                          <a:ea typeface="Times New Roman" panose="02020603050405020304" pitchFamily="18" charset="0"/>
                          <a:cs typeface="+mn-cs"/>
                        </a:rPr>
                        <a:t>Hypertension</a:t>
                      </a:r>
                      <a:endParaRPr lang="en-US" sz="1800" b="0" kern="1200" dirty="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300"/>
                        </a:spcBef>
                        <a:spcAft>
                          <a:spcPts val="300"/>
                        </a:spcAft>
                      </a:pPr>
                      <a:r>
                        <a:rPr lang="en-US" sz="1800" kern="1200">
                          <a:solidFill>
                            <a:schemeClr val="accent6">
                              <a:lumMod val="75000"/>
                            </a:schemeClr>
                          </a:solidFill>
                          <a:effectLst/>
                          <a:latin typeface="+mj-lt"/>
                          <a:ea typeface="Calibri"/>
                          <a:cs typeface="Times New Roman"/>
                        </a:rPr>
                        <a:t>89.8</a:t>
                      </a:r>
                      <a:endParaRPr lang="en-US" sz="1800">
                        <a:solidFill>
                          <a:schemeClr val="accent6">
                            <a:lumMod val="75000"/>
                          </a:schemeClr>
                        </a:solidFill>
                        <a:effectLst/>
                        <a:latin typeface="+mj-lt"/>
                        <a:ea typeface="Calibri"/>
                        <a:cs typeface="Times New Roman"/>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91.4</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88.8</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92.5</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defTabSz="914400" rtl="0" eaLnBrk="1" latinLnBrk="0" hangingPunct="1">
                        <a:lnSpc>
                          <a:spcPct val="115000"/>
                        </a:lnSpc>
                        <a:spcBef>
                          <a:spcPts val="300"/>
                        </a:spcBef>
                        <a:spcAft>
                          <a:spcPts val="300"/>
                        </a:spcAft>
                      </a:pPr>
                      <a:r>
                        <a:rPr lang="en-US" sz="1800" kern="1200" dirty="0" smtClean="0">
                          <a:solidFill>
                            <a:schemeClr val="accent6">
                              <a:lumMod val="75000"/>
                            </a:schemeClr>
                          </a:solidFill>
                          <a:effectLst/>
                          <a:latin typeface="+mj-lt"/>
                          <a:ea typeface="Calibri"/>
                          <a:cs typeface="Times New Roman"/>
                        </a:rPr>
                        <a:t>0.15</a:t>
                      </a:r>
                      <a:endParaRPr lang="en-US" sz="1800" kern="12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540">
                <a:tc>
                  <a:txBody>
                    <a:bodyPr/>
                    <a:lstStyle/>
                    <a:p>
                      <a:pPr marL="0" marR="0" indent="219710">
                        <a:lnSpc>
                          <a:spcPct val="115000"/>
                        </a:lnSpc>
                        <a:spcBef>
                          <a:spcPts val="300"/>
                        </a:spcBef>
                        <a:spcAft>
                          <a:spcPts val="300"/>
                        </a:spcAft>
                      </a:pPr>
                      <a:r>
                        <a:rPr lang="en-US" sz="1800" b="0" kern="1200" dirty="0">
                          <a:solidFill>
                            <a:schemeClr val="accent6">
                              <a:lumMod val="75000"/>
                            </a:schemeClr>
                          </a:solidFill>
                          <a:effectLst/>
                          <a:latin typeface="+mj-lt"/>
                          <a:ea typeface="Times New Roman" panose="02020603050405020304" pitchFamily="18" charset="0"/>
                          <a:cs typeface="+mn-cs"/>
                        </a:rPr>
                        <a:t>Age ≥ </a:t>
                      </a:r>
                      <a:r>
                        <a:rPr lang="en-US" sz="1800" b="0" kern="1200" dirty="0" smtClean="0">
                          <a:solidFill>
                            <a:schemeClr val="accent6">
                              <a:lumMod val="75000"/>
                            </a:schemeClr>
                          </a:solidFill>
                          <a:effectLst/>
                          <a:latin typeface="+mj-lt"/>
                          <a:ea typeface="Times New Roman" panose="02020603050405020304" pitchFamily="18" charset="0"/>
                          <a:cs typeface="+mn-cs"/>
                        </a:rPr>
                        <a:t>75</a:t>
                      </a:r>
                      <a:endParaRPr lang="en-US" sz="1800" b="0" kern="1200" dirty="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43.1</a:t>
                      </a:r>
                      <a:endParaRPr lang="en-US" sz="1800" dirty="0">
                        <a:solidFill>
                          <a:schemeClr val="accent6">
                            <a:lumMod val="75000"/>
                          </a:schemeClr>
                        </a:solidFill>
                        <a:effectLst/>
                        <a:latin typeface="+mj-lt"/>
                        <a:ea typeface="Calibri"/>
                        <a:cs typeface="Times New Roman"/>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53.6</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51.8</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59.7</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defTabSz="914400" rtl="0" eaLnBrk="1" latinLnBrk="0" hangingPunct="1">
                        <a:lnSpc>
                          <a:spcPct val="115000"/>
                        </a:lnSpc>
                        <a:spcBef>
                          <a:spcPts val="300"/>
                        </a:spcBef>
                        <a:spcAft>
                          <a:spcPts val="300"/>
                        </a:spcAft>
                      </a:pPr>
                      <a:r>
                        <a:rPr lang="en-US" sz="1800" i="0" kern="1200" dirty="0" smtClean="0">
                          <a:solidFill>
                            <a:schemeClr val="accent6">
                              <a:lumMod val="75000"/>
                            </a:schemeClr>
                          </a:solidFill>
                          <a:effectLst/>
                          <a:latin typeface="+mj-lt"/>
                          <a:ea typeface="Calibri"/>
                          <a:cs typeface="Times New Roman"/>
                        </a:rPr>
                        <a:t>&lt;0.001</a:t>
                      </a:r>
                      <a:endParaRPr lang="en-US" sz="1800" i="0" kern="12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540">
                <a:tc>
                  <a:txBody>
                    <a:bodyPr/>
                    <a:lstStyle/>
                    <a:p>
                      <a:pPr marL="0" marR="0" indent="219710">
                        <a:lnSpc>
                          <a:spcPct val="115000"/>
                        </a:lnSpc>
                        <a:spcBef>
                          <a:spcPts val="300"/>
                        </a:spcBef>
                        <a:spcAft>
                          <a:spcPts val="300"/>
                        </a:spcAft>
                      </a:pPr>
                      <a:r>
                        <a:rPr lang="en-US" sz="1800" b="0" kern="1200" dirty="0" smtClean="0">
                          <a:solidFill>
                            <a:schemeClr val="accent6">
                              <a:lumMod val="75000"/>
                            </a:schemeClr>
                          </a:solidFill>
                          <a:effectLst/>
                          <a:latin typeface="+mj-lt"/>
                          <a:ea typeface="Times New Roman" panose="02020603050405020304" pitchFamily="18" charset="0"/>
                          <a:cs typeface="+mn-cs"/>
                        </a:rPr>
                        <a:t>Diabetes</a:t>
                      </a:r>
                      <a:endParaRPr lang="en-US" sz="1800" b="0" kern="1200" dirty="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26.2</a:t>
                      </a:r>
                      <a:endParaRPr lang="en-US" sz="1800" dirty="0">
                        <a:solidFill>
                          <a:schemeClr val="accent6">
                            <a:lumMod val="75000"/>
                          </a:schemeClr>
                        </a:solidFill>
                        <a:effectLst/>
                        <a:latin typeface="+mj-lt"/>
                        <a:ea typeface="Calibri"/>
                        <a:cs typeface="Times New Roman"/>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a:solidFill>
                            <a:schemeClr val="accent6">
                              <a:lumMod val="75000"/>
                            </a:schemeClr>
                          </a:solidFill>
                          <a:effectLst/>
                          <a:latin typeface="+mj-lt"/>
                          <a:ea typeface="Calibri"/>
                          <a:cs typeface="Times New Roman"/>
                        </a:rPr>
                        <a:t>32.4</a:t>
                      </a:r>
                      <a:endParaRPr lang="en-US" sz="180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24.9</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33.7</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defTabSz="914400" rtl="0" eaLnBrk="1" latinLnBrk="0" hangingPunct="1">
                        <a:lnSpc>
                          <a:spcPct val="115000"/>
                        </a:lnSpc>
                        <a:spcBef>
                          <a:spcPts val="300"/>
                        </a:spcBef>
                        <a:spcAft>
                          <a:spcPts val="300"/>
                        </a:spcAft>
                      </a:pPr>
                      <a:r>
                        <a:rPr lang="en-US" sz="1800" kern="1200" dirty="0" smtClean="0">
                          <a:solidFill>
                            <a:schemeClr val="accent6">
                              <a:lumMod val="75000"/>
                            </a:schemeClr>
                          </a:solidFill>
                          <a:effectLst/>
                          <a:latin typeface="+mj-lt"/>
                          <a:ea typeface="Calibri"/>
                          <a:cs typeface="Times New Roman"/>
                        </a:rPr>
                        <a:t>0.001</a:t>
                      </a:r>
                      <a:endParaRPr lang="en-US" sz="1800" kern="12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540">
                <a:tc>
                  <a:txBody>
                    <a:bodyPr/>
                    <a:lstStyle/>
                    <a:p>
                      <a:pPr marL="0" marR="0" indent="219710">
                        <a:lnSpc>
                          <a:spcPct val="115000"/>
                        </a:lnSpc>
                        <a:spcBef>
                          <a:spcPts val="300"/>
                        </a:spcBef>
                        <a:spcAft>
                          <a:spcPts val="300"/>
                        </a:spcAft>
                      </a:pPr>
                      <a:r>
                        <a:rPr lang="en-US" sz="1800" b="0" kern="1200" dirty="0" smtClean="0">
                          <a:solidFill>
                            <a:schemeClr val="accent6">
                              <a:lumMod val="75000"/>
                            </a:schemeClr>
                          </a:solidFill>
                          <a:effectLst/>
                          <a:latin typeface="+mj-lt"/>
                          <a:ea typeface="Times New Roman" panose="02020603050405020304" pitchFamily="18" charset="0"/>
                          <a:cs typeface="+mn-cs"/>
                        </a:rPr>
                        <a:t>Stroke/TIA</a:t>
                      </a:r>
                      <a:endParaRPr lang="en-US" sz="1800" b="0" kern="1200" dirty="0">
                        <a:solidFill>
                          <a:schemeClr val="accent6">
                            <a:lumMod val="75000"/>
                          </a:schemeClr>
                        </a:solidFill>
                        <a:effectLst/>
                        <a:latin typeface="+mj-lt"/>
                        <a:ea typeface="Times New Roman" panose="02020603050405020304" pitchFamily="18" charset="0"/>
                        <a:cs typeface="+mn-cs"/>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18.5</a:t>
                      </a:r>
                      <a:endParaRPr lang="en-US" sz="1800" dirty="0">
                        <a:solidFill>
                          <a:schemeClr val="accent6">
                            <a:lumMod val="75000"/>
                          </a:schemeClr>
                        </a:solidFill>
                        <a:effectLst/>
                        <a:latin typeface="+mj-lt"/>
                        <a:ea typeface="Calibri"/>
                        <a:cs typeface="Times New Roman"/>
                      </a:endParaRPr>
                    </a:p>
                  </a:txBody>
                  <a:tcPr marL="26035" marR="2603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a:solidFill>
                            <a:schemeClr val="accent6">
                              <a:lumMod val="75000"/>
                            </a:schemeClr>
                          </a:solidFill>
                          <a:effectLst/>
                          <a:latin typeface="+mj-lt"/>
                          <a:ea typeface="Calibri"/>
                          <a:cs typeface="Times New Roman"/>
                        </a:rPr>
                        <a:t>27.8</a:t>
                      </a:r>
                      <a:endParaRPr lang="en-US" sz="180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30.4</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15000"/>
                        </a:lnSpc>
                        <a:spcBef>
                          <a:spcPts val="300"/>
                        </a:spcBef>
                        <a:spcAft>
                          <a:spcPts val="300"/>
                        </a:spcAft>
                      </a:pPr>
                      <a:r>
                        <a:rPr lang="en-US" sz="1800" kern="1200" dirty="0">
                          <a:solidFill>
                            <a:schemeClr val="accent6">
                              <a:lumMod val="75000"/>
                            </a:schemeClr>
                          </a:solidFill>
                          <a:effectLst/>
                          <a:latin typeface="+mj-lt"/>
                          <a:ea typeface="Calibri"/>
                          <a:cs typeface="Times New Roman"/>
                        </a:rPr>
                        <a:t>29.0</a:t>
                      </a:r>
                      <a:endParaRPr lang="en-US" sz="18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defTabSz="914400" rtl="0" eaLnBrk="1" latinLnBrk="0" hangingPunct="1">
                        <a:lnSpc>
                          <a:spcPct val="115000"/>
                        </a:lnSpc>
                        <a:spcBef>
                          <a:spcPts val="300"/>
                        </a:spcBef>
                        <a:spcAft>
                          <a:spcPts val="300"/>
                        </a:spcAft>
                      </a:pPr>
                      <a:r>
                        <a:rPr lang="en-US" sz="1800" kern="1200" dirty="0" smtClean="0">
                          <a:solidFill>
                            <a:schemeClr val="accent6">
                              <a:lumMod val="75000"/>
                            </a:schemeClr>
                          </a:solidFill>
                          <a:effectLst/>
                          <a:latin typeface="+mj-lt"/>
                          <a:ea typeface="Calibri"/>
                          <a:cs typeface="Times New Roman"/>
                        </a:rPr>
                        <a:t>&lt;0.0001</a:t>
                      </a:r>
                      <a:endParaRPr lang="en-US" sz="1800" kern="1200" dirty="0">
                        <a:solidFill>
                          <a:schemeClr val="accent6">
                            <a:lumMod val="75000"/>
                          </a:schemeClr>
                        </a:solidFill>
                        <a:effectLst/>
                        <a:latin typeface="+mj-lt"/>
                        <a:ea typeface="Calibri"/>
                        <a:cs typeface="Times New Roman"/>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0540">
                <a:tc>
                  <a:txBody>
                    <a:bodyPr/>
                    <a:lstStyle/>
                    <a:p>
                      <a:pPr marL="0" marR="0" indent="0" algn="l">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CHA</a:t>
                      </a:r>
                      <a:r>
                        <a:rPr lang="en-US" sz="1800" b="1" kern="1200" baseline="-25000" dirty="0" smtClean="0">
                          <a:solidFill>
                            <a:schemeClr val="accent6">
                              <a:lumMod val="75000"/>
                            </a:schemeClr>
                          </a:solidFill>
                          <a:effectLst/>
                          <a:latin typeface="+mj-lt"/>
                          <a:ea typeface="Times New Roman" panose="02020603050405020304" pitchFamily="18" charset="0"/>
                          <a:cs typeface="+mn-cs"/>
                        </a:rPr>
                        <a:t>2</a:t>
                      </a:r>
                      <a:r>
                        <a:rPr lang="en-US" sz="1800" b="1" kern="1200" dirty="0" smtClean="0">
                          <a:solidFill>
                            <a:schemeClr val="accent6">
                              <a:lumMod val="75000"/>
                            </a:schemeClr>
                          </a:solidFill>
                          <a:effectLst/>
                          <a:latin typeface="+mj-lt"/>
                          <a:ea typeface="Times New Roman" panose="02020603050405020304" pitchFamily="18" charset="0"/>
                          <a:cs typeface="+mn-cs"/>
                        </a:rPr>
                        <a:t>DS</a:t>
                      </a:r>
                      <a:r>
                        <a:rPr lang="en-US" sz="1800" b="1" kern="1200" baseline="-25000" dirty="0" smtClean="0">
                          <a:solidFill>
                            <a:schemeClr val="accent6">
                              <a:lumMod val="75000"/>
                            </a:schemeClr>
                          </a:solidFill>
                          <a:effectLst/>
                          <a:latin typeface="+mj-lt"/>
                          <a:ea typeface="Times New Roman" panose="02020603050405020304" pitchFamily="18" charset="0"/>
                          <a:cs typeface="+mn-cs"/>
                        </a:rPr>
                        <a:t>2</a:t>
                      </a:r>
                      <a:r>
                        <a:rPr lang="en-US" sz="1800" b="1" kern="1200" dirty="0" smtClean="0">
                          <a:solidFill>
                            <a:schemeClr val="accent6">
                              <a:lumMod val="75000"/>
                            </a:schemeClr>
                          </a:solidFill>
                          <a:effectLst/>
                          <a:latin typeface="+mj-lt"/>
                          <a:ea typeface="Times New Roman" panose="02020603050405020304" pitchFamily="18" charset="0"/>
                          <a:cs typeface="+mn-cs"/>
                        </a:rPr>
                        <a:t>-VASc </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3.5 ± 1.6</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3.9 ± 1.5</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4.0 ± 1.2</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38343" marR="38343"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4.5 ± 1.3</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gn="ctr" defTabSz="914400" rtl="0" eaLnBrk="1" latinLnBrk="0" hangingPunct="1">
                        <a:lnSpc>
                          <a:spcPct val="115000"/>
                        </a:lnSpc>
                        <a:spcBef>
                          <a:spcPts val="200"/>
                        </a:spcBef>
                        <a:spcAft>
                          <a:spcPts val="200"/>
                        </a:spcAft>
                      </a:pPr>
                      <a:r>
                        <a:rPr lang="en-US" sz="1800" b="1" kern="1200" dirty="0" smtClean="0">
                          <a:solidFill>
                            <a:schemeClr val="accent6">
                              <a:lumMod val="75000"/>
                            </a:schemeClr>
                          </a:solidFill>
                          <a:effectLst/>
                          <a:latin typeface="+mj-lt"/>
                          <a:ea typeface="Times New Roman" panose="02020603050405020304" pitchFamily="18" charset="0"/>
                          <a:cs typeface="+mn-cs"/>
                        </a:rPr>
                        <a:t>&lt;0.0001</a:t>
                      </a:r>
                      <a:endParaRPr lang="en-US" sz="1800" b="1" kern="1200" dirty="0">
                        <a:solidFill>
                          <a:schemeClr val="accent6">
                            <a:lumMod val="75000"/>
                          </a:schemeClr>
                        </a:solidFill>
                        <a:effectLst/>
                        <a:latin typeface="+mj-lt"/>
                        <a:ea typeface="Times New Roman" panose="02020603050405020304" pitchFamily="18" charset="0"/>
                        <a:cs typeface="+mn-cs"/>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Oval 4"/>
          <p:cNvSpPr/>
          <p:nvPr/>
        </p:nvSpPr>
        <p:spPr>
          <a:xfrm>
            <a:off x="2514600" y="2438400"/>
            <a:ext cx="4953000" cy="533400"/>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6" name="Oval 5"/>
          <p:cNvSpPr/>
          <p:nvPr/>
        </p:nvSpPr>
        <p:spPr>
          <a:xfrm>
            <a:off x="2514600" y="6019800"/>
            <a:ext cx="4953000" cy="533400"/>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7" name="Rectangle 6"/>
          <p:cNvSpPr/>
          <p:nvPr/>
        </p:nvSpPr>
        <p:spPr>
          <a:xfrm>
            <a:off x="0" y="6531471"/>
            <a:ext cx="8468518" cy="195858"/>
          </a:xfrm>
          <a:prstGeom prst="rect">
            <a:avLst/>
          </a:prstGeom>
        </p:spPr>
        <p:txBody>
          <a:bodyPr wrap="square">
            <a:spAutoFit/>
          </a:bodyPr>
          <a:lstStyle/>
          <a:p>
            <a:r>
              <a:rPr lang="en-US" sz="800" dirty="0" smtClean="0">
                <a:solidFill>
                  <a:schemeClr val="accent6">
                    <a:lumMod val="75000"/>
                  </a:schemeClr>
                </a:solidFill>
              </a:rPr>
              <a:t>Source: FDA Oct 2014 Panel Sponsor Presentation.  </a:t>
            </a:r>
            <a:endParaRPr lang="en-US" sz="800" dirty="0">
              <a:solidFill>
                <a:schemeClr val="accent6">
                  <a:lumMod val="75000"/>
                </a:schemeClr>
              </a:solidFill>
            </a:endParaRPr>
          </a:p>
        </p:txBody>
      </p:sp>
    </p:spTree>
    <p:extLst>
      <p:ext uri="{BB962C8B-B14F-4D97-AF65-F5344CB8AC3E}">
        <p14:creationId xmlns:p14="http://schemas.microsoft.com/office/powerpoint/2010/main" val="429405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Majority of Patients in the Trial were at Moderate to High Bleeding Risk</a:t>
            </a:r>
            <a:r>
              <a:rPr lang="en-US" baseline="30000" dirty="0" smtClean="0"/>
              <a:t>1</a:t>
            </a:r>
            <a:endParaRPr lang="en-US" baseline="30000" dirty="0"/>
          </a:p>
        </p:txBody>
      </p:sp>
      <p:sp>
        <p:nvSpPr>
          <p:cNvPr id="4" name="TextBox 3"/>
          <p:cNvSpPr txBox="1"/>
          <p:nvPr/>
        </p:nvSpPr>
        <p:spPr>
          <a:xfrm>
            <a:off x="304800" y="6400800"/>
            <a:ext cx="8458200" cy="338554"/>
          </a:xfrm>
          <a:prstGeom prst="rect">
            <a:avLst/>
          </a:prstGeom>
          <a:noFill/>
        </p:spPr>
        <p:txBody>
          <a:bodyPr wrap="square" rtlCol="0">
            <a:spAutoFit/>
          </a:bodyPr>
          <a:lstStyle/>
          <a:p>
            <a:r>
              <a:rPr lang="en-US" sz="800" dirty="0" smtClean="0">
                <a:solidFill>
                  <a:schemeClr val="accent6">
                    <a:lumMod val="75000"/>
                  </a:schemeClr>
                </a:solidFill>
              </a:rPr>
              <a:t>1. Estimated HAS BLED score.  Labile INR and liver function were not collected and given a score of zero</a:t>
            </a:r>
          </a:p>
          <a:p>
            <a:r>
              <a:rPr lang="en-US" sz="800" dirty="0" smtClean="0">
                <a:solidFill>
                  <a:schemeClr val="accent6">
                    <a:lumMod val="75000"/>
                  </a:schemeClr>
                </a:solidFill>
              </a:rPr>
              <a:t>Source: Holmes DR, et al. </a:t>
            </a:r>
            <a:r>
              <a:rPr lang="en-US" sz="800" dirty="0">
                <a:solidFill>
                  <a:schemeClr val="accent6">
                    <a:lumMod val="75000"/>
                  </a:schemeClr>
                </a:solidFill>
                <a:latin typeface="ITC Officina Serif"/>
              </a:rPr>
              <a:t>Holmes, DR et al. </a:t>
            </a:r>
            <a:r>
              <a:rPr lang="en-US" sz="800" i="1" dirty="0">
                <a:solidFill>
                  <a:schemeClr val="accent6">
                    <a:lumMod val="75000"/>
                  </a:schemeClr>
                </a:solidFill>
                <a:latin typeface="ITC Officina Serif"/>
              </a:rPr>
              <a:t>JACC</a:t>
            </a:r>
            <a:r>
              <a:rPr lang="en-US" sz="800" dirty="0">
                <a:solidFill>
                  <a:schemeClr val="accent6">
                    <a:lumMod val="75000"/>
                  </a:schemeClr>
                </a:solidFill>
                <a:latin typeface="ITC Officina Serif"/>
              </a:rPr>
              <a:t> </a:t>
            </a:r>
            <a:r>
              <a:rPr lang="en-US" sz="800" dirty="0" smtClean="0">
                <a:solidFill>
                  <a:schemeClr val="accent6">
                    <a:lumMod val="75000"/>
                  </a:schemeClr>
                </a:solidFill>
                <a:latin typeface="ITC Officina Serif"/>
              </a:rPr>
              <a:t>2015; </a:t>
            </a:r>
            <a:endParaRPr lang="en-US" sz="800" dirty="0">
              <a:solidFill>
                <a:schemeClr val="accent6">
                  <a:lumMod val="75000"/>
                </a:schemeClr>
              </a:solidFill>
            </a:endParaRPr>
          </a:p>
        </p:txBody>
      </p:sp>
      <p:graphicFrame>
        <p:nvGraphicFramePr>
          <p:cNvPr id="5" name="Chart 4"/>
          <p:cNvGraphicFramePr/>
          <p:nvPr>
            <p:extLst>
              <p:ext uri="{D42A27DB-BD31-4B8C-83A1-F6EECF244321}">
                <p14:modId xmlns:p14="http://schemas.microsoft.com/office/powerpoint/2010/main" val="1001458273"/>
              </p:ext>
            </p:extLst>
          </p:nvPr>
        </p:nvGraphicFramePr>
        <p:xfrm>
          <a:off x="1257300" y="1795046"/>
          <a:ext cx="7467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 y="3468445"/>
            <a:ext cx="1219200" cy="646331"/>
          </a:xfrm>
          <a:prstGeom prst="rect">
            <a:avLst/>
          </a:prstGeom>
          <a:noFill/>
        </p:spPr>
        <p:txBody>
          <a:bodyPr wrap="square" rtlCol="0">
            <a:spAutoFit/>
          </a:bodyPr>
          <a:lstStyle/>
          <a:p>
            <a:pPr algn="ctr"/>
            <a:r>
              <a:rPr lang="en-US" b="1" dirty="0">
                <a:solidFill>
                  <a:schemeClr val="accent6">
                    <a:lumMod val="75000"/>
                  </a:schemeClr>
                </a:solidFill>
              </a:rPr>
              <a:t>Patients</a:t>
            </a:r>
          </a:p>
          <a:p>
            <a:pPr algn="ctr"/>
            <a:r>
              <a:rPr lang="en-US" b="1" dirty="0">
                <a:solidFill>
                  <a:schemeClr val="accent6">
                    <a:lumMod val="75000"/>
                  </a:schemeClr>
                </a:solidFill>
              </a:rPr>
              <a:t>(%)</a:t>
            </a:r>
          </a:p>
        </p:txBody>
      </p:sp>
      <p:sp>
        <p:nvSpPr>
          <p:cNvPr id="7" name="TextBox 6"/>
          <p:cNvSpPr txBox="1"/>
          <p:nvPr/>
        </p:nvSpPr>
        <p:spPr>
          <a:xfrm>
            <a:off x="3525371" y="5909846"/>
            <a:ext cx="3352800" cy="338554"/>
          </a:xfrm>
          <a:prstGeom prst="rect">
            <a:avLst/>
          </a:prstGeom>
          <a:noFill/>
        </p:spPr>
        <p:txBody>
          <a:bodyPr wrap="square" rtlCol="0">
            <a:spAutoFit/>
          </a:bodyPr>
          <a:lstStyle/>
          <a:p>
            <a:pPr algn="ctr"/>
            <a:r>
              <a:rPr lang="en-US" sz="1600" b="1" dirty="0">
                <a:solidFill>
                  <a:schemeClr val="accent6">
                    <a:lumMod val="75000"/>
                  </a:schemeClr>
                </a:solidFill>
              </a:rPr>
              <a:t>HAS </a:t>
            </a:r>
            <a:r>
              <a:rPr lang="en-US" sz="1600" b="1" dirty="0" smtClean="0">
                <a:solidFill>
                  <a:schemeClr val="accent6">
                    <a:lumMod val="75000"/>
                  </a:schemeClr>
                </a:solidFill>
              </a:rPr>
              <a:t>BLED* </a:t>
            </a:r>
            <a:r>
              <a:rPr lang="en-US" sz="1600" b="1" dirty="0">
                <a:solidFill>
                  <a:schemeClr val="accent6">
                    <a:lumMod val="75000"/>
                  </a:schemeClr>
                </a:solidFill>
              </a:rPr>
              <a:t>Score</a:t>
            </a:r>
            <a:endParaRPr lang="en-US" sz="1600" dirty="0">
              <a:solidFill>
                <a:schemeClr val="accent6">
                  <a:lumMod val="75000"/>
                </a:schemeClr>
              </a:solidFill>
            </a:endParaRPr>
          </a:p>
        </p:txBody>
      </p:sp>
    </p:spTree>
    <p:extLst>
      <p:ext uri="{BB962C8B-B14F-4D97-AF65-F5344CB8AC3E}">
        <p14:creationId xmlns:p14="http://schemas.microsoft.com/office/powerpoint/2010/main" val="143537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81800" cy="838200"/>
          </a:xfrm>
        </p:spPr>
        <p:txBody>
          <a:bodyPr>
            <a:normAutofit fontScale="90000"/>
          </a:bodyPr>
          <a:lstStyle/>
          <a:p>
            <a:r>
              <a:rPr lang="en-US" dirty="0"/>
              <a:t>WATCHMAN™ PROTECT AF Study Overview</a:t>
            </a:r>
            <a:br>
              <a:rPr lang="en-US" dirty="0"/>
            </a:br>
            <a:r>
              <a:rPr lang="en-US" dirty="0" smtClean="0"/>
              <a:t>Long-Term, </a:t>
            </a:r>
            <a:r>
              <a:rPr lang="en-US" u="sng" dirty="0"/>
              <a:t>Final </a:t>
            </a:r>
            <a:r>
              <a:rPr lang="en-US" u="sng" dirty="0" smtClean="0"/>
              <a:t>5-Year Results</a:t>
            </a:r>
            <a:endParaRPr lang="en-US" u="sng" dirty="0"/>
          </a:p>
        </p:txBody>
      </p:sp>
      <p:graphicFrame>
        <p:nvGraphicFramePr>
          <p:cNvPr id="4" name="Table 3"/>
          <p:cNvGraphicFramePr>
            <a:graphicFrameLocks noGrp="1"/>
          </p:cNvGraphicFramePr>
          <p:nvPr>
            <p:extLst>
              <p:ext uri="{D42A27DB-BD31-4B8C-83A1-F6EECF244321}">
                <p14:modId xmlns:p14="http://schemas.microsoft.com/office/powerpoint/2010/main" val="41818660"/>
              </p:ext>
            </p:extLst>
          </p:nvPr>
        </p:nvGraphicFramePr>
        <p:xfrm>
          <a:off x="152400" y="1543050"/>
          <a:ext cx="8763000" cy="5010150"/>
        </p:xfrm>
        <a:graphic>
          <a:graphicData uri="http://schemas.openxmlformats.org/drawingml/2006/table">
            <a:tbl>
              <a:tblPr firstCol="1">
                <a:effectLst>
                  <a:outerShdw blurRad="50800" dist="38100" dir="2700000" algn="tl" rotWithShape="0">
                    <a:prstClr val="black">
                      <a:alpha val="40000"/>
                    </a:prstClr>
                  </a:outerShdw>
                </a:effectLst>
                <a:tableStyleId>{5C22544A-7EE6-4342-B048-85BDC9FD1C3A}</a:tableStyleId>
              </a:tblPr>
              <a:tblGrid>
                <a:gridCol w="2057400"/>
                <a:gridCol w="6705600"/>
              </a:tblGrid>
              <a:tr h="628650">
                <a:tc>
                  <a:txBody>
                    <a:bodyPr/>
                    <a:lstStyle/>
                    <a:p>
                      <a:r>
                        <a:rPr lang="en-US" sz="1800" dirty="0" smtClean="0">
                          <a:latin typeface="+mn-lt"/>
                        </a:rPr>
                        <a:t>Study Design &amp; Objective</a:t>
                      </a:r>
                      <a:endParaRPr lang="en-US" sz="1800" dirty="0">
                        <a:latin typeface="+mn-lt"/>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ＭＳ Ｐゴシック" pitchFamily="34" charset="-128"/>
                          <a:cs typeface="Lucida Sans Unicode" pitchFamily="34" charset="0"/>
                        </a:rPr>
                        <a:t>Prospective, randomized (2:1), non-inferiority trial of LAA closure vs. warfarin in non-valvular</a:t>
                      </a:r>
                      <a:r>
                        <a:rPr lang="en-US" sz="1600" baseline="0" dirty="0" smtClean="0">
                          <a:solidFill>
                            <a:schemeClr val="accent6">
                              <a:lumMod val="75000"/>
                            </a:schemeClr>
                          </a:solidFill>
                          <a:latin typeface="+mn-lt"/>
                          <a:ea typeface="ＭＳ Ｐゴシック" pitchFamily="34" charset="-128"/>
                          <a:cs typeface="Lucida Sans Unicode" pitchFamily="34" charset="0"/>
                        </a:rPr>
                        <a:t> </a:t>
                      </a:r>
                      <a:r>
                        <a:rPr lang="en-US" sz="1600" dirty="0" smtClean="0">
                          <a:solidFill>
                            <a:schemeClr val="accent6">
                              <a:lumMod val="75000"/>
                            </a:schemeClr>
                          </a:solidFill>
                          <a:latin typeface="+mn-lt"/>
                          <a:ea typeface="ＭＳ Ｐゴシック" pitchFamily="34" charset="-128"/>
                          <a:cs typeface="Lucida Sans Unicode" pitchFamily="34" charset="0"/>
                        </a:rPr>
                        <a:t>AF patients for prevention of stroke</a:t>
                      </a:r>
                    </a:p>
                  </a:txBody>
                  <a:tcPr anchor="ctr">
                    <a:solidFill>
                      <a:schemeClr val="bg1">
                        <a:lumMod val="95000"/>
                      </a:schemeClr>
                    </a:solidFill>
                  </a:tcPr>
                </a:tc>
              </a:tr>
              <a:tr h="895350">
                <a:tc>
                  <a:txBody>
                    <a:bodyPr/>
                    <a:lstStyle/>
                    <a:p>
                      <a:r>
                        <a:rPr lang="en-US" sz="1800" dirty="0" smtClean="0">
                          <a:latin typeface="+mn-lt"/>
                        </a:rPr>
                        <a:t>Primary Endpoint</a:t>
                      </a:r>
                      <a:endParaRPr lang="en-US" sz="1800" dirty="0">
                        <a:latin typeface="+mn-lt"/>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dirty="0" smtClean="0">
                          <a:solidFill>
                            <a:schemeClr val="accent6">
                              <a:lumMod val="75000"/>
                            </a:schemeClr>
                          </a:solidFill>
                          <a:latin typeface="+mn-lt"/>
                          <a:ea typeface="ＭＳ Ｐゴシック" pitchFamily="34" charset="-128"/>
                          <a:cs typeface="Lucida Sans Unicode" pitchFamily="34" charset="0"/>
                        </a:rPr>
                        <a:t>Efficacy</a:t>
                      </a:r>
                      <a:r>
                        <a:rPr lang="en-US" sz="1600" dirty="0" smtClean="0">
                          <a:solidFill>
                            <a:schemeClr val="accent6">
                              <a:lumMod val="75000"/>
                            </a:schemeClr>
                          </a:solidFill>
                          <a:latin typeface="+mn-lt"/>
                          <a:ea typeface="ＭＳ Ｐゴシック" pitchFamily="34" charset="-128"/>
                          <a:cs typeface="Lucida Sans Unicode" pitchFamily="34" charset="0"/>
                        </a:rPr>
                        <a:t>: Composite end point of stroke, cardiovascular death or systemic embolization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sng" dirty="0" smtClean="0">
                          <a:solidFill>
                            <a:schemeClr val="accent6">
                              <a:lumMod val="75000"/>
                            </a:schemeClr>
                          </a:solidFill>
                          <a:latin typeface="+mn-lt"/>
                          <a:ea typeface="ＭＳ Ｐゴシック" pitchFamily="34" charset="-128"/>
                          <a:cs typeface="Lucida Sans Unicode" pitchFamily="34" charset="0"/>
                        </a:rPr>
                        <a:t>Safety</a:t>
                      </a:r>
                      <a:r>
                        <a:rPr lang="en-US" sz="1600" dirty="0" smtClean="0">
                          <a:solidFill>
                            <a:schemeClr val="accent6">
                              <a:lumMod val="75000"/>
                            </a:schemeClr>
                          </a:solidFill>
                          <a:latin typeface="+mn-lt"/>
                          <a:ea typeface="ＭＳ Ｐゴシック" pitchFamily="34" charset="-128"/>
                          <a:cs typeface="Lucida Sans Unicode" pitchFamily="34" charset="0"/>
                        </a:rPr>
                        <a:t>: Major bleeding, device embolization or pericardial effusion</a:t>
                      </a:r>
                    </a:p>
                  </a:txBody>
                  <a:tcPr anchor="ctr">
                    <a:solidFill>
                      <a:schemeClr val="bg1">
                        <a:lumMod val="95000"/>
                      </a:schemeClr>
                    </a:solidFill>
                  </a:tcPr>
                </a:tc>
              </a:tr>
              <a:tr h="762000">
                <a:tc>
                  <a:txBody>
                    <a:bodyPr/>
                    <a:lstStyle/>
                    <a:p>
                      <a:r>
                        <a:rPr lang="en-US" sz="1800" dirty="0" smtClean="0">
                          <a:latin typeface="+mn-lt"/>
                        </a:rPr>
                        <a:t>Statistical Plan</a:t>
                      </a:r>
                      <a:endParaRPr lang="en-US" sz="1800" dirty="0">
                        <a:latin typeface="+mn-lt"/>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ＭＳ Ｐゴシック" pitchFamily="34" charset="-128"/>
                          <a:cs typeface="Lucida Sans Unicode" pitchFamily="34" charset="0"/>
                        </a:rPr>
                        <a:t>All analyses by intention-to-treat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ＭＳ Ｐゴシック" pitchFamily="34" charset="-128"/>
                          <a:cs typeface="Lucida Sans Unicode" pitchFamily="34" charset="0"/>
                        </a:rPr>
                        <a:t>Bayesian (stratified</a:t>
                      </a:r>
                      <a:r>
                        <a:rPr lang="en-US" sz="1600" baseline="0" dirty="0" smtClean="0">
                          <a:solidFill>
                            <a:schemeClr val="accent6">
                              <a:lumMod val="75000"/>
                            </a:schemeClr>
                          </a:solidFill>
                          <a:latin typeface="+mn-lt"/>
                          <a:ea typeface="ＭＳ Ｐゴシック" pitchFamily="34" charset="-128"/>
                          <a:cs typeface="Lucida Sans Unicode" pitchFamily="34" charset="0"/>
                        </a:rPr>
                        <a:t> for CHADS</a:t>
                      </a:r>
                      <a:r>
                        <a:rPr lang="en-US" sz="1600" baseline="-25000" dirty="0" smtClean="0">
                          <a:solidFill>
                            <a:schemeClr val="accent6">
                              <a:lumMod val="75000"/>
                            </a:schemeClr>
                          </a:solidFill>
                          <a:latin typeface="+mn-lt"/>
                          <a:ea typeface="ＭＳ Ｐゴシック" pitchFamily="34" charset="-128"/>
                          <a:cs typeface="Lucida Sans Unicode" pitchFamily="34" charset="0"/>
                        </a:rPr>
                        <a:t>2</a:t>
                      </a:r>
                      <a:r>
                        <a:rPr lang="en-US" sz="1600" baseline="0" dirty="0" smtClean="0">
                          <a:solidFill>
                            <a:schemeClr val="accent6">
                              <a:lumMod val="75000"/>
                            </a:schemeClr>
                          </a:solidFill>
                          <a:latin typeface="+mn-lt"/>
                          <a:ea typeface="ＭＳ Ｐゴシック" pitchFamily="34" charset="-128"/>
                          <a:cs typeface="Lucida Sans Unicode" pitchFamily="34" charset="0"/>
                        </a:rPr>
                        <a:t> score) : </a:t>
                      </a:r>
                      <a:r>
                        <a:rPr lang="en-US" sz="1600" dirty="0" smtClean="0">
                          <a:solidFill>
                            <a:schemeClr val="accent6">
                              <a:lumMod val="75000"/>
                            </a:schemeClr>
                          </a:solidFill>
                          <a:latin typeface="+mn-lt"/>
                          <a:ea typeface="ＭＳ Ｐゴシック" pitchFamily="34" charset="-128"/>
                          <a:cs typeface="Lucida Sans Unicode" pitchFamily="34" charset="0"/>
                        </a:rPr>
                        <a:t>Primary Efficacy and Safety endpoints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ＭＳ Ｐゴシック" pitchFamily="34" charset="-128"/>
                          <a:cs typeface="Lucida Sans Unicode" pitchFamily="34" charset="0"/>
                        </a:rPr>
                        <a:t>Cox Proportional: All Secondary Analyses</a:t>
                      </a:r>
                    </a:p>
                  </a:txBody>
                  <a:tcPr anchor="ctr">
                    <a:solidFill>
                      <a:schemeClr val="bg1">
                        <a:lumMod val="95000"/>
                      </a:schemeClr>
                    </a:solidFill>
                  </a:tcPr>
                </a:tc>
              </a:tr>
              <a:tr h="533400">
                <a:tc>
                  <a:txBody>
                    <a:bodyPr/>
                    <a:lstStyle/>
                    <a:p>
                      <a:r>
                        <a:rPr lang="en-US" sz="1800" dirty="0" smtClean="0">
                          <a:latin typeface="+mn-lt"/>
                        </a:rPr>
                        <a:t>Patient Population</a:t>
                      </a:r>
                      <a:endParaRPr lang="en-US" sz="1800" dirty="0">
                        <a:latin typeface="+mn-lt"/>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ＭＳ Ｐゴシック" pitchFamily="34" charset="-128"/>
                          <a:cs typeface="Lucida Sans Unicode" pitchFamily="34" charset="0"/>
                        </a:rPr>
                        <a:t>n = 707</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ＭＳ Ｐゴシック" pitchFamily="34" charset="-128"/>
                          <a:cs typeface="Lucida Sans Unicode" pitchFamily="34" charset="0"/>
                        </a:rPr>
                        <a:t>Mean CHADS</a:t>
                      </a:r>
                      <a:r>
                        <a:rPr lang="en-US" sz="1600" baseline="-25000" dirty="0" smtClean="0">
                          <a:solidFill>
                            <a:schemeClr val="accent6">
                              <a:lumMod val="75000"/>
                            </a:schemeClr>
                          </a:solidFill>
                          <a:latin typeface="+mn-lt"/>
                          <a:ea typeface="ＭＳ Ｐゴシック" pitchFamily="34" charset="-128"/>
                          <a:cs typeface="Lucida Sans Unicode" pitchFamily="34" charset="0"/>
                        </a:rPr>
                        <a:t>2</a:t>
                      </a:r>
                      <a:r>
                        <a:rPr lang="en-US" sz="1600" dirty="0" smtClean="0">
                          <a:solidFill>
                            <a:schemeClr val="accent6">
                              <a:lumMod val="75000"/>
                            </a:schemeClr>
                          </a:solidFill>
                          <a:latin typeface="+mn-lt"/>
                          <a:ea typeface="ＭＳ Ｐゴシック" pitchFamily="34" charset="-128"/>
                          <a:cs typeface="Lucida Sans Unicode" pitchFamily="34" charset="0"/>
                        </a:rPr>
                        <a:t>= 2.2, CHA</a:t>
                      </a:r>
                      <a:r>
                        <a:rPr lang="en-US" sz="1600" baseline="-25000" dirty="0" smtClean="0">
                          <a:solidFill>
                            <a:schemeClr val="accent6">
                              <a:lumMod val="75000"/>
                            </a:schemeClr>
                          </a:solidFill>
                          <a:latin typeface="+mn-lt"/>
                          <a:ea typeface="ＭＳ Ｐゴシック" pitchFamily="34" charset="-128"/>
                          <a:cs typeface="Lucida Sans Unicode" pitchFamily="34" charset="0"/>
                        </a:rPr>
                        <a:t>2</a:t>
                      </a:r>
                      <a:r>
                        <a:rPr lang="en-US" sz="1600" dirty="0" smtClean="0">
                          <a:solidFill>
                            <a:schemeClr val="accent6">
                              <a:lumMod val="75000"/>
                            </a:schemeClr>
                          </a:solidFill>
                          <a:latin typeface="+mn-lt"/>
                          <a:ea typeface="ＭＳ Ｐゴシック" pitchFamily="34" charset="-128"/>
                          <a:cs typeface="Lucida Sans Unicode" pitchFamily="34" charset="0"/>
                        </a:rPr>
                        <a:t>DS</a:t>
                      </a:r>
                      <a:r>
                        <a:rPr lang="en-US" sz="1600" baseline="-25000" dirty="0" smtClean="0">
                          <a:solidFill>
                            <a:schemeClr val="accent6">
                              <a:lumMod val="75000"/>
                            </a:schemeClr>
                          </a:solidFill>
                          <a:latin typeface="+mn-lt"/>
                          <a:ea typeface="ＭＳ Ｐゴシック" pitchFamily="34" charset="-128"/>
                          <a:cs typeface="Lucida Sans Unicode" pitchFamily="34" charset="0"/>
                        </a:rPr>
                        <a:t>2</a:t>
                      </a:r>
                      <a:r>
                        <a:rPr lang="en-US" sz="1600" baseline="0" dirty="0" smtClean="0">
                          <a:solidFill>
                            <a:schemeClr val="accent6">
                              <a:lumMod val="75000"/>
                            </a:schemeClr>
                          </a:solidFill>
                          <a:latin typeface="+mn-lt"/>
                          <a:ea typeface="ＭＳ Ｐゴシック" pitchFamily="34" charset="-128"/>
                          <a:cs typeface="Lucida Sans Unicode" pitchFamily="34" charset="0"/>
                        </a:rPr>
                        <a:t>-</a:t>
                      </a:r>
                      <a:r>
                        <a:rPr lang="en-US" sz="1600" dirty="0" smtClean="0">
                          <a:solidFill>
                            <a:schemeClr val="accent6">
                              <a:lumMod val="75000"/>
                            </a:schemeClr>
                          </a:solidFill>
                          <a:latin typeface="+mn-lt"/>
                          <a:ea typeface="ＭＳ Ｐゴシック" pitchFamily="34" charset="-128"/>
                          <a:cs typeface="Lucida Sans Unicode" pitchFamily="34" charset="0"/>
                        </a:rPr>
                        <a:t>VASc = 3.5</a:t>
                      </a:r>
                    </a:p>
                  </a:txBody>
                  <a:tcPr anchor="ctr">
                    <a:solidFill>
                      <a:schemeClr val="bg1">
                        <a:lumMod val="95000"/>
                      </a:schemeClr>
                    </a:solidFill>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Key Inclusion Criteria</a:t>
                      </a:r>
                      <a:endParaRPr lang="en-US" sz="1800" b="1" kern="1200" dirty="0">
                        <a:solidFill>
                          <a:schemeClr val="lt1"/>
                        </a:solidFill>
                        <a:latin typeface="+mn-lt"/>
                        <a:ea typeface="+mn-ea"/>
                        <a:cs typeface="+mn-cs"/>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accent6">
                              <a:lumMod val="75000"/>
                            </a:schemeClr>
                          </a:solidFill>
                          <a:latin typeface="+mn-lt"/>
                          <a:ea typeface="ＭＳ Ｐゴシック" pitchFamily="34" charset="-128"/>
                          <a:cs typeface="Lucida Sans Unicode" pitchFamily="34" charset="0"/>
                        </a:rPr>
                        <a:t>Paroxysmal / Persistent / Permanent AF</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accent6">
                              <a:lumMod val="75000"/>
                            </a:schemeClr>
                          </a:solidFill>
                          <a:latin typeface="+mn-lt"/>
                          <a:ea typeface="ＭＳ Ｐゴシック" pitchFamily="34" charset="-128"/>
                          <a:cs typeface="Lucida Sans Unicode" pitchFamily="34" charset="0"/>
                        </a:rPr>
                        <a:t>CHADS ≥ 1  </a:t>
                      </a:r>
                      <a:r>
                        <a:rPr lang="en-US" sz="1600" b="0" kern="1200" dirty="0" smtClean="0">
                          <a:solidFill>
                            <a:schemeClr val="accent6">
                              <a:lumMod val="75000"/>
                            </a:schemeClr>
                          </a:solidFill>
                          <a:latin typeface="+mn-lt"/>
                          <a:ea typeface="ＭＳ Ｐゴシック" pitchFamily="34" charset="-128"/>
                          <a:cs typeface="Lucida Sans Unicode" pitchFamily="34" charset="0"/>
                        </a:rPr>
                        <a:t>(93% had a </a:t>
                      </a:r>
                      <a:r>
                        <a:rPr lang="en-US" sz="1600" b="0" dirty="0" smtClean="0">
                          <a:solidFill>
                            <a:schemeClr val="accent6">
                              <a:lumMod val="75000"/>
                            </a:schemeClr>
                          </a:solidFill>
                        </a:rPr>
                        <a:t>CHA</a:t>
                      </a:r>
                      <a:r>
                        <a:rPr lang="en-US" sz="1600" b="0" baseline="-25000" dirty="0" smtClean="0">
                          <a:solidFill>
                            <a:schemeClr val="accent6">
                              <a:lumMod val="75000"/>
                            </a:schemeClr>
                          </a:solidFill>
                        </a:rPr>
                        <a:t>2</a:t>
                      </a:r>
                      <a:r>
                        <a:rPr lang="en-US" sz="1600" b="0" dirty="0" smtClean="0">
                          <a:solidFill>
                            <a:schemeClr val="accent6">
                              <a:lumMod val="75000"/>
                            </a:schemeClr>
                          </a:solidFill>
                        </a:rPr>
                        <a:t>DS</a:t>
                      </a:r>
                      <a:r>
                        <a:rPr lang="en-US" sz="1600" b="0" baseline="-25000" dirty="0" smtClean="0">
                          <a:solidFill>
                            <a:schemeClr val="accent6">
                              <a:lumMod val="75000"/>
                            </a:schemeClr>
                          </a:solidFill>
                        </a:rPr>
                        <a:t>2</a:t>
                      </a:r>
                      <a:r>
                        <a:rPr lang="en-US" sz="1600" b="0" baseline="0" dirty="0" smtClean="0">
                          <a:solidFill>
                            <a:schemeClr val="accent6">
                              <a:lumMod val="75000"/>
                            </a:schemeClr>
                          </a:solidFill>
                        </a:rPr>
                        <a:t>-</a:t>
                      </a:r>
                      <a:r>
                        <a:rPr lang="en-US" sz="1600" b="0" dirty="0" smtClean="0">
                          <a:solidFill>
                            <a:schemeClr val="accent6">
                              <a:lumMod val="75000"/>
                            </a:schemeClr>
                          </a:solidFill>
                        </a:rPr>
                        <a:t>VASc</a:t>
                      </a:r>
                      <a:r>
                        <a:rPr lang="en-US" sz="1600" b="0" baseline="0" dirty="0" smtClean="0">
                          <a:solidFill>
                            <a:schemeClr val="accent6">
                              <a:lumMod val="75000"/>
                            </a:schemeClr>
                          </a:solidFill>
                        </a:rPr>
                        <a:t> </a:t>
                      </a:r>
                      <a:r>
                        <a:rPr lang="en-US" sz="1600" b="0" dirty="0" smtClean="0">
                          <a:solidFill>
                            <a:schemeClr val="accent6">
                              <a:lumMod val="75000"/>
                            </a:schemeClr>
                          </a:solidFill>
                        </a:rPr>
                        <a:t>Score ≥2)</a:t>
                      </a:r>
                      <a:endParaRPr lang="en-US" sz="1600" b="0" kern="1200" dirty="0" smtClean="0">
                        <a:solidFill>
                          <a:schemeClr val="accent6">
                            <a:lumMod val="75000"/>
                          </a:schemeClr>
                        </a:solidFill>
                        <a:latin typeface="+mn-lt"/>
                        <a:ea typeface="ＭＳ Ｐゴシック" pitchFamily="34" charset="-128"/>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accent6">
                              <a:lumMod val="75000"/>
                            </a:schemeClr>
                          </a:solidFill>
                          <a:latin typeface="+mn-lt"/>
                          <a:ea typeface="ＭＳ Ｐゴシック" pitchFamily="34" charset="-128"/>
                          <a:cs typeface="Lucida Sans Unicode" pitchFamily="34" charset="0"/>
                        </a:rPr>
                        <a:t>Eligible for long-term warfarin therapy</a:t>
                      </a:r>
                    </a:p>
                  </a:txBody>
                  <a:tcPr anchor="ctr">
                    <a:solidFill>
                      <a:schemeClr val="bg1">
                        <a:lumMod val="95000"/>
                      </a:schemeClr>
                    </a:solidFill>
                  </a:tcPr>
                </a:tc>
              </a:tr>
              <a:tr h="316230">
                <a:tc>
                  <a:txBody>
                    <a:bodyPr/>
                    <a:lstStyle/>
                    <a:p>
                      <a:r>
                        <a:rPr lang="en-US" sz="1800" dirty="0" smtClean="0">
                          <a:latin typeface="+mn-lt"/>
                        </a:rPr>
                        <a:t>Mean Follow-Up</a:t>
                      </a:r>
                      <a:endParaRPr lang="en-US" sz="1800" dirty="0">
                        <a:latin typeface="+mn-lt"/>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MS PGothic" pitchFamily="34" charset="-128"/>
                          <a:cs typeface="Lucida Sans Unicode" pitchFamily="34" charset="0"/>
                        </a:rPr>
                        <a:t>2,717 patient-years,</a:t>
                      </a:r>
                      <a:r>
                        <a:rPr lang="en-US" sz="1600" baseline="0" dirty="0" smtClean="0">
                          <a:solidFill>
                            <a:schemeClr val="accent6">
                              <a:lumMod val="75000"/>
                            </a:schemeClr>
                          </a:solidFill>
                          <a:latin typeface="+mn-lt"/>
                          <a:ea typeface="MS PGothic" pitchFamily="34" charset="-128"/>
                          <a:cs typeface="Lucida Sans Unicode" pitchFamily="34" charset="0"/>
                        </a:rPr>
                        <a:t>  48 months</a:t>
                      </a:r>
                      <a:endParaRPr lang="en-US" sz="1200" i="1" dirty="0" smtClean="0">
                        <a:solidFill>
                          <a:schemeClr val="accent6">
                            <a:lumMod val="75000"/>
                          </a:schemeClr>
                        </a:solidFill>
                        <a:ea typeface="ＭＳ Ｐゴシック" pitchFamily="34" charset="-128"/>
                      </a:endParaRPr>
                    </a:p>
                  </a:txBody>
                  <a:tcPr anchor="ctr">
                    <a:solidFill>
                      <a:schemeClr val="bg1">
                        <a:lumMod val="95000"/>
                      </a:schemeClr>
                    </a:solidFill>
                  </a:tcPr>
                </a:tc>
              </a:tr>
              <a:tr h="533400">
                <a:tc>
                  <a:txBody>
                    <a:bodyPr/>
                    <a:lstStyle/>
                    <a:p>
                      <a:r>
                        <a:rPr lang="en-US" sz="1800" dirty="0" smtClean="0">
                          <a:latin typeface="+mn-lt"/>
                        </a:rPr>
                        <a:t>Number of Sites</a:t>
                      </a:r>
                      <a:endParaRPr lang="en-US" sz="1800" dirty="0">
                        <a:latin typeface="+mn-lt"/>
                      </a:endParaRPr>
                    </a:p>
                  </a:txBody>
                  <a:tcPr anchor="c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MS PGothic" pitchFamily="34" charset="-128"/>
                          <a:cs typeface="Lucida Sans Unicode" pitchFamily="34" charset="0"/>
                        </a:rPr>
                        <a:t>59 in the United States and Europe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lumMod val="75000"/>
                            </a:schemeClr>
                          </a:solidFill>
                          <a:latin typeface="+mn-lt"/>
                          <a:ea typeface="MS PGothic" pitchFamily="34" charset="-128"/>
                          <a:cs typeface="Lucida Sans Unicode" pitchFamily="34" charset="0"/>
                        </a:rPr>
                        <a:t>Enrollment Feb 2005</a:t>
                      </a:r>
                      <a:r>
                        <a:rPr lang="en-US" sz="1600" baseline="0" dirty="0" smtClean="0">
                          <a:solidFill>
                            <a:schemeClr val="accent6">
                              <a:lumMod val="75000"/>
                            </a:schemeClr>
                          </a:solidFill>
                          <a:latin typeface="+mn-lt"/>
                          <a:ea typeface="MS PGothic" pitchFamily="34" charset="-128"/>
                          <a:cs typeface="Lucida Sans Unicode" pitchFamily="34" charset="0"/>
                        </a:rPr>
                        <a:t> – June 2008</a:t>
                      </a:r>
                      <a:endParaRPr lang="en-US" sz="1600" dirty="0" smtClean="0">
                        <a:solidFill>
                          <a:schemeClr val="accent6">
                            <a:lumMod val="75000"/>
                          </a:schemeClr>
                        </a:solidFill>
                        <a:latin typeface="+mn-lt"/>
                        <a:ea typeface="MS PGothic" pitchFamily="34" charset="-128"/>
                        <a:cs typeface="Lucida Sans Unicode" pitchFamily="34" charset="0"/>
                      </a:endParaRPr>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357765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39000" cy="838200"/>
          </a:xfrm>
        </p:spPr>
        <p:txBody>
          <a:bodyPr>
            <a:normAutofit fontScale="90000"/>
          </a:bodyPr>
          <a:lstStyle/>
          <a:p>
            <a:r>
              <a:rPr lang="en-US" dirty="0"/>
              <a:t>PROTECT AF: </a:t>
            </a:r>
            <a:r>
              <a:rPr lang="en-US" dirty="0" smtClean="0"/>
              <a:t>Final, 5-Year Primary Efficacy Events Consistent with 4-Year Results</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700986657"/>
              </p:ext>
            </p:extLst>
          </p:nvPr>
        </p:nvGraphicFramePr>
        <p:xfrm>
          <a:off x="304800" y="1524000"/>
          <a:ext cx="8503920" cy="2952115"/>
        </p:xfrm>
        <a:graphic>
          <a:graphicData uri="http://schemas.openxmlformats.org/drawingml/2006/table">
            <a:tbl>
              <a:tblPr>
                <a:tableStyleId>{5C22544A-7EE6-4342-B048-85BDC9FD1C3A}</a:tableStyleId>
              </a:tblPr>
              <a:tblGrid>
                <a:gridCol w="2376930"/>
                <a:gridCol w="1313292"/>
                <a:gridCol w="917014"/>
                <a:gridCol w="1225984"/>
                <a:gridCol w="1335350"/>
                <a:gridCol w="1335350"/>
              </a:tblGrid>
              <a:tr h="152400">
                <a:tc rowSpan="2">
                  <a:txBody>
                    <a:bodyPr/>
                    <a:lstStyle/>
                    <a:p>
                      <a:pPr marL="0" marR="0">
                        <a:lnSpc>
                          <a:spcPct val="100000"/>
                        </a:lnSpc>
                        <a:spcBef>
                          <a:spcPts val="0"/>
                        </a:spcBef>
                        <a:spcAft>
                          <a:spcPts val="0"/>
                        </a:spcAft>
                      </a:pPr>
                      <a:r>
                        <a:rPr lang="en-US" sz="1600" dirty="0">
                          <a:solidFill>
                            <a:schemeClr val="bg1"/>
                          </a:solidFill>
                          <a:effectLst/>
                          <a:latin typeface="+mj-lt"/>
                        </a:rPr>
                        <a:t> </a:t>
                      </a:r>
                      <a:endParaRPr lang="en-US" sz="1600"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gridSpan="2">
                  <a:txBody>
                    <a:bodyPr/>
                    <a:lstStyle/>
                    <a:p>
                      <a:pPr marL="0" marR="0" algn="ctr">
                        <a:lnSpc>
                          <a:spcPct val="100000"/>
                        </a:lnSpc>
                        <a:spcBef>
                          <a:spcPts val="0"/>
                        </a:spcBef>
                        <a:spcAft>
                          <a:spcPts val="0"/>
                        </a:spcAft>
                      </a:pPr>
                      <a:r>
                        <a:rPr lang="en-US" sz="1600" b="1" spc="-5" dirty="0">
                          <a:solidFill>
                            <a:schemeClr val="bg1"/>
                          </a:solidFill>
                          <a:effectLst/>
                          <a:latin typeface="+mj-lt"/>
                        </a:rPr>
                        <a:t>E</a:t>
                      </a:r>
                      <a:r>
                        <a:rPr lang="en-US" sz="1600" b="1" spc="10" dirty="0">
                          <a:solidFill>
                            <a:schemeClr val="bg1"/>
                          </a:solidFill>
                          <a:effectLst/>
                          <a:latin typeface="+mj-lt"/>
                        </a:rPr>
                        <a:t>v</a:t>
                      </a:r>
                      <a:r>
                        <a:rPr lang="en-US" sz="1600" b="1" dirty="0">
                          <a:solidFill>
                            <a:schemeClr val="bg1"/>
                          </a:solidFill>
                          <a:effectLst/>
                          <a:latin typeface="+mj-lt"/>
                        </a:rPr>
                        <a:t>e</a:t>
                      </a:r>
                      <a:r>
                        <a:rPr lang="en-US" sz="1600" b="1" spc="5" dirty="0">
                          <a:solidFill>
                            <a:schemeClr val="bg1"/>
                          </a:solidFill>
                          <a:effectLst/>
                          <a:latin typeface="+mj-lt"/>
                        </a:rPr>
                        <a:t>n</a:t>
                      </a:r>
                      <a:r>
                        <a:rPr lang="en-US" sz="1600" b="1" dirty="0">
                          <a:solidFill>
                            <a:schemeClr val="bg1"/>
                          </a:solidFill>
                          <a:effectLst/>
                          <a:latin typeface="+mj-lt"/>
                        </a:rPr>
                        <a:t>t</a:t>
                      </a:r>
                      <a:r>
                        <a:rPr lang="en-US" sz="1600" b="1" spc="-25" dirty="0">
                          <a:solidFill>
                            <a:schemeClr val="bg1"/>
                          </a:solidFill>
                          <a:effectLst/>
                          <a:latin typeface="+mj-lt"/>
                        </a:rPr>
                        <a:t> </a:t>
                      </a:r>
                      <a:r>
                        <a:rPr lang="en-US" sz="1600" b="1" dirty="0">
                          <a:solidFill>
                            <a:schemeClr val="bg1"/>
                          </a:solidFill>
                          <a:effectLst/>
                          <a:latin typeface="+mj-lt"/>
                        </a:rPr>
                        <a:t>Ra</a:t>
                      </a:r>
                      <a:r>
                        <a:rPr lang="en-US" sz="1600" b="1" spc="5" dirty="0">
                          <a:solidFill>
                            <a:schemeClr val="bg1"/>
                          </a:solidFill>
                          <a:effectLst/>
                          <a:latin typeface="+mj-lt"/>
                        </a:rPr>
                        <a:t>t</a:t>
                      </a:r>
                      <a:r>
                        <a:rPr lang="en-US" sz="1600" b="1" dirty="0">
                          <a:solidFill>
                            <a:schemeClr val="bg1"/>
                          </a:solidFill>
                          <a:effectLst/>
                          <a:latin typeface="+mj-lt"/>
                        </a:rPr>
                        <a:t>e</a:t>
                      </a:r>
                      <a:r>
                        <a:rPr lang="en-US" sz="1600" b="1" spc="-25" dirty="0">
                          <a:solidFill>
                            <a:schemeClr val="bg1"/>
                          </a:solidFill>
                          <a:effectLst/>
                          <a:latin typeface="+mj-lt"/>
                        </a:rPr>
                        <a:t> </a:t>
                      </a:r>
                      <a:endParaRPr lang="en-US" sz="1600" b="1" spc="-25" dirty="0" smtClean="0">
                        <a:solidFill>
                          <a:schemeClr val="bg1"/>
                        </a:solidFill>
                        <a:effectLst/>
                        <a:latin typeface="+mj-lt"/>
                      </a:endParaRPr>
                    </a:p>
                    <a:p>
                      <a:pPr marL="0" marR="0" algn="ctr">
                        <a:lnSpc>
                          <a:spcPct val="100000"/>
                        </a:lnSpc>
                        <a:spcBef>
                          <a:spcPts val="0"/>
                        </a:spcBef>
                        <a:spcAft>
                          <a:spcPts val="0"/>
                        </a:spcAft>
                      </a:pPr>
                      <a:r>
                        <a:rPr lang="en-US" sz="1600" spc="5" dirty="0" smtClean="0">
                          <a:solidFill>
                            <a:schemeClr val="bg1"/>
                          </a:solidFill>
                          <a:effectLst/>
                          <a:latin typeface="+mj-lt"/>
                        </a:rPr>
                        <a:t>(</a:t>
                      </a:r>
                      <a:r>
                        <a:rPr lang="en-US" sz="1600" dirty="0">
                          <a:solidFill>
                            <a:schemeClr val="bg1"/>
                          </a:solidFill>
                          <a:effectLst/>
                          <a:latin typeface="+mj-lt"/>
                        </a:rPr>
                        <a:t>per</a:t>
                      </a:r>
                      <a:r>
                        <a:rPr lang="en-US" sz="1600" spc="-5" dirty="0">
                          <a:solidFill>
                            <a:schemeClr val="bg1"/>
                          </a:solidFill>
                          <a:effectLst/>
                          <a:latin typeface="+mj-lt"/>
                        </a:rPr>
                        <a:t> </a:t>
                      </a:r>
                      <a:r>
                        <a:rPr lang="en-US" sz="1600" dirty="0">
                          <a:solidFill>
                            <a:schemeClr val="bg1"/>
                          </a:solidFill>
                          <a:effectLst/>
                          <a:latin typeface="+mj-lt"/>
                        </a:rPr>
                        <a:t>100</a:t>
                      </a:r>
                      <a:r>
                        <a:rPr lang="en-US" sz="1600" spc="-5" dirty="0">
                          <a:solidFill>
                            <a:schemeClr val="bg1"/>
                          </a:solidFill>
                          <a:effectLst/>
                          <a:latin typeface="+mj-lt"/>
                        </a:rPr>
                        <a:t> P</a:t>
                      </a:r>
                      <a:r>
                        <a:rPr lang="en-US" sz="1600" dirty="0">
                          <a:solidFill>
                            <a:schemeClr val="bg1"/>
                          </a:solidFill>
                          <a:effectLst/>
                          <a:latin typeface="+mj-lt"/>
                        </a:rPr>
                        <a:t>t</a:t>
                      </a:r>
                      <a:r>
                        <a:rPr lang="en-US" sz="1600" spc="15" dirty="0">
                          <a:solidFill>
                            <a:schemeClr val="bg1"/>
                          </a:solidFill>
                          <a:effectLst/>
                          <a:latin typeface="+mj-lt"/>
                        </a:rPr>
                        <a:t>-</a:t>
                      </a:r>
                      <a:r>
                        <a:rPr lang="en-US" sz="1600" spc="-15" dirty="0" err="1">
                          <a:solidFill>
                            <a:schemeClr val="bg1"/>
                          </a:solidFill>
                          <a:effectLst/>
                          <a:latin typeface="+mj-lt"/>
                        </a:rPr>
                        <a:t>Y</a:t>
                      </a:r>
                      <a:r>
                        <a:rPr lang="en-US" sz="1600" spc="5" dirty="0" err="1">
                          <a:solidFill>
                            <a:schemeClr val="bg1"/>
                          </a:solidFill>
                          <a:effectLst/>
                          <a:latin typeface="+mj-lt"/>
                        </a:rPr>
                        <a:t>r</a:t>
                      </a:r>
                      <a:r>
                        <a:rPr lang="en-US" sz="1600" spc="20" dirty="0" err="1">
                          <a:solidFill>
                            <a:schemeClr val="bg1"/>
                          </a:solidFill>
                          <a:effectLst/>
                          <a:latin typeface="+mj-lt"/>
                        </a:rPr>
                        <a:t>s</a:t>
                      </a:r>
                      <a:r>
                        <a:rPr lang="en-US" sz="1600" dirty="0">
                          <a:solidFill>
                            <a:schemeClr val="bg1"/>
                          </a:solidFill>
                          <a:effectLst/>
                          <a:latin typeface="+mj-lt"/>
                        </a:rPr>
                        <a:t>)</a:t>
                      </a:r>
                      <a:endParaRPr lang="en-US" sz="1600"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rowSpan="2">
                  <a:txBody>
                    <a:bodyPr/>
                    <a:lstStyle/>
                    <a:p>
                      <a:pPr marL="33655" marR="0" algn="ctr">
                        <a:lnSpc>
                          <a:spcPct val="100000"/>
                        </a:lnSpc>
                        <a:spcBef>
                          <a:spcPts val="0"/>
                        </a:spcBef>
                        <a:spcAft>
                          <a:spcPts val="0"/>
                        </a:spcAft>
                      </a:pPr>
                      <a:r>
                        <a:rPr lang="en-US" sz="1600" b="1" dirty="0">
                          <a:solidFill>
                            <a:schemeClr val="bg1"/>
                          </a:solidFill>
                          <a:effectLst/>
                          <a:latin typeface="+mj-lt"/>
                        </a:rPr>
                        <a:t>Ra</a:t>
                      </a:r>
                      <a:r>
                        <a:rPr lang="en-US" sz="1600" b="1" spc="5" dirty="0">
                          <a:solidFill>
                            <a:schemeClr val="bg1"/>
                          </a:solidFill>
                          <a:effectLst/>
                          <a:latin typeface="+mj-lt"/>
                        </a:rPr>
                        <a:t>t</a:t>
                      </a:r>
                      <a:r>
                        <a:rPr lang="en-US" sz="1600" b="1" dirty="0">
                          <a:solidFill>
                            <a:schemeClr val="bg1"/>
                          </a:solidFill>
                          <a:effectLst/>
                          <a:latin typeface="+mj-lt"/>
                        </a:rPr>
                        <a:t>e</a:t>
                      </a:r>
                      <a:r>
                        <a:rPr lang="en-US" sz="1600" b="1" spc="-25" dirty="0">
                          <a:solidFill>
                            <a:schemeClr val="bg1"/>
                          </a:solidFill>
                          <a:effectLst/>
                          <a:latin typeface="+mj-lt"/>
                        </a:rPr>
                        <a:t> </a:t>
                      </a:r>
                      <a:r>
                        <a:rPr lang="en-US" sz="1600" b="1" dirty="0">
                          <a:solidFill>
                            <a:schemeClr val="bg1"/>
                          </a:solidFill>
                          <a:effectLst/>
                          <a:latin typeface="+mj-lt"/>
                        </a:rPr>
                        <a:t>Ra</a:t>
                      </a:r>
                      <a:r>
                        <a:rPr lang="en-US" sz="1600" b="1" spc="5" dirty="0">
                          <a:solidFill>
                            <a:schemeClr val="bg1"/>
                          </a:solidFill>
                          <a:effectLst/>
                          <a:latin typeface="+mj-lt"/>
                        </a:rPr>
                        <a:t>t</a:t>
                      </a:r>
                      <a:r>
                        <a:rPr lang="en-US" sz="1600" b="1" dirty="0">
                          <a:solidFill>
                            <a:schemeClr val="bg1"/>
                          </a:solidFill>
                          <a:effectLst/>
                          <a:latin typeface="+mj-lt"/>
                        </a:rPr>
                        <a:t>io</a:t>
                      </a:r>
                    </a:p>
                    <a:p>
                      <a:pPr marL="33655" marR="0" algn="ctr">
                        <a:lnSpc>
                          <a:spcPct val="100000"/>
                        </a:lnSpc>
                        <a:spcBef>
                          <a:spcPts val="0"/>
                        </a:spcBef>
                        <a:spcAft>
                          <a:spcPts val="0"/>
                        </a:spcAft>
                      </a:pPr>
                      <a:r>
                        <a:rPr lang="en-US" sz="1600" spc="5" dirty="0">
                          <a:solidFill>
                            <a:schemeClr val="bg1"/>
                          </a:solidFill>
                          <a:effectLst/>
                          <a:latin typeface="+mj-lt"/>
                        </a:rPr>
                        <a:t>(</a:t>
                      </a:r>
                      <a:r>
                        <a:rPr lang="en-US" sz="1600" dirty="0">
                          <a:solidFill>
                            <a:schemeClr val="bg1"/>
                          </a:solidFill>
                          <a:effectLst/>
                          <a:latin typeface="+mj-lt"/>
                        </a:rPr>
                        <a:t>9</a:t>
                      </a:r>
                      <a:r>
                        <a:rPr lang="en-US" sz="1600" spc="10" dirty="0">
                          <a:solidFill>
                            <a:schemeClr val="bg1"/>
                          </a:solidFill>
                          <a:effectLst/>
                          <a:latin typeface="+mj-lt"/>
                        </a:rPr>
                        <a:t>5</a:t>
                      </a:r>
                      <a:r>
                        <a:rPr lang="en-US" sz="1600" dirty="0">
                          <a:solidFill>
                            <a:schemeClr val="bg1"/>
                          </a:solidFill>
                          <a:effectLst/>
                          <a:latin typeface="+mj-lt"/>
                        </a:rPr>
                        <a:t>%</a:t>
                      </a:r>
                      <a:r>
                        <a:rPr lang="en-US" sz="1600" spc="-35" dirty="0">
                          <a:solidFill>
                            <a:schemeClr val="bg1"/>
                          </a:solidFill>
                          <a:effectLst/>
                          <a:latin typeface="+mj-lt"/>
                        </a:rPr>
                        <a:t> </a:t>
                      </a:r>
                      <a:r>
                        <a:rPr lang="en-US" sz="1600" dirty="0" err="1" smtClean="0">
                          <a:solidFill>
                            <a:schemeClr val="bg1"/>
                          </a:solidFill>
                          <a:effectLst/>
                          <a:latin typeface="+mj-lt"/>
                        </a:rPr>
                        <a:t>C</a:t>
                      </a:r>
                      <a:r>
                        <a:rPr lang="en-US" sz="1600" spc="-5" dirty="0" err="1" smtClean="0">
                          <a:solidFill>
                            <a:schemeClr val="bg1"/>
                          </a:solidFill>
                          <a:effectLst/>
                          <a:latin typeface="+mj-lt"/>
                        </a:rPr>
                        <a:t>r</a:t>
                      </a:r>
                      <a:r>
                        <a:rPr lang="en-US" sz="1600" dirty="0" err="1" smtClean="0">
                          <a:solidFill>
                            <a:schemeClr val="bg1"/>
                          </a:solidFill>
                          <a:effectLst/>
                          <a:latin typeface="+mj-lt"/>
                        </a:rPr>
                        <a:t>I</a:t>
                      </a:r>
                      <a:r>
                        <a:rPr lang="en-US" sz="1600" dirty="0" smtClean="0">
                          <a:solidFill>
                            <a:schemeClr val="bg1"/>
                          </a:solidFill>
                          <a:effectLst/>
                          <a:latin typeface="+mj-lt"/>
                        </a:rPr>
                        <a:t>)</a:t>
                      </a:r>
                      <a:endParaRPr lang="en-US" sz="1600"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gridSpan="2">
                  <a:txBody>
                    <a:bodyPr/>
                    <a:lstStyle/>
                    <a:p>
                      <a:pPr marL="0" marR="0" indent="0" algn="ctr">
                        <a:lnSpc>
                          <a:spcPct val="100000"/>
                        </a:lnSpc>
                        <a:spcBef>
                          <a:spcPts val="0"/>
                        </a:spcBef>
                        <a:spcAft>
                          <a:spcPts val="0"/>
                        </a:spcAft>
                      </a:pPr>
                      <a:r>
                        <a:rPr lang="en-US" sz="1600" b="1" spc="-5" dirty="0">
                          <a:solidFill>
                            <a:schemeClr val="bg1"/>
                          </a:solidFill>
                          <a:effectLst/>
                          <a:latin typeface="+mj-lt"/>
                        </a:rPr>
                        <a:t>P</a:t>
                      </a:r>
                      <a:r>
                        <a:rPr lang="en-US" sz="1600" b="1" spc="5" dirty="0">
                          <a:solidFill>
                            <a:schemeClr val="bg1"/>
                          </a:solidFill>
                          <a:effectLst/>
                          <a:latin typeface="+mj-lt"/>
                        </a:rPr>
                        <a:t>o</a:t>
                      </a:r>
                      <a:r>
                        <a:rPr lang="en-US" sz="1600" b="1" dirty="0">
                          <a:solidFill>
                            <a:schemeClr val="bg1"/>
                          </a:solidFill>
                          <a:effectLst/>
                          <a:latin typeface="+mj-lt"/>
                        </a:rPr>
                        <a:t>s</a:t>
                      </a:r>
                      <a:r>
                        <a:rPr lang="en-US" sz="1600" b="1" spc="5" dirty="0">
                          <a:solidFill>
                            <a:schemeClr val="bg1"/>
                          </a:solidFill>
                          <a:effectLst/>
                          <a:latin typeface="+mj-lt"/>
                        </a:rPr>
                        <a:t>t</a:t>
                      </a:r>
                      <a:r>
                        <a:rPr lang="en-US" sz="1600" b="1" dirty="0">
                          <a:solidFill>
                            <a:schemeClr val="bg1"/>
                          </a:solidFill>
                          <a:effectLst/>
                          <a:latin typeface="+mj-lt"/>
                        </a:rPr>
                        <a:t>e</a:t>
                      </a:r>
                      <a:r>
                        <a:rPr lang="en-US" sz="1600" b="1" spc="10" dirty="0">
                          <a:solidFill>
                            <a:schemeClr val="bg1"/>
                          </a:solidFill>
                          <a:effectLst/>
                          <a:latin typeface="+mj-lt"/>
                        </a:rPr>
                        <a:t>r</a:t>
                      </a:r>
                      <a:r>
                        <a:rPr lang="en-US" sz="1600" b="1" dirty="0">
                          <a:solidFill>
                            <a:schemeClr val="bg1"/>
                          </a:solidFill>
                          <a:effectLst/>
                          <a:latin typeface="+mj-lt"/>
                        </a:rPr>
                        <a:t>i</a:t>
                      </a:r>
                      <a:r>
                        <a:rPr lang="en-US" sz="1600" b="1" spc="5" dirty="0">
                          <a:solidFill>
                            <a:schemeClr val="bg1"/>
                          </a:solidFill>
                          <a:effectLst/>
                          <a:latin typeface="+mj-lt"/>
                        </a:rPr>
                        <a:t>o</a:t>
                      </a:r>
                      <a:r>
                        <a:rPr lang="en-US" sz="1600" b="1" dirty="0">
                          <a:solidFill>
                            <a:schemeClr val="bg1"/>
                          </a:solidFill>
                          <a:effectLst/>
                          <a:latin typeface="+mj-lt"/>
                        </a:rPr>
                        <a:t>r</a:t>
                      </a:r>
                      <a:r>
                        <a:rPr lang="en-US" sz="1600" b="1" spc="-40" dirty="0">
                          <a:solidFill>
                            <a:schemeClr val="bg1"/>
                          </a:solidFill>
                          <a:effectLst/>
                          <a:latin typeface="+mj-lt"/>
                        </a:rPr>
                        <a:t> </a:t>
                      </a:r>
                      <a:r>
                        <a:rPr lang="en-US" sz="1600" b="1" spc="-5" dirty="0">
                          <a:solidFill>
                            <a:schemeClr val="bg1"/>
                          </a:solidFill>
                          <a:effectLst/>
                          <a:latin typeface="+mj-lt"/>
                        </a:rPr>
                        <a:t>Pr</a:t>
                      </a:r>
                      <a:r>
                        <a:rPr lang="en-US" sz="1600" b="1" spc="5" dirty="0">
                          <a:solidFill>
                            <a:schemeClr val="bg1"/>
                          </a:solidFill>
                          <a:effectLst/>
                          <a:latin typeface="+mj-lt"/>
                        </a:rPr>
                        <a:t>ob</a:t>
                      </a:r>
                      <a:r>
                        <a:rPr lang="en-US" sz="1600" b="1" dirty="0">
                          <a:solidFill>
                            <a:schemeClr val="bg1"/>
                          </a:solidFill>
                          <a:effectLst/>
                          <a:latin typeface="+mj-lt"/>
                        </a:rPr>
                        <a:t>a</a:t>
                      </a:r>
                      <a:r>
                        <a:rPr lang="en-US" sz="1600" b="1" spc="5" dirty="0">
                          <a:solidFill>
                            <a:schemeClr val="bg1"/>
                          </a:solidFill>
                          <a:effectLst/>
                          <a:latin typeface="+mj-lt"/>
                        </a:rPr>
                        <a:t>b</a:t>
                      </a:r>
                      <a:r>
                        <a:rPr lang="en-US" sz="1600" b="1" dirty="0">
                          <a:solidFill>
                            <a:schemeClr val="bg1"/>
                          </a:solidFill>
                          <a:effectLst/>
                          <a:latin typeface="+mj-lt"/>
                        </a:rPr>
                        <a:t>i</a:t>
                      </a:r>
                      <a:r>
                        <a:rPr lang="en-US" sz="1600" b="1" spc="10" dirty="0">
                          <a:solidFill>
                            <a:schemeClr val="bg1"/>
                          </a:solidFill>
                          <a:effectLst/>
                          <a:latin typeface="+mj-lt"/>
                        </a:rPr>
                        <a:t>l</a:t>
                      </a:r>
                      <a:r>
                        <a:rPr lang="en-US" sz="1600" b="1" dirty="0">
                          <a:solidFill>
                            <a:schemeClr val="bg1"/>
                          </a:solidFill>
                          <a:effectLst/>
                          <a:latin typeface="+mj-lt"/>
                        </a:rPr>
                        <a:t>i</a:t>
                      </a:r>
                      <a:r>
                        <a:rPr lang="en-US" sz="1600" b="1" spc="15" dirty="0">
                          <a:solidFill>
                            <a:schemeClr val="bg1"/>
                          </a:solidFill>
                          <a:effectLst/>
                          <a:latin typeface="+mj-lt"/>
                        </a:rPr>
                        <a:t>t</a:t>
                      </a:r>
                      <a:r>
                        <a:rPr lang="en-US" sz="1600" b="1" dirty="0">
                          <a:solidFill>
                            <a:schemeClr val="bg1"/>
                          </a:solidFill>
                          <a:effectLst/>
                          <a:latin typeface="+mj-lt"/>
                        </a:rPr>
                        <a:t>y</a:t>
                      </a:r>
                      <a:endParaRPr lang="en-US" sz="1600" b="1"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r>
              <a:tr h="149225">
                <a:tc vMerge="1">
                  <a:txBody>
                    <a:bodyPr/>
                    <a:lstStyle/>
                    <a:p>
                      <a:endParaRPr lang="en-US"/>
                    </a:p>
                  </a:txBody>
                  <a:tcPr/>
                </a:tc>
                <a:tc>
                  <a:txBody>
                    <a:bodyPr/>
                    <a:lstStyle/>
                    <a:p>
                      <a:pPr marL="0" marR="0" algn="ctr">
                        <a:lnSpc>
                          <a:spcPct val="100000"/>
                        </a:lnSpc>
                        <a:spcBef>
                          <a:spcPts val="0"/>
                        </a:spcBef>
                        <a:spcAft>
                          <a:spcPts val="0"/>
                        </a:spcAft>
                      </a:pPr>
                      <a:r>
                        <a:rPr lang="en-US" sz="1600" b="1" spc="20" dirty="0">
                          <a:solidFill>
                            <a:schemeClr val="bg1"/>
                          </a:solidFill>
                          <a:effectLst/>
                          <a:latin typeface="+mj-lt"/>
                        </a:rPr>
                        <a:t>W</a:t>
                      </a:r>
                      <a:r>
                        <a:rPr lang="en-US" sz="1600" b="1" spc="-35" dirty="0">
                          <a:solidFill>
                            <a:schemeClr val="bg1"/>
                          </a:solidFill>
                          <a:effectLst/>
                          <a:latin typeface="+mj-lt"/>
                        </a:rPr>
                        <a:t>A</a:t>
                      </a:r>
                      <a:r>
                        <a:rPr lang="en-US" sz="1600" b="1" spc="15" dirty="0">
                          <a:solidFill>
                            <a:schemeClr val="bg1"/>
                          </a:solidFill>
                          <a:effectLst/>
                          <a:latin typeface="+mj-lt"/>
                        </a:rPr>
                        <a:t>T</a:t>
                      </a:r>
                      <a:r>
                        <a:rPr lang="en-US" sz="1600" b="1" dirty="0">
                          <a:solidFill>
                            <a:schemeClr val="bg1"/>
                          </a:solidFill>
                          <a:effectLst/>
                          <a:latin typeface="+mj-lt"/>
                        </a:rPr>
                        <a:t>CH</a:t>
                      </a:r>
                      <a:r>
                        <a:rPr lang="en-US" sz="1600" b="1" spc="35" dirty="0">
                          <a:solidFill>
                            <a:schemeClr val="bg1"/>
                          </a:solidFill>
                          <a:effectLst/>
                          <a:latin typeface="+mj-lt"/>
                        </a:rPr>
                        <a:t>M</a:t>
                      </a:r>
                      <a:r>
                        <a:rPr lang="en-US" sz="1600" b="1" spc="-25" dirty="0">
                          <a:solidFill>
                            <a:schemeClr val="bg1"/>
                          </a:solidFill>
                          <a:effectLst/>
                          <a:latin typeface="+mj-lt"/>
                        </a:rPr>
                        <a:t>A</a:t>
                      </a:r>
                      <a:r>
                        <a:rPr lang="en-US" sz="1600" b="1" dirty="0">
                          <a:solidFill>
                            <a:schemeClr val="bg1"/>
                          </a:solidFill>
                          <a:effectLst/>
                          <a:latin typeface="+mj-lt"/>
                        </a:rPr>
                        <a:t>N</a:t>
                      </a:r>
                      <a:endParaRPr lang="en-US" sz="1600" b="1"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marL="6985" marR="0" algn="ctr">
                        <a:lnSpc>
                          <a:spcPct val="100000"/>
                        </a:lnSpc>
                        <a:spcBef>
                          <a:spcPts val="0"/>
                        </a:spcBef>
                        <a:spcAft>
                          <a:spcPts val="0"/>
                        </a:spcAft>
                      </a:pPr>
                      <a:r>
                        <a:rPr lang="en-US" sz="1600" b="1" dirty="0" smtClean="0">
                          <a:solidFill>
                            <a:schemeClr val="bg1"/>
                          </a:solidFill>
                          <a:effectLst/>
                          <a:latin typeface="+mj-lt"/>
                        </a:rPr>
                        <a:t>Warfarin</a:t>
                      </a:r>
                      <a:endParaRPr lang="en-US" sz="1600" b="1"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0" marR="23495" algn="ctr">
                        <a:lnSpc>
                          <a:spcPct val="100000"/>
                        </a:lnSpc>
                        <a:spcBef>
                          <a:spcPts val="0"/>
                        </a:spcBef>
                        <a:spcAft>
                          <a:spcPts val="0"/>
                        </a:spcAft>
                        <a:tabLst>
                          <a:tab pos="958215" algn="l"/>
                        </a:tabLst>
                      </a:pPr>
                      <a:r>
                        <a:rPr lang="en-US" sz="1600" b="0" dirty="0">
                          <a:solidFill>
                            <a:schemeClr val="bg1"/>
                          </a:solidFill>
                          <a:effectLst/>
                          <a:latin typeface="+mj-lt"/>
                        </a:rPr>
                        <a:t>N</a:t>
                      </a:r>
                      <a:r>
                        <a:rPr lang="en-US" sz="1600" b="0" spc="5" dirty="0">
                          <a:solidFill>
                            <a:schemeClr val="bg1"/>
                          </a:solidFill>
                          <a:effectLst/>
                          <a:latin typeface="+mj-lt"/>
                        </a:rPr>
                        <a:t>on</a:t>
                      </a:r>
                      <a:r>
                        <a:rPr lang="en-US" sz="1600" b="0" dirty="0">
                          <a:solidFill>
                            <a:schemeClr val="bg1"/>
                          </a:solidFill>
                          <a:effectLst/>
                          <a:latin typeface="+mj-lt"/>
                        </a:rPr>
                        <a:t>-i</a:t>
                      </a:r>
                      <a:r>
                        <a:rPr lang="en-US" sz="1600" b="0" spc="5" dirty="0">
                          <a:solidFill>
                            <a:schemeClr val="bg1"/>
                          </a:solidFill>
                          <a:effectLst/>
                          <a:latin typeface="+mj-lt"/>
                        </a:rPr>
                        <a:t>nf</a:t>
                      </a:r>
                      <a:r>
                        <a:rPr lang="en-US" sz="1600" b="0" dirty="0">
                          <a:solidFill>
                            <a:schemeClr val="bg1"/>
                          </a:solidFill>
                          <a:effectLst/>
                          <a:latin typeface="+mj-lt"/>
                        </a:rPr>
                        <a:t>e</a:t>
                      </a:r>
                      <a:r>
                        <a:rPr lang="en-US" sz="1600" b="0" spc="-5" dirty="0">
                          <a:solidFill>
                            <a:schemeClr val="bg1"/>
                          </a:solidFill>
                          <a:effectLst/>
                          <a:latin typeface="+mj-lt"/>
                        </a:rPr>
                        <a:t>r</a:t>
                      </a:r>
                      <a:r>
                        <a:rPr lang="en-US" sz="1600" b="0" dirty="0">
                          <a:solidFill>
                            <a:schemeClr val="bg1"/>
                          </a:solidFill>
                          <a:effectLst/>
                          <a:latin typeface="+mj-lt"/>
                        </a:rPr>
                        <a:t>i</a:t>
                      </a:r>
                      <a:r>
                        <a:rPr lang="en-US" sz="1600" b="0" spc="5" dirty="0">
                          <a:solidFill>
                            <a:schemeClr val="bg1"/>
                          </a:solidFill>
                          <a:effectLst/>
                          <a:latin typeface="+mj-lt"/>
                        </a:rPr>
                        <a:t>o</a:t>
                      </a:r>
                      <a:r>
                        <a:rPr lang="en-US" sz="1600" b="0" spc="-5" dirty="0">
                          <a:solidFill>
                            <a:schemeClr val="bg1"/>
                          </a:solidFill>
                          <a:effectLst/>
                          <a:latin typeface="+mj-lt"/>
                        </a:rPr>
                        <a:t>r</a:t>
                      </a:r>
                      <a:r>
                        <a:rPr lang="en-US" sz="1600" b="0" dirty="0">
                          <a:solidFill>
                            <a:schemeClr val="bg1"/>
                          </a:solidFill>
                          <a:effectLst/>
                          <a:latin typeface="+mj-lt"/>
                        </a:rPr>
                        <a:t>i</a:t>
                      </a:r>
                      <a:r>
                        <a:rPr lang="en-US" sz="1600" b="0" spc="15" dirty="0">
                          <a:solidFill>
                            <a:schemeClr val="bg1"/>
                          </a:solidFill>
                          <a:effectLst/>
                          <a:latin typeface="+mj-lt"/>
                        </a:rPr>
                        <a:t>t</a:t>
                      </a:r>
                      <a:r>
                        <a:rPr lang="en-US" sz="1600" b="0" dirty="0">
                          <a:solidFill>
                            <a:schemeClr val="bg1"/>
                          </a:solidFill>
                          <a:effectLst/>
                          <a:latin typeface="+mj-lt"/>
                        </a:rPr>
                        <a:t>y</a:t>
                      </a:r>
                      <a:endParaRPr lang="en-US" sz="1600" b="0"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marL="33655" marR="0" algn="ctr">
                        <a:lnSpc>
                          <a:spcPct val="100000"/>
                        </a:lnSpc>
                        <a:spcBef>
                          <a:spcPts val="0"/>
                        </a:spcBef>
                        <a:spcAft>
                          <a:spcPts val="0"/>
                        </a:spcAft>
                      </a:pPr>
                      <a:r>
                        <a:rPr lang="en-US" sz="1600" b="0" spc="-5" dirty="0">
                          <a:solidFill>
                            <a:schemeClr val="bg1"/>
                          </a:solidFill>
                          <a:effectLst/>
                          <a:latin typeface="+mj-lt"/>
                        </a:rPr>
                        <a:t>S</a:t>
                      </a:r>
                      <a:r>
                        <a:rPr lang="en-US" sz="1600" b="0" spc="5" dirty="0">
                          <a:solidFill>
                            <a:schemeClr val="bg1"/>
                          </a:solidFill>
                          <a:effectLst/>
                          <a:latin typeface="+mj-lt"/>
                        </a:rPr>
                        <a:t>up</a:t>
                      </a:r>
                      <a:r>
                        <a:rPr lang="en-US" sz="1600" b="0" dirty="0">
                          <a:solidFill>
                            <a:schemeClr val="bg1"/>
                          </a:solidFill>
                          <a:effectLst/>
                          <a:latin typeface="+mj-lt"/>
                        </a:rPr>
                        <a:t>e</a:t>
                      </a:r>
                      <a:r>
                        <a:rPr lang="en-US" sz="1600" b="0" spc="-5" dirty="0">
                          <a:solidFill>
                            <a:schemeClr val="bg1"/>
                          </a:solidFill>
                          <a:effectLst/>
                          <a:latin typeface="+mj-lt"/>
                        </a:rPr>
                        <a:t>r</a:t>
                      </a:r>
                      <a:r>
                        <a:rPr lang="en-US" sz="1600" b="0" dirty="0">
                          <a:solidFill>
                            <a:schemeClr val="bg1"/>
                          </a:solidFill>
                          <a:effectLst/>
                          <a:latin typeface="+mj-lt"/>
                        </a:rPr>
                        <a:t>i</a:t>
                      </a:r>
                      <a:r>
                        <a:rPr lang="en-US" sz="1600" b="0" spc="15" dirty="0">
                          <a:solidFill>
                            <a:schemeClr val="bg1"/>
                          </a:solidFill>
                          <a:effectLst/>
                          <a:latin typeface="+mj-lt"/>
                        </a:rPr>
                        <a:t>o</a:t>
                      </a:r>
                      <a:r>
                        <a:rPr lang="en-US" sz="1600" b="0" spc="-5" dirty="0">
                          <a:solidFill>
                            <a:schemeClr val="bg1"/>
                          </a:solidFill>
                          <a:effectLst/>
                          <a:latin typeface="+mj-lt"/>
                        </a:rPr>
                        <a:t>r</a:t>
                      </a:r>
                      <a:r>
                        <a:rPr lang="en-US" sz="1600" b="0" dirty="0">
                          <a:solidFill>
                            <a:schemeClr val="bg1"/>
                          </a:solidFill>
                          <a:effectLst/>
                          <a:latin typeface="+mj-lt"/>
                        </a:rPr>
                        <a:t>i</a:t>
                      </a:r>
                      <a:r>
                        <a:rPr lang="en-US" sz="1600" b="0" spc="15" dirty="0">
                          <a:solidFill>
                            <a:schemeClr val="bg1"/>
                          </a:solidFill>
                          <a:effectLst/>
                          <a:latin typeface="+mj-lt"/>
                        </a:rPr>
                        <a:t>t</a:t>
                      </a:r>
                      <a:r>
                        <a:rPr lang="en-US" sz="1600" b="0" dirty="0">
                          <a:solidFill>
                            <a:schemeClr val="bg1"/>
                          </a:solidFill>
                          <a:effectLst/>
                          <a:latin typeface="+mj-lt"/>
                        </a:rPr>
                        <a:t>y</a:t>
                      </a:r>
                      <a:endParaRPr lang="en-US" sz="1600" b="0" dirty="0">
                        <a:solidFill>
                          <a:schemeClr val="bg1"/>
                        </a:solidFill>
                        <a:effectLst/>
                        <a:latin typeface="+mj-lt"/>
                        <a:ea typeface="Times New Roman"/>
                      </a:endParaRP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r>
              <a:tr h="538099">
                <a:tc>
                  <a:txBody>
                    <a:bodyPr/>
                    <a:lstStyle/>
                    <a:p>
                      <a:pPr marL="64770" marR="0">
                        <a:lnSpc>
                          <a:spcPct val="115000"/>
                        </a:lnSpc>
                        <a:spcBef>
                          <a:spcPts val="0"/>
                        </a:spcBef>
                        <a:spcAft>
                          <a:spcPts val="0"/>
                        </a:spcAft>
                      </a:pPr>
                      <a:r>
                        <a:rPr lang="en-US" sz="1600" b="1" spc="-5" dirty="0">
                          <a:solidFill>
                            <a:schemeClr val="accent6">
                              <a:lumMod val="75000"/>
                            </a:schemeClr>
                          </a:solidFill>
                          <a:effectLst/>
                          <a:latin typeface="+mj-lt"/>
                        </a:rPr>
                        <a:t>P</a:t>
                      </a:r>
                      <a:r>
                        <a:rPr lang="en-US" sz="1600" b="1" spc="5" dirty="0">
                          <a:solidFill>
                            <a:schemeClr val="accent6">
                              <a:lumMod val="75000"/>
                            </a:schemeClr>
                          </a:solidFill>
                          <a:effectLst/>
                          <a:latin typeface="+mj-lt"/>
                        </a:rPr>
                        <a:t>r</a:t>
                      </a:r>
                      <a:r>
                        <a:rPr lang="en-US" sz="1600" b="1" spc="-5" dirty="0">
                          <a:solidFill>
                            <a:schemeClr val="accent6">
                              <a:lumMod val="75000"/>
                            </a:schemeClr>
                          </a:solidFill>
                          <a:effectLst/>
                          <a:latin typeface="+mj-lt"/>
                        </a:rPr>
                        <a:t>i</a:t>
                      </a:r>
                      <a:r>
                        <a:rPr lang="en-US" sz="1600" b="1" spc="20" dirty="0">
                          <a:solidFill>
                            <a:schemeClr val="accent6">
                              <a:lumMod val="75000"/>
                            </a:schemeClr>
                          </a:solidFill>
                          <a:effectLst/>
                          <a:latin typeface="+mj-lt"/>
                        </a:rPr>
                        <a:t>m</a:t>
                      </a:r>
                      <a:r>
                        <a:rPr lang="en-US" sz="1600" b="1" dirty="0">
                          <a:solidFill>
                            <a:schemeClr val="accent6">
                              <a:lumMod val="75000"/>
                            </a:schemeClr>
                          </a:solidFill>
                          <a:effectLst/>
                          <a:latin typeface="+mj-lt"/>
                        </a:rPr>
                        <a:t>a</a:t>
                      </a:r>
                      <a:r>
                        <a:rPr lang="en-US" sz="1600" b="1" spc="15" dirty="0">
                          <a:solidFill>
                            <a:schemeClr val="accent6">
                              <a:lumMod val="75000"/>
                            </a:schemeClr>
                          </a:solidFill>
                          <a:effectLst/>
                          <a:latin typeface="+mj-lt"/>
                        </a:rPr>
                        <a:t>r</a:t>
                      </a:r>
                      <a:r>
                        <a:rPr lang="en-US" sz="1600" b="1" dirty="0">
                          <a:solidFill>
                            <a:schemeClr val="accent6">
                              <a:lumMod val="75000"/>
                            </a:schemeClr>
                          </a:solidFill>
                          <a:effectLst/>
                          <a:latin typeface="+mj-lt"/>
                        </a:rPr>
                        <a:t>y</a:t>
                      </a:r>
                      <a:r>
                        <a:rPr lang="en-US" sz="1600" b="1" spc="-55" dirty="0">
                          <a:solidFill>
                            <a:schemeClr val="accent6">
                              <a:lumMod val="75000"/>
                            </a:schemeClr>
                          </a:solidFill>
                          <a:effectLst/>
                          <a:latin typeface="+mj-lt"/>
                        </a:rPr>
                        <a:t> </a:t>
                      </a:r>
                      <a:r>
                        <a:rPr lang="en-US" sz="1600" b="1" dirty="0">
                          <a:solidFill>
                            <a:schemeClr val="accent6">
                              <a:lumMod val="75000"/>
                            </a:schemeClr>
                          </a:solidFill>
                          <a:effectLst/>
                          <a:latin typeface="+mj-lt"/>
                        </a:rPr>
                        <a:t>e</a:t>
                      </a:r>
                      <a:r>
                        <a:rPr lang="en-US" sz="1600" b="1" spc="10" dirty="0">
                          <a:solidFill>
                            <a:schemeClr val="accent6">
                              <a:lumMod val="75000"/>
                            </a:schemeClr>
                          </a:solidFill>
                          <a:effectLst/>
                          <a:latin typeface="+mj-lt"/>
                        </a:rPr>
                        <a:t>ff</a:t>
                      </a:r>
                      <a:r>
                        <a:rPr lang="en-US" sz="1600" b="1" spc="-5" dirty="0">
                          <a:solidFill>
                            <a:schemeClr val="accent6">
                              <a:lumMod val="75000"/>
                            </a:schemeClr>
                          </a:solidFill>
                          <a:effectLst/>
                          <a:latin typeface="+mj-lt"/>
                        </a:rPr>
                        <a:t>i</a:t>
                      </a:r>
                      <a:r>
                        <a:rPr lang="en-US" sz="1600" b="1" spc="5" dirty="0">
                          <a:solidFill>
                            <a:schemeClr val="accent6">
                              <a:lumMod val="75000"/>
                            </a:schemeClr>
                          </a:solidFill>
                          <a:effectLst/>
                          <a:latin typeface="+mj-lt"/>
                        </a:rPr>
                        <a:t>c</a:t>
                      </a:r>
                      <a:r>
                        <a:rPr lang="en-US" sz="1600" b="1" dirty="0">
                          <a:solidFill>
                            <a:schemeClr val="accent6">
                              <a:lumMod val="75000"/>
                            </a:schemeClr>
                          </a:solidFill>
                          <a:effectLst/>
                          <a:latin typeface="+mj-lt"/>
                        </a:rPr>
                        <a:t>a</a:t>
                      </a:r>
                      <a:r>
                        <a:rPr lang="en-US" sz="1600" b="1" spc="20" dirty="0">
                          <a:solidFill>
                            <a:schemeClr val="accent6">
                              <a:lumMod val="75000"/>
                            </a:schemeClr>
                          </a:solidFill>
                          <a:effectLst/>
                          <a:latin typeface="+mj-lt"/>
                        </a:rPr>
                        <a:t>c</a:t>
                      </a:r>
                      <a:r>
                        <a:rPr lang="en-US" sz="1600" b="1" dirty="0">
                          <a:solidFill>
                            <a:schemeClr val="accent6">
                              <a:lumMod val="75000"/>
                            </a:schemeClr>
                          </a:solidFill>
                          <a:effectLst/>
                          <a:latin typeface="+mj-lt"/>
                        </a:rPr>
                        <a:t>y</a:t>
                      </a:r>
                      <a:endParaRPr lang="en-US" sz="1600" b="1" dirty="0">
                        <a:solidFill>
                          <a:schemeClr val="accent6">
                            <a:lumMod val="75000"/>
                          </a:schemeClr>
                        </a:solidFill>
                        <a:effectLst/>
                        <a:latin typeface="+mj-lt"/>
                        <a:ea typeface="Times New Roman"/>
                      </a:endParaRPr>
                    </a:p>
                  </a:txBody>
                  <a:tcPr marL="0" marR="0" marT="0" marB="0" anchor="ctr">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72110" marR="363855" algn="ctr">
                        <a:lnSpc>
                          <a:spcPct val="115000"/>
                        </a:lnSpc>
                        <a:spcBef>
                          <a:spcPts val="0"/>
                        </a:spcBef>
                        <a:spcAft>
                          <a:spcPts val="0"/>
                        </a:spcAft>
                      </a:pPr>
                      <a:r>
                        <a:rPr lang="en-US" sz="1600" b="1" dirty="0">
                          <a:solidFill>
                            <a:schemeClr val="accent6">
                              <a:lumMod val="75000"/>
                            </a:schemeClr>
                          </a:solidFill>
                          <a:effectLst/>
                          <a:latin typeface="+mj-lt"/>
                        </a:rPr>
                        <a:t>2.2</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marL="299085" marR="292100" algn="ctr">
                        <a:lnSpc>
                          <a:spcPct val="115000"/>
                        </a:lnSpc>
                        <a:spcBef>
                          <a:spcPts val="0"/>
                        </a:spcBef>
                        <a:spcAft>
                          <a:spcPts val="0"/>
                        </a:spcAft>
                      </a:pPr>
                      <a:r>
                        <a:rPr lang="en-US" sz="1600" b="1" dirty="0">
                          <a:solidFill>
                            <a:schemeClr val="accent6">
                              <a:lumMod val="75000"/>
                            </a:schemeClr>
                          </a:solidFill>
                          <a:effectLst/>
                          <a:latin typeface="+mj-lt"/>
                        </a:rPr>
                        <a:t>3.7</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marL="33655" marR="13335" algn="ctr">
                        <a:lnSpc>
                          <a:spcPct val="115000"/>
                        </a:lnSpc>
                        <a:spcBef>
                          <a:spcPts val="0"/>
                        </a:spcBef>
                        <a:spcAft>
                          <a:spcPts val="0"/>
                        </a:spcAft>
                      </a:pPr>
                      <a:r>
                        <a:rPr lang="en-US" sz="1600" b="1" dirty="0">
                          <a:solidFill>
                            <a:schemeClr val="accent6">
                              <a:lumMod val="75000"/>
                            </a:schemeClr>
                          </a:solidFill>
                          <a:effectLst/>
                          <a:latin typeface="+mj-lt"/>
                        </a:rPr>
                        <a:t>0.61</a:t>
                      </a:r>
                    </a:p>
                    <a:p>
                      <a:pPr marL="33655" marR="13335" algn="ctr">
                        <a:lnSpc>
                          <a:spcPct val="115000"/>
                        </a:lnSpc>
                        <a:spcBef>
                          <a:spcPts val="0"/>
                        </a:spcBef>
                        <a:spcAft>
                          <a:spcPts val="0"/>
                        </a:spcAft>
                      </a:pPr>
                      <a:r>
                        <a:rPr lang="en-US" sz="1600" b="0" spc="5" dirty="0">
                          <a:solidFill>
                            <a:schemeClr val="accent6">
                              <a:lumMod val="75000"/>
                            </a:schemeClr>
                          </a:solidFill>
                          <a:effectLst/>
                          <a:latin typeface="+mj-lt"/>
                        </a:rPr>
                        <a:t>(</a:t>
                      </a:r>
                      <a:r>
                        <a:rPr lang="en-US" sz="1600" b="0" dirty="0">
                          <a:solidFill>
                            <a:schemeClr val="accent6">
                              <a:lumMod val="75000"/>
                            </a:schemeClr>
                          </a:solidFill>
                          <a:effectLst/>
                          <a:latin typeface="+mj-lt"/>
                        </a:rPr>
                        <a:t>0.42,</a:t>
                      </a:r>
                      <a:r>
                        <a:rPr lang="en-US" sz="1600" b="0" spc="-15" dirty="0">
                          <a:solidFill>
                            <a:schemeClr val="accent6">
                              <a:lumMod val="75000"/>
                            </a:schemeClr>
                          </a:solidFill>
                          <a:effectLst/>
                          <a:latin typeface="+mj-lt"/>
                        </a:rPr>
                        <a:t> </a:t>
                      </a:r>
                      <a:r>
                        <a:rPr lang="en-US" sz="1600" b="0" dirty="0">
                          <a:solidFill>
                            <a:schemeClr val="accent6">
                              <a:lumMod val="75000"/>
                            </a:schemeClr>
                          </a:solidFill>
                          <a:effectLst/>
                          <a:latin typeface="+mj-lt"/>
                        </a:rPr>
                        <a:t>1.07)</a:t>
                      </a:r>
                      <a:endParaRPr lang="en-US" sz="1600" b="0"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0"/>
                        </a:spcAft>
                      </a:pPr>
                      <a:r>
                        <a:rPr lang="en-US" sz="1600" b="1" spc="-5" dirty="0" smtClean="0">
                          <a:solidFill>
                            <a:schemeClr val="accent6">
                              <a:lumMod val="75000"/>
                            </a:schemeClr>
                          </a:solidFill>
                          <a:effectLst/>
                          <a:latin typeface="+mj-lt"/>
                        </a:rPr>
                        <a:t>&gt;</a:t>
                      </a:r>
                      <a:r>
                        <a:rPr lang="en-US" sz="1600" b="1" dirty="0" smtClean="0">
                          <a:solidFill>
                            <a:schemeClr val="accent6">
                              <a:lumMod val="75000"/>
                            </a:schemeClr>
                          </a:solidFill>
                          <a:effectLst/>
                          <a:latin typeface="+mj-lt"/>
                        </a:rPr>
                        <a:t>99.9%</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0"/>
                        </a:spcAft>
                      </a:pPr>
                      <a:r>
                        <a:rPr lang="en-US" sz="1600" b="1" dirty="0" smtClean="0">
                          <a:solidFill>
                            <a:schemeClr val="accent6">
                              <a:lumMod val="75000"/>
                            </a:schemeClr>
                          </a:solidFill>
                          <a:effectLst/>
                          <a:latin typeface="+mj-lt"/>
                        </a:rPr>
                        <a:t>9</a:t>
                      </a:r>
                      <a:r>
                        <a:rPr lang="en-US" sz="1600" b="1" spc="10" dirty="0" smtClean="0">
                          <a:solidFill>
                            <a:schemeClr val="accent6">
                              <a:lumMod val="75000"/>
                            </a:schemeClr>
                          </a:solidFill>
                          <a:effectLst/>
                          <a:latin typeface="+mj-lt"/>
                        </a:rPr>
                        <a:t>5.</a:t>
                      </a:r>
                      <a:r>
                        <a:rPr lang="en-US" sz="1600" b="1" dirty="0" smtClean="0">
                          <a:solidFill>
                            <a:schemeClr val="accent6">
                              <a:lumMod val="75000"/>
                            </a:schemeClr>
                          </a:solidFill>
                          <a:effectLst/>
                          <a:latin typeface="+mj-lt"/>
                        </a:rPr>
                        <a:t>4%</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T w="12700" cmpd="sng">
                      <a:noFill/>
                    </a:lnT>
                    <a:lnB w="12700" cap="flat" cmpd="sng" algn="ctr">
                      <a:solidFill>
                        <a:schemeClr val="tx1"/>
                      </a:solidFill>
                      <a:prstDash val="solid"/>
                      <a:round/>
                      <a:headEnd type="none" w="med" len="med"/>
                      <a:tailEnd type="none" w="med" len="med"/>
                    </a:lnB>
                    <a:solidFill>
                      <a:schemeClr val="bg1"/>
                    </a:solidFill>
                  </a:tcPr>
                </a:tc>
              </a:tr>
              <a:tr h="538099">
                <a:tc>
                  <a:txBody>
                    <a:bodyPr/>
                    <a:lstStyle/>
                    <a:p>
                      <a:pPr marL="171450" marR="0" lvl="1" indent="0">
                        <a:lnSpc>
                          <a:spcPct val="115000"/>
                        </a:lnSpc>
                        <a:spcBef>
                          <a:spcPts val="0"/>
                        </a:spcBef>
                        <a:spcAft>
                          <a:spcPts val="0"/>
                        </a:spcAft>
                      </a:pPr>
                      <a:r>
                        <a:rPr lang="en-US" sz="1600" b="1" spc="-5" dirty="0" smtClean="0">
                          <a:solidFill>
                            <a:schemeClr val="accent6">
                              <a:lumMod val="75000"/>
                            </a:schemeClr>
                          </a:solidFill>
                          <a:effectLst/>
                          <a:latin typeface="+mj-lt"/>
                        </a:rPr>
                        <a:t>S</a:t>
                      </a:r>
                      <a:r>
                        <a:rPr lang="en-US" sz="1600" b="1" dirty="0" smtClean="0">
                          <a:solidFill>
                            <a:schemeClr val="accent6">
                              <a:lumMod val="75000"/>
                            </a:schemeClr>
                          </a:solidFill>
                          <a:effectLst/>
                          <a:latin typeface="+mj-lt"/>
                        </a:rPr>
                        <a:t>t</a:t>
                      </a:r>
                      <a:r>
                        <a:rPr lang="en-US" sz="1600" b="1" spc="5" dirty="0" smtClean="0">
                          <a:solidFill>
                            <a:schemeClr val="accent6">
                              <a:lumMod val="75000"/>
                            </a:schemeClr>
                          </a:solidFill>
                          <a:effectLst/>
                          <a:latin typeface="+mj-lt"/>
                        </a:rPr>
                        <a:t>r</a:t>
                      </a:r>
                      <a:r>
                        <a:rPr lang="en-US" sz="1600" b="1" dirty="0" smtClean="0">
                          <a:solidFill>
                            <a:schemeClr val="accent6">
                              <a:lumMod val="75000"/>
                            </a:schemeClr>
                          </a:solidFill>
                          <a:effectLst/>
                          <a:latin typeface="+mj-lt"/>
                        </a:rPr>
                        <a:t>o</a:t>
                      </a:r>
                      <a:r>
                        <a:rPr lang="en-US" sz="1600" b="1" spc="20" dirty="0" smtClean="0">
                          <a:solidFill>
                            <a:schemeClr val="accent6">
                              <a:lumMod val="75000"/>
                            </a:schemeClr>
                          </a:solidFill>
                          <a:effectLst/>
                          <a:latin typeface="+mj-lt"/>
                        </a:rPr>
                        <a:t>k</a:t>
                      </a:r>
                      <a:r>
                        <a:rPr lang="en-US" sz="1600" b="1" dirty="0" smtClean="0">
                          <a:solidFill>
                            <a:schemeClr val="accent6">
                              <a:lumMod val="75000"/>
                            </a:schemeClr>
                          </a:solidFill>
                          <a:effectLst/>
                          <a:latin typeface="+mj-lt"/>
                        </a:rPr>
                        <a:t>e</a:t>
                      </a:r>
                      <a:r>
                        <a:rPr lang="en-US" sz="1600" b="1" spc="-35" dirty="0" smtClean="0">
                          <a:solidFill>
                            <a:schemeClr val="accent6">
                              <a:lumMod val="75000"/>
                            </a:schemeClr>
                          </a:solidFill>
                          <a:effectLst/>
                          <a:latin typeface="+mj-lt"/>
                        </a:rPr>
                        <a:t> </a:t>
                      </a:r>
                      <a:r>
                        <a:rPr lang="en-US" sz="1600" b="1" spc="5" dirty="0">
                          <a:solidFill>
                            <a:schemeClr val="accent6">
                              <a:lumMod val="75000"/>
                            </a:schemeClr>
                          </a:solidFill>
                          <a:effectLst/>
                          <a:latin typeface="+mj-lt"/>
                        </a:rPr>
                        <a:t>(</a:t>
                      </a:r>
                      <a:r>
                        <a:rPr lang="en-US" sz="1600" b="1" dirty="0">
                          <a:solidFill>
                            <a:schemeClr val="accent6">
                              <a:lumMod val="75000"/>
                            </a:schemeClr>
                          </a:solidFill>
                          <a:effectLst/>
                          <a:latin typeface="+mj-lt"/>
                        </a:rPr>
                        <a:t>a</a:t>
                      </a:r>
                      <a:r>
                        <a:rPr lang="en-US" sz="1600" b="1" spc="-5" dirty="0">
                          <a:solidFill>
                            <a:schemeClr val="accent6">
                              <a:lumMod val="75000"/>
                            </a:schemeClr>
                          </a:solidFill>
                          <a:effectLst/>
                          <a:latin typeface="+mj-lt"/>
                        </a:rPr>
                        <a:t>ll</a:t>
                      </a:r>
                      <a:r>
                        <a:rPr lang="en-US" sz="1600" b="1" dirty="0">
                          <a:solidFill>
                            <a:schemeClr val="accent6">
                              <a:lumMod val="75000"/>
                            </a:schemeClr>
                          </a:solidFill>
                          <a:effectLst/>
                          <a:latin typeface="+mj-lt"/>
                        </a:rPr>
                        <a:t>)</a:t>
                      </a:r>
                      <a:endParaRPr lang="en-US" sz="1600" b="1" dirty="0">
                        <a:solidFill>
                          <a:schemeClr val="accent6">
                            <a:lumMod val="75000"/>
                          </a:schemeClr>
                        </a:solidFill>
                        <a:effectLst/>
                        <a:latin typeface="+mj-lt"/>
                        <a:ea typeface="Times New Roman"/>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72110" marR="363855" algn="ctr">
                        <a:lnSpc>
                          <a:spcPct val="115000"/>
                        </a:lnSpc>
                        <a:spcBef>
                          <a:spcPts val="0"/>
                        </a:spcBef>
                        <a:spcAft>
                          <a:spcPts val="0"/>
                        </a:spcAft>
                      </a:pPr>
                      <a:r>
                        <a:rPr lang="en-US" sz="1600" b="1" dirty="0">
                          <a:solidFill>
                            <a:schemeClr val="accent6">
                              <a:lumMod val="75000"/>
                            </a:schemeClr>
                          </a:solidFill>
                          <a:effectLst/>
                          <a:latin typeface="+mj-lt"/>
                        </a:rPr>
                        <a:t>1.5</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9085" marR="292100" algn="ctr">
                        <a:lnSpc>
                          <a:spcPct val="115000"/>
                        </a:lnSpc>
                        <a:spcBef>
                          <a:spcPts val="0"/>
                        </a:spcBef>
                        <a:spcAft>
                          <a:spcPts val="0"/>
                        </a:spcAft>
                      </a:pPr>
                      <a:r>
                        <a:rPr lang="en-US" sz="1600" b="1" dirty="0">
                          <a:solidFill>
                            <a:schemeClr val="accent6">
                              <a:lumMod val="75000"/>
                            </a:schemeClr>
                          </a:solidFill>
                          <a:effectLst/>
                          <a:latin typeface="+mj-lt"/>
                        </a:rPr>
                        <a:t>2.2</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655" marR="13335" algn="ctr">
                        <a:lnSpc>
                          <a:spcPct val="115000"/>
                        </a:lnSpc>
                        <a:spcBef>
                          <a:spcPts val="0"/>
                        </a:spcBef>
                        <a:spcAft>
                          <a:spcPts val="0"/>
                        </a:spcAft>
                      </a:pPr>
                      <a:r>
                        <a:rPr lang="en-US" sz="1600" b="1" dirty="0">
                          <a:solidFill>
                            <a:schemeClr val="accent6">
                              <a:lumMod val="75000"/>
                            </a:schemeClr>
                          </a:solidFill>
                          <a:effectLst/>
                          <a:latin typeface="+mj-lt"/>
                        </a:rPr>
                        <a:t>0.68</a:t>
                      </a:r>
                      <a:r>
                        <a:rPr lang="en-US" sz="1600" b="1" spc="-20" dirty="0">
                          <a:solidFill>
                            <a:schemeClr val="accent6">
                              <a:lumMod val="75000"/>
                            </a:schemeClr>
                          </a:solidFill>
                          <a:effectLst/>
                          <a:latin typeface="+mj-lt"/>
                        </a:rPr>
                        <a:t> </a:t>
                      </a:r>
                      <a:endParaRPr lang="en-US" sz="1600" b="1" dirty="0">
                        <a:solidFill>
                          <a:schemeClr val="accent6">
                            <a:lumMod val="75000"/>
                          </a:schemeClr>
                        </a:solidFill>
                        <a:effectLst/>
                        <a:latin typeface="+mj-lt"/>
                      </a:endParaRPr>
                    </a:p>
                    <a:p>
                      <a:pPr marL="33655" marR="13335" algn="ctr">
                        <a:lnSpc>
                          <a:spcPct val="115000"/>
                        </a:lnSpc>
                        <a:spcBef>
                          <a:spcPts val="0"/>
                        </a:spcBef>
                        <a:spcAft>
                          <a:spcPts val="0"/>
                        </a:spcAft>
                      </a:pPr>
                      <a:r>
                        <a:rPr lang="en-US" sz="1600" b="0" spc="5" dirty="0">
                          <a:solidFill>
                            <a:schemeClr val="accent6">
                              <a:lumMod val="75000"/>
                            </a:schemeClr>
                          </a:solidFill>
                          <a:effectLst/>
                          <a:latin typeface="+mj-lt"/>
                        </a:rPr>
                        <a:t>(</a:t>
                      </a:r>
                      <a:r>
                        <a:rPr lang="en-US" sz="1600" b="0" dirty="0">
                          <a:solidFill>
                            <a:schemeClr val="accent6">
                              <a:lumMod val="75000"/>
                            </a:schemeClr>
                          </a:solidFill>
                          <a:effectLst/>
                          <a:latin typeface="+mj-lt"/>
                        </a:rPr>
                        <a:t>0.42,</a:t>
                      </a:r>
                      <a:r>
                        <a:rPr lang="en-US" sz="1600" b="0" spc="-15" dirty="0">
                          <a:solidFill>
                            <a:schemeClr val="accent6">
                              <a:lumMod val="75000"/>
                            </a:schemeClr>
                          </a:solidFill>
                          <a:effectLst/>
                          <a:latin typeface="+mj-lt"/>
                        </a:rPr>
                        <a:t> </a:t>
                      </a:r>
                      <a:r>
                        <a:rPr lang="en-US" sz="1600" b="0" dirty="0">
                          <a:solidFill>
                            <a:schemeClr val="accent6">
                              <a:lumMod val="75000"/>
                            </a:schemeClr>
                          </a:solidFill>
                          <a:effectLst/>
                          <a:latin typeface="+mj-lt"/>
                        </a:rPr>
                        <a:t>1.37)</a:t>
                      </a:r>
                      <a:endParaRPr lang="en-US" sz="1600" b="0"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0" marR="295275" algn="ctr">
                        <a:lnSpc>
                          <a:spcPct val="115000"/>
                        </a:lnSpc>
                        <a:spcBef>
                          <a:spcPts val="0"/>
                        </a:spcBef>
                        <a:spcAft>
                          <a:spcPts val="0"/>
                        </a:spcAft>
                      </a:pPr>
                      <a:r>
                        <a:rPr lang="en-US" sz="1600" b="1" dirty="0" smtClean="0">
                          <a:solidFill>
                            <a:schemeClr val="accent6">
                              <a:lumMod val="75000"/>
                            </a:schemeClr>
                          </a:solidFill>
                          <a:effectLst/>
                          <a:latin typeface="+mj-lt"/>
                        </a:rPr>
                        <a:t>9</a:t>
                      </a:r>
                      <a:r>
                        <a:rPr lang="en-US" sz="1600" b="1" spc="10" dirty="0" smtClean="0">
                          <a:solidFill>
                            <a:schemeClr val="accent6">
                              <a:lumMod val="75000"/>
                            </a:schemeClr>
                          </a:solidFill>
                          <a:effectLst/>
                          <a:latin typeface="+mj-lt"/>
                        </a:rPr>
                        <a:t>9.</a:t>
                      </a:r>
                      <a:r>
                        <a:rPr lang="en-US" sz="1600" b="1" dirty="0" smtClean="0">
                          <a:solidFill>
                            <a:schemeClr val="accent6">
                              <a:lumMod val="75000"/>
                            </a:schemeClr>
                          </a:solidFill>
                          <a:effectLst/>
                          <a:latin typeface="+mj-lt"/>
                        </a:rPr>
                        <a:t>9%</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0"/>
                        </a:spcAft>
                      </a:pPr>
                      <a:r>
                        <a:rPr lang="en-US" sz="1600" b="1" dirty="0" smtClean="0">
                          <a:solidFill>
                            <a:schemeClr val="accent6">
                              <a:lumMod val="75000"/>
                            </a:schemeClr>
                          </a:solidFill>
                          <a:effectLst/>
                          <a:latin typeface="+mj-lt"/>
                        </a:rPr>
                        <a:t>83%</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8099">
                <a:tc>
                  <a:txBody>
                    <a:bodyPr/>
                    <a:lstStyle/>
                    <a:p>
                      <a:pPr marL="174625" marR="0" lvl="0" indent="-3175">
                        <a:lnSpc>
                          <a:spcPct val="115000"/>
                        </a:lnSpc>
                        <a:spcBef>
                          <a:spcPts val="0"/>
                        </a:spcBef>
                        <a:spcAft>
                          <a:spcPts val="0"/>
                        </a:spcAft>
                      </a:pPr>
                      <a:r>
                        <a:rPr lang="en-US" sz="1600" b="1" spc="-20" dirty="0" smtClean="0">
                          <a:solidFill>
                            <a:schemeClr val="accent6">
                              <a:lumMod val="75000"/>
                            </a:schemeClr>
                          </a:solidFill>
                          <a:effectLst/>
                          <a:latin typeface="+mj-lt"/>
                        </a:rPr>
                        <a:t>Sy</a:t>
                      </a:r>
                      <a:r>
                        <a:rPr lang="en-US" sz="1600" b="1" spc="5" dirty="0" smtClean="0">
                          <a:solidFill>
                            <a:schemeClr val="accent6">
                              <a:lumMod val="75000"/>
                            </a:schemeClr>
                          </a:solidFill>
                          <a:effectLst/>
                          <a:latin typeface="+mj-lt"/>
                        </a:rPr>
                        <a:t>s</a:t>
                      </a:r>
                      <a:r>
                        <a:rPr lang="en-US" sz="1600" b="1" dirty="0" smtClean="0">
                          <a:solidFill>
                            <a:schemeClr val="accent6">
                              <a:lumMod val="75000"/>
                            </a:schemeClr>
                          </a:solidFill>
                          <a:effectLst/>
                          <a:latin typeface="+mj-lt"/>
                        </a:rPr>
                        <a:t>te</a:t>
                      </a:r>
                      <a:r>
                        <a:rPr lang="en-US" sz="1600" b="1" spc="20" dirty="0" smtClean="0">
                          <a:solidFill>
                            <a:schemeClr val="accent6">
                              <a:lumMod val="75000"/>
                            </a:schemeClr>
                          </a:solidFill>
                          <a:effectLst/>
                          <a:latin typeface="+mj-lt"/>
                        </a:rPr>
                        <a:t>m</a:t>
                      </a:r>
                      <a:r>
                        <a:rPr lang="en-US" sz="1600" b="1" spc="-5" dirty="0" smtClean="0">
                          <a:solidFill>
                            <a:schemeClr val="accent6">
                              <a:lumMod val="75000"/>
                            </a:schemeClr>
                          </a:solidFill>
                          <a:effectLst/>
                          <a:latin typeface="+mj-lt"/>
                        </a:rPr>
                        <a:t>i</a:t>
                      </a:r>
                      <a:r>
                        <a:rPr lang="en-US" sz="1600" b="1" dirty="0" smtClean="0">
                          <a:solidFill>
                            <a:schemeClr val="accent6">
                              <a:lumMod val="75000"/>
                            </a:schemeClr>
                          </a:solidFill>
                          <a:effectLst/>
                          <a:latin typeface="+mj-lt"/>
                        </a:rPr>
                        <a:t>c </a:t>
                      </a:r>
                      <a:r>
                        <a:rPr lang="en-US" sz="1600" b="1" dirty="0">
                          <a:solidFill>
                            <a:schemeClr val="accent6">
                              <a:lumMod val="75000"/>
                            </a:schemeClr>
                          </a:solidFill>
                          <a:effectLst/>
                          <a:latin typeface="+mj-lt"/>
                        </a:rPr>
                        <a:t>e</a:t>
                      </a:r>
                      <a:r>
                        <a:rPr lang="en-US" sz="1600" b="1" spc="20" dirty="0">
                          <a:solidFill>
                            <a:schemeClr val="accent6">
                              <a:lumMod val="75000"/>
                            </a:schemeClr>
                          </a:solidFill>
                          <a:effectLst/>
                          <a:latin typeface="+mj-lt"/>
                        </a:rPr>
                        <a:t>m</a:t>
                      </a:r>
                      <a:r>
                        <a:rPr lang="en-US" sz="1600" b="1" dirty="0">
                          <a:solidFill>
                            <a:schemeClr val="accent6">
                              <a:lumMod val="75000"/>
                            </a:schemeClr>
                          </a:solidFill>
                          <a:effectLst/>
                          <a:latin typeface="+mj-lt"/>
                        </a:rPr>
                        <a:t>bo</a:t>
                      </a:r>
                      <a:r>
                        <a:rPr lang="en-US" sz="1600" b="1" spc="-5" dirty="0">
                          <a:solidFill>
                            <a:schemeClr val="accent6">
                              <a:lumMod val="75000"/>
                            </a:schemeClr>
                          </a:solidFill>
                          <a:effectLst/>
                          <a:latin typeface="+mj-lt"/>
                        </a:rPr>
                        <a:t>li</a:t>
                      </a:r>
                      <a:r>
                        <a:rPr lang="en-US" sz="1600" b="1" spc="5" dirty="0">
                          <a:solidFill>
                            <a:schemeClr val="accent6">
                              <a:lumMod val="75000"/>
                            </a:schemeClr>
                          </a:solidFill>
                          <a:effectLst/>
                          <a:latin typeface="+mj-lt"/>
                        </a:rPr>
                        <a:t>s</a:t>
                      </a:r>
                      <a:r>
                        <a:rPr lang="en-US" sz="1600" b="1" dirty="0">
                          <a:solidFill>
                            <a:schemeClr val="accent6">
                              <a:lumMod val="75000"/>
                            </a:schemeClr>
                          </a:solidFill>
                          <a:effectLst/>
                          <a:latin typeface="+mj-lt"/>
                        </a:rPr>
                        <a:t>m</a:t>
                      </a:r>
                      <a:endParaRPr lang="en-US" sz="1600" b="1" dirty="0">
                        <a:solidFill>
                          <a:schemeClr val="accent6">
                            <a:lumMod val="75000"/>
                          </a:schemeClr>
                        </a:solidFill>
                        <a:effectLst/>
                        <a:latin typeface="+mj-lt"/>
                        <a:ea typeface="Times New Roman"/>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72110" marR="363855" algn="ctr">
                        <a:lnSpc>
                          <a:spcPct val="115000"/>
                        </a:lnSpc>
                        <a:spcBef>
                          <a:spcPts val="0"/>
                        </a:spcBef>
                        <a:spcAft>
                          <a:spcPts val="0"/>
                        </a:spcAft>
                      </a:pPr>
                      <a:r>
                        <a:rPr lang="en-US" sz="1600" b="1" dirty="0">
                          <a:solidFill>
                            <a:schemeClr val="accent6">
                              <a:lumMod val="75000"/>
                            </a:schemeClr>
                          </a:solidFill>
                          <a:effectLst/>
                          <a:latin typeface="+mj-lt"/>
                        </a:rPr>
                        <a:t>0.2</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9085" marR="292100" algn="ctr">
                        <a:lnSpc>
                          <a:spcPct val="115000"/>
                        </a:lnSpc>
                        <a:spcBef>
                          <a:spcPts val="0"/>
                        </a:spcBef>
                        <a:spcAft>
                          <a:spcPts val="0"/>
                        </a:spcAft>
                      </a:pPr>
                      <a:r>
                        <a:rPr lang="en-US" sz="1600" b="1" dirty="0">
                          <a:solidFill>
                            <a:schemeClr val="accent6">
                              <a:lumMod val="75000"/>
                            </a:schemeClr>
                          </a:solidFill>
                          <a:effectLst/>
                          <a:latin typeface="+mj-lt"/>
                        </a:rPr>
                        <a:t>0.0</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655" marR="13335" algn="ctr">
                        <a:lnSpc>
                          <a:spcPct val="115000"/>
                        </a:lnSpc>
                        <a:spcBef>
                          <a:spcPts val="0"/>
                        </a:spcBef>
                        <a:spcAft>
                          <a:spcPts val="0"/>
                        </a:spcAft>
                      </a:pPr>
                      <a:r>
                        <a:rPr lang="en-US" sz="1600" b="1" dirty="0">
                          <a:solidFill>
                            <a:schemeClr val="accent6">
                              <a:lumMod val="75000"/>
                            </a:schemeClr>
                          </a:solidFill>
                          <a:effectLst/>
                          <a:latin typeface="+mj-lt"/>
                        </a:rPr>
                        <a:t>N/A</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76555" marR="365125" algn="ctr">
                        <a:lnSpc>
                          <a:spcPct val="115000"/>
                        </a:lnSpc>
                        <a:spcBef>
                          <a:spcPts val="0"/>
                        </a:spcBef>
                        <a:spcAft>
                          <a:spcPts val="0"/>
                        </a:spcAft>
                      </a:pPr>
                      <a:r>
                        <a:rPr lang="en-US" sz="1600" b="1" dirty="0" smtClean="0">
                          <a:solidFill>
                            <a:schemeClr val="accent6">
                              <a:lumMod val="75000"/>
                            </a:schemeClr>
                          </a:solidFill>
                          <a:effectLst/>
                          <a:latin typeface="+mj-lt"/>
                        </a:rPr>
                        <a:t>--</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1150" marR="301625" indent="0" algn="ctr">
                        <a:lnSpc>
                          <a:spcPct val="115000"/>
                        </a:lnSpc>
                        <a:spcBef>
                          <a:spcPts val="0"/>
                        </a:spcBef>
                        <a:spcAft>
                          <a:spcPts val="0"/>
                        </a:spcAft>
                      </a:pPr>
                      <a:r>
                        <a:rPr lang="en-US" sz="1600" b="1" dirty="0" smtClean="0">
                          <a:solidFill>
                            <a:schemeClr val="accent6">
                              <a:lumMod val="75000"/>
                            </a:schemeClr>
                          </a:solidFill>
                          <a:effectLst/>
                          <a:latin typeface="+mj-lt"/>
                        </a:rPr>
                        <a:t>--</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8099">
                <a:tc>
                  <a:txBody>
                    <a:bodyPr/>
                    <a:lstStyle/>
                    <a:p>
                      <a:pPr marL="174625" marR="0" lvl="0" indent="-3175">
                        <a:lnSpc>
                          <a:spcPct val="115000"/>
                        </a:lnSpc>
                        <a:spcBef>
                          <a:spcPts val="0"/>
                        </a:spcBef>
                        <a:spcAft>
                          <a:spcPts val="0"/>
                        </a:spcAft>
                      </a:pPr>
                      <a:r>
                        <a:rPr lang="en-US" sz="1600" b="1" dirty="0" smtClean="0">
                          <a:solidFill>
                            <a:schemeClr val="accent6">
                              <a:lumMod val="75000"/>
                            </a:schemeClr>
                          </a:solidFill>
                          <a:effectLst/>
                          <a:latin typeface="+mj-lt"/>
                        </a:rPr>
                        <a:t>Death</a:t>
                      </a:r>
                      <a:r>
                        <a:rPr lang="en-US" sz="1600" b="1" baseline="0" dirty="0" smtClean="0">
                          <a:solidFill>
                            <a:schemeClr val="accent6">
                              <a:lumMod val="75000"/>
                            </a:schemeClr>
                          </a:solidFill>
                          <a:effectLst/>
                          <a:latin typeface="+mj-lt"/>
                        </a:rPr>
                        <a:t> </a:t>
                      </a:r>
                      <a:r>
                        <a:rPr lang="en-US" sz="1600" b="0" baseline="0" dirty="0" smtClean="0">
                          <a:solidFill>
                            <a:schemeClr val="accent6">
                              <a:lumMod val="75000"/>
                            </a:schemeClr>
                          </a:solidFill>
                          <a:effectLst/>
                          <a:latin typeface="+mj-lt"/>
                        </a:rPr>
                        <a:t>(</a:t>
                      </a:r>
                      <a:r>
                        <a:rPr lang="en-US" sz="1600" b="0" dirty="0" smtClean="0">
                          <a:solidFill>
                            <a:schemeClr val="accent6">
                              <a:lumMod val="75000"/>
                            </a:schemeClr>
                          </a:solidFill>
                          <a:effectLst/>
                          <a:latin typeface="+mj-lt"/>
                        </a:rPr>
                        <a:t>C</a:t>
                      </a:r>
                      <a:r>
                        <a:rPr lang="en-US" sz="1600" b="0" spc="-5" dirty="0" smtClean="0">
                          <a:solidFill>
                            <a:schemeClr val="accent6">
                              <a:lumMod val="75000"/>
                            </a:schemeClr>
                          </a:solidFill>
                          <a:effectLst/>
                          <a:latin typeface="+mj-lt"/>
                        </a:rPr>
                        <a:t>V</a:t>
                      </a:r>
                      <a:r>
                        <a:rPr lang="en-US" sz="1600" b="0" dirty="0" smtClean="0">
                          <a:solidFill>
                            <a:schemeClr val="accent6">
                              <a:lumMod val="75000"/>
                            </a:schemeClr>
                          </a:solidFill>
                          <a:effectLst/>
                          <a:latin typeface="+mj-lt"/>
                        </a:rPr>
                        <a:t>/u</a:t>
                      </a:r>
                      <a:r>
                        <a:rPr lang="en-US" sz="1600" b="0" spc="10" dirty="0" smtClean="0">
                          <a:solidFill>
                            <a:schemeClr val="accent6">
                              <a:lumMod val="75000"/>
                            </a:schemeClr>
                          </a:solidFill>
                          <a:effectLst/>
                          <a:latin typeface="+mj-lt"/>
                        </a:rPr>
                        <a:t>n</a:t>
                      </a:r>
                      <a:r>
                        <a:rPr lang="en-US" sz="1600" b="0" dirty="0" smtClean="0">
                          <a:solidFill>
                            <a:schemeClr val="accent6">
                              <a:lumMod val="75000"/>
                            </a:schemeClr>
                          </a:solidFill>
                          <a:effectLst/>
                          <a:latin typeface="+mj-lt"/>
                        </a:rPr>
                        <a:t>e</a:t>
                      </a:r>
                      <a:r>
                        <a:rPr lang="en-US" sz="1600" b="0" spc="5" dirty="0" smtClean="0">
                          <a:solidFill>
                            <a:schemeClr val="accent6">
                              <a:lumMod val="75000"/>
                            </a:schemeClr>
                          </a:solidFill>
                          <a:effectLst/>
                          <a:latin typeface="+mj-lt"/>
                        </a:rPr>
                        <a:t>x</a:t>
                      </a:r>
                      <a:r>
                        <a:rPr lang="en-US" sz="1600" b="0" dirty="0" smtClean="0">
                          <a:solidFill>
                            <a:schemeClr val="accent6">
                              <a:lumMod val="75000"/>
                            </a:schemeClr>
                          </a:solidFill>
                          <a:effectLst/>
                          <a:latin typeface="+mj-lt"/>
                        </a:rPr>
                        <a:t>p</a:t>
                      </a:r>
                      <a:r>
                        <a:rPr lang="en-US" sz="1600" b="0" spc="5" dirty="0" smtClean="0">
                          <a:solidFill>
                            <a:schemeClr val="accent6">
                              <a:lumMod val="75000"/>
                            </a:schemeClr>
                          </a:solidFill>
                          <a:effectLst/>
                          <a:latin typeface="+mj-lt"/>
                        </a:rPr>
                        <a:t>lained</a:t>
                      </a:r>
                      <a:r>
                        <a:rPr lang="en-US" sz="1600" b="0" dirty="0" smtClean="0">
                          <a:solidFill>
                            <a:schemeClr val="accent6">
                              <a:lumMod val="75000"/>
                            </a:schemeClr>
                          </a:solidFill>
                          <a:effectLst/>
                          <a:latin typeface="+mj-lt"/>
                        </a:rPr>
                        <a:t>)</a:t>
                      </a:r>
                      <a:endParaRPr lang="en-US" sz="1600" b="0" dirty="0">
                        <a:solidFill>
                          <a:schemeClr val="accent6">
                            <a:lumMod val="75000"/>
                          </a:schemeClr>
                        </a:solidFill>
                        <a:effectLst/>
                        <a:latin typeface="+mj-lt"/>
                        <a:ea typeface="Times New Roman"/>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72110" marR="363855" algn="ctr">
                        <a:lnSpc>
                          <a:spcPct val="115000"/>
                        </a:lnSpc>
                        <a:spcBef>
                          <a:spcPts val="0"/>
                        </a:spcBef>
                        <a:spcAft>
                          <a:spcPts val="0"/>
                        </a:spcAft>
                      </a:pPr>
                      <a:r>
                        <a:rPr lang="en-US" sz="1600" b="1" dirty="0">
                          <a:solidFill>
                            <a:schemeClr val="accent6">
                              <a:lumMod val="75000"/>
                            </a:schemeClr>
                          </a:solidFill>
                          <a:effectLst/>
                          <a:latin typeface="+mj-lt"/>
                        </a:rPr>
                        <a:t>1.0</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9085" marR="292100" algn="ctr">
                        <a:lnSpc>
                          <a:spcPct val="115000"/>
                        </a:lnSpc>
                        <a:spcBef>
                          <a:spcPts val="0"/>
                        </a:spcBef>
                        <a:spcAft>
                          <a:spcPts val="0"/>
                        </a:spcAft>
                      </a:pPr>
                      <a:r>
                        <a:rPr lang="en-US" sz="1600" b="1">
                          <a:solidFill>
                            <a:schemeClr val="accent6">
                              <a:lumMod val="75000"/>
                            </a:schemeClr>
                          </a:solidFill>
                          <a:effectLst/>
                          <a:latin typeface="+mj-lt"/>
                        </a:rPr>
                        <a:t>2.3</a:t>
                      </a:r>
                      <a:endParaRPr lang="en-US" sz="1600" b="1">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655" marR="13335" algn="ctr">
                        <a:lnSpc>
                          <a:spcPct val="115000"/>
                        </a:lnSpc>
                        <a:spcBef>
                          <a:spcPts val="0"/>
                        </a:spcBef>
                        <a:spcAft>
                          <a:spcPts val="0"/>
                        </a:spcAft>
                      </a:pPr>
                      <a:r>
                        <a:rPr lang="en-US" sz="1600" b="1" dirty="0">
                          <a:solidFill>
                            <a:schemeClr val="accent6">
                              <a:lumMod val="75000"/>
                            </a:schemeClr>
                          </a:solidFill>
                          <a:effectLst/>
                          <a:latin typeface="+mj-lt"/>
                        </a:rPr>
                        <a:t>0.44</a:t>
                      </a:r>
                    </a:p>
                    <a:p>
                      <a:pPr marL="33655" marR="13335" algn="ctr">
                        <a:lnSpc>
                          <a:spcPct val="115000"/>
                        </a:lnSpc>
                        <a:spcBef>
                          <a:spcPts val="0"/>
                        </a:spcBef>
                        <a:spcAft>
                          <a:spcPts val="0"/>
                        </a:spcAft>
                      </a:pPr>
                      <a:r>
                        <a:rPr lang="en-US" sz="1600" b="0" spc="5" dirty="0">
                          <a:solidFill>
                            <a:schemeClr val="accent6">
                              <a:lumMod val="75000"/>
                            </a:schemeClr>
                          </a:solidFill>
                          <a:effectLst/>
                          <a:latin typeface="+mj-lt"/>
                        </a:rPr>
                        <a:t>(</a:t>
                      </a:r>
                      <a:r>
                        <a:rPr lang="en-US" sz="1600" b="0" dirty="0">
                          <a:solidFill>
                            <a:schemeClr val="accent6">
                              <a:lumMod val="75000"/>
                            </a:schemeClr>
                          </a:solidFill>
                          <a:effectLst/>
                          <a:latin typeface="+mj-lt"/>
                        </a:rPr>
                        <a:t>0.26,</a:t>
                      </a:r>
                      <a:r>
                        <a:rPr lang="en-US" sz="1600" b="0" spc="-15" dirty="0">
                          <a:solidFill>
                            <a:schemeClr val="accent6">
                              <a:lumMod val="75000"/>
                            </a:schemeClr>
                          </a:solidFill>
                          <a:effectLst/>
                          <a:latin typeface="+mj-lt"/>
                        </a:rPr>
                        <a:t> </a:t>
                      </a:r>
                      <a:r>
                        <a:rPr lang="en-US" sz="1600" b="0" dirty="0">
                          <a:solidFill>
                            <a:schemeClr val="accent6">
                              <a:lumMod val="75000"/>
                            </a:schemeClr>
                          </a:solidFill>
                          <a:effectLst/>
                          <a:latin typeface="+mj-lt"/>
                        </a:rPr>
                        <a:t>0.90)</a:t>
                      </a:r>
                      <a:endParaRPr lang="en-US" sz="1600" b="0"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0"/>
                        </a:spcAft>
                      </a:pPr>
                      <a:r>
                        <a:rPr lang="en-US" sz="1600" b="1" kern="1200" spc="-5" dirty="0" smtClean="0">
                          <a:solidFill>
                            <a:schemeClr val="accent6">
                              <a:lumMod val="75000"/>
                            </a:schemeClr>
                          </a:solidFill>
                          <a:effectLst/>
                          <a:latin typeface="+mn-lt"/>
                          <a:ea typeface="+mn-ea"/>
                          <a:cs typeface="+mn-cs"/>
                        </a:rPr>
                        <a:t>&gt;</a:t>
                      </a:r>
                      <a:r>
                        <a:rPr lang="en-US" sz="1600" b="1" kern="1200" dirty="0" smtClean="0">
                          <a:solidFill>
                            <a:schemeClr val="accent6">
                              <a:lumMod val="75000"/>
                            </a:schemeClr>
                          </a:solidFill>
                          <a:effectLst/>
                          <a:latin typeface="+mn-lt"/>
                          <a:ea typeface="+mn-ea"/>
                          <a:cs typeface="+mn-cs"/>
                        </a:rPr>
                        <a:t>99.9%</a:t>
                      </a:r>
                      <a:endParaRPr lang="en-US" sz="1600" b="1" kern="1200" dirty="0">
                        <a:solidFill>
                          <a:schemeClr val="accent6">
                            <a:lumMod val="75000"/>
                          </a:schemeClr>
                        </a:solidFill>
                        <a:effectLst/>
                        <a:latin typeface="+mn-lt"/>
                        <a:ea typeface="Times New Roman"/>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0"/>
                        </a:spcAft>
                      </a:pPr>
                      <a:r>
                        <a:rPr lang="en-US" sz="1600" b="1" dirty="0" smtClean="0">
                          <a:solidFill>
                            <a:schemeClr val="accent6">
                              <a:lumMod val="75000"/>
                            </a:schemeClr>
                          </a:solidFill>
                          <a:effectLst/>
                          <a:latin typeface="+mj-lt"/>
                        </a:rPr>
                        <a:t>98.9%</a:t>
                      </a:r>
                      <a:endParaRPr lang="en-US" sz="1600" b="1" dirty="0">
                        <a:solidFill>
                          <a:schemeClr val="accent6">
                            <a:lumMod val="75000"/>
                          </a:schemeClr>
                        </a:solidFill>
                        <a:effectLst/>
                        <a:latin typeface="+mj-lt"/>
                        <a:ea typeface="Times New Roman"/>
                      </a:endParaRPr>
                    </a:p>
                  </a:txBody>
                  <a:tcPr marL="0" marR="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Oval 4"/>
          <p:cNvSpPr/>
          <p:nvPr/>
        </p:nvSpPr>
        <p:spPr>
          <a:xfrm>
            <a:off x="4648200" y="1447800"/>
            <a:ext cx="1676400" cy="3276600"/>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7" name="Rectangle 6"/>
          <p:cNvSpPr/>
          <p:nvPr/>
        </p:nvSpPr>
        <p:spPr>
          <a:xfrm>
            <a:off x="0" y="6521678"/>
            <a:ext cx="8468518" cy="215444"/>
          </a:xfrm>
          <a:prstGeom prst="rect">
            <a:avLst/>
          </a:prstGeom>
        </p:spPr>
        <p:txBody>
          <a:bodyPr wrap="square">
            <a:spAutoFit/>
          </a:bodyPr>
          <a:lstStyle/>
          <a:p>
            <a:r>
              <a:rPr lang="en-US" sz="800" dirty="0" smtClean="0">
                <a:solidFill>
                  <a:schemeClr val="accent6">
                    <a:lumMod val="75000"/>
                  </a:schemeClr>
                </a:solidFill>
              </a:rPr>
              <a:t>Source: FDA Oct 2014 Panel Sponsor Presentation.  </a:t>
            </a:r>
            <a:endParaRPr lang="en-US" sz="800" dirty="0">
              <a:solidFill>
                <a:schemeClr val="accent6">
                  <a:lumMod val="75000"/>
                </a:schemeClr>
              </a:solidFill>
            </a:endParaRPr>
          </a:p>
        </p:txBody>
      </p:sp>
    </p:spTree>
    <p:extLst>
      <p:ext uri="{BB962C8B-B14F-4D97-AF65-F5344CB8AC3E}">
        <p14:creationId xmlns:p14="http://schemas.microsoft.com/office/powerpoint/2010/main" val="63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406488"/>
            <a:ext cx="2971800" cy="2444496"/>
          </a:xfrm>
          <a:prstGeom prst="rect">
            <a:avLst/>
          </a:prstGeom>
        </p:spPr>
      </p:pic>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p:txBody>
          <a:bodyPr/>
          <a:lstStyle/>
          <a:p>
            <a:r>
              <a:rPr lang="en-US" dirty="0" smtClean="0"/>
              <a:t>The Need </a:t>
            </a:r>
            <a:r>
              <a:rPr lang="en-US" dirty="0"/>
              <a:t>for </a:t>
            </a:r>
            <a:r>
              <a:rPr lang="en-US" dirty="0" smtClean="0"/>
              <a:t>a Device-Based Alternative to Long-Term Warfarin Therapy</a:t>
            </a:r>
          </a:p>
          <a:p>
            <a:r>
              <a:rPr lang="en-US" dirty="0" smtClean="0"/>
              <a:t>WATCHMAN</a:t>
            </a:r>
            <a:r>
              <a:rPr lang="en-US" baseline="30000" dirty="0" smtClean="0"/>
              <a:t>TM </a:t>
            </a:r>
            <a:r>
              <a:rPr lang="en-US" dirty="0" smtClean="0"/>
              <a:t>LAAC Clinical Data Overview</a:t>
            </a:r>
          </a:p>
          <a:p>
            <a:pPr lvl="1"/>
            <a:r>
              <a:rPr lang="en-US" dirty="0" smtClean="0"/>
              <a:t>Safety Event Rates from various WATCHMAN studies</a:t>
            </a:r>
          </a:p>
          <a:p>
            <a:pPr lvl="1"/>
            <a:r>
              <a:rPr lang="en-US" dirty="0" smtClean="0"/>
              <a:t>Implant Success and Warfarin Cessation</a:t>
            </a:r>
          </a:p>
          <a:p>
            <a:pPr lvl="1"/>
            <a:r>
              <a:rPr lang="en-US" dirty="0" smtClean="0"/>
              <a:t>Efficacy Event Rates vs Warfarin</a:t>
            </a:r>
          </a:p>
          <a:p>
            <a:pPr lvl="1"/>
            <a:r>
              <a:rPr lang="en-US" dirty="0" smtClean="0"/>
              <a:t>Efficacy Event Rates vs No Therapy</a:t>
            </a:r>
          </a:p>
          <a:p>
            <a:pPr lvl="1"/>
            <a:r>
              <a:rPr lang="en-US" dirty="0" smtClean="0"/>
              <a:t>Long-Term </a:t>
            </a:r>
            <a:r>
              <a:rPr lang="en-US" dirty="0"/>
              <a:t>Reduction in Major </a:t>
            </a:r>
            <a:r>
              <a:rPr lang="en-US" dirty="0" smtClean="0"/>
              <a:t>Bleeding from Pooled Data Analysis</a:t>
            </a:r>
            <a:endParaRPr lang="en-US" dirty="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6" name="Rectangle 5"/>
          <p:cNvSpPr/>
          <p:nvPr/>
        </p:nvSpPr>
        <p:spPr>
          <a:xfrm>
            <a:off x="6858001" y="6629400"/>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AC JUN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3895260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Meta-Analysis Shows Comparable Primary Efficacy Results to Warfarin</a:t>
            </a:r>
            <a:endParaRPr lang="en-US" dirty="0"/>
          </a:p>
        </p:txBody>
      </p:sp>
      <p:sp>
        <p:nvSpPr>
          <p:cNvPr id="4" name="TextBox 3"/>
          <p:cNvSpPr txBox="1"/>
          <p:nvPr/>
        </p:nvSpPr>
        <p:spPr>
          <a:xfrm>
            <a:off x="152400" y="6533698"/>
            <a:ext cx="8458200" cy="215444"/>
          </a:xfrm>
          <a:prstGeom prst="rect">
            <a:avLst/>
          </a:prstGeom>
          <a:noFill/>
        </p:spPr>
        <p:txBody>
          <a:bodyPr wrap="square" rtlCol="0">
            <a:spAutoFit/>
          </a:bodyPr>
          <a:lstStyle/>
          <a:p>
            <a:r>
              <a:rPr lang="en-US" sz="800" dirty="0" smtClean="0">
                <a:solidFill>
                  <a:schemeClr val="accent6">
                    <a:lumMod val="75000"/>
                  </a:schemeClr>
                </a:solidFill>
              </a:rPr>
              <a:t>Source: Holmes DR, et al. </a:t>
            </a:r>
            <a:r>
              <a:rPr lang="en-US" sz="800" dirty="0">
                <a:solidFill>
                  <a:schemeClr val="accent6">
                    <a:lumMod val="75000"/>
                  </a:schemeClr>
                </a:solidFill>
                <a:latin typeface="ITC Officina Serif"/>
              </a:rPr>
              <a:t>Holmes, DR et al. </a:t>
            </a:r>
            <a:r>
              <a:rPr lang="en-US" sz="800" i="1" dirty="0">
                <a:solidFill>
                  <a:schemeClr val="accent6">
                    <a:lumMod val="75000"/>
                  </a:schemeClr>
                </a:solidFill>
                <a:latin typeface="ITC Officina Serif"/>
              </a:rPr>
              <a:t>JACC</a:t>
            </a:r>
            <a:r>
              <a:rPr lang="en-US" sz="800" dirty="0">
                <a:solidFill>
                  <a:schemeClr val="accent6">
                    <a:lumMod val="75000"/>
                  </a:schemeClr>
                </a:solidFill>
                <a:latin typeface="ITC Officina Serif"/>
              </a:rPr>
              <a:t> </a:t>
            </a:r>
            <a:r>
              <a:rPr lang="en-US" sz="800" dirty="0" smtClean="0">
                <a:solidFill>
                  <a:schemeClr val="accent6">
                    <a:lumMod val="75000"/>
                  </a:schemeClr>
                </a:solidFill>
                <a:latin typeface="ITC Officina Serif"/>
              </a:rPr>
              <a:t>2015; In Press.</a:t>
            </a:r>
            <a:r>
              <a:rPr lang="en-US" sz="800" b="1" dirty="0" smtClean="0">
                <a:solidFill>
                  <a:srgbClr val="FF0000"/>
                </a:solidFill>
                <a:latin typeface="ITC Officina Serif"/>
              </a:rPr>
              <a:t>  </a:t>
            </a:r>
            <a:r>
              <a:rPr lang="en-US" sz="800" dirty="0" smtClean="0">
                <a:solidFill>
                  <a:schemeClr val="accent6">
                    <a:lumMod val="75000"/>
                  </a:schemeClr>
                </a:solidFill>
              </a:rPr>
              <a:t>Combined data set of all PROTECT </a:t>
            </a:r>
            <a:r>
              <a:rPr lang="en-US" sz="800" dirty="0">
                <a:solidFill>
                  <a:schemeClr val="accent6">
                    <a:lumMod val="75000"/>
                  </a:schemeClr>
                </a:solidFill>
              </a:rPr>
              <a:t>AF and PREVAIL </a:t>
            </a:r>
            <a:r>
              <a:rPr lang="en-US" sz="800" dirty="0" smtClean="0">
                <a:solidFill>
                  <a:schemeClr val="accent6">
                    <a:lumMod val="75000"/>
                  </a:schemeClr>
                </a:solidFill>
              </a:rPr>
              <a:t>WATCHMAN patients versus chronic warfarin patients</a:t>
            </a:r>
            <a:endParaRPr lang="en-US" sz="800" dirty="0">
              <a:solidFill>
                <a:schemeClr val="accent6">
                  <a:lumMod val="75000"/>
                </a:schemeClr>
              </a:solidFill>
            </a:endParaRPr>
          </a:p>
        </p:txBody>
      </p:sp>
      <p:graphicFrame>
        <p:nvGraphicFramePr>
          <p:cNvPr id="6" name="Content Placeholder 15"/>
          <p:cNvGraphicFramePr>
            <a:graphicFrameLocks/>
          </p:cNvGraphicFramePr>
          <p:nvPr>
            <p:extLst>
              <p:ext uri="{D42A27DB-BD31-4B8C-83A1-F6EECF244321}">
                <p14:modId xmlns:p14="http://schemas.microsoft.com/office/powerpoint/2010/main" val="339183927"/>
              </p:ext>
            </p:extLst>
          </p:nvPr>
        </p:nvGraphicFramePr>
        <p:xfrm>
          <a:off x="314325" y="1371600"/>
          <a:ext cx="8503920" cy="4279095"/>
        </p:xfrm>
        <a:graphic>
          <a:graphicData uri="http://schemas.openxmlformats.org/drawingml/2006/table">
            <a:tbl>
              <a:tblPr firstRow="1" bandRow="1">
                <a:tableStyleId>{5C22544A-7EE6-4342-B048-85BDC9FD1C3A}</a:tableStyleId>
              </a:tblPr>
              <a:tblGrid>
                <a:gridCol w="6467475"/>
                <a:gridCol w="914400"/>
                <a:gridCol w="1122045"/>
              </a:tblGrid>
              <a:tr h="344195">
                <a:tc>
                  <a:txBody>
                    <a:bodyPr/>
                    <a:lstStyle/>
                    <a:p>
                      <a:pPr algn="l"/>
                      <a:endParaRPr lang="en-US" sz="1800" b="1" baseline="0" dirty="0">
                        <a:solidFill>
                          <a:schemeClr val="bg1">
                            <a:lumMod val="95000"/>
                          </a:schemeClr>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baseline="0" dirty="0" smtClean="0">
                          <a:solidFill>
                            <a:schemeClr val="bg1">
                              <a:lumMod val="95000"/>
                            </a:schemeClr>
                          </a:solidFill>
                        </a:rPr>
                        <a:t>HR</a:t>
                      </a:r>
                      <a:endParaRPr lang="en-US" sz="1800" b="1" baseline="0" dirty="0">
                        <a:solidFill>
                          <a:schemeClr val="bg1">
                            <a:lumMod val="95000"/>
                          </a:schemeClr>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baseline="0" dirty="0" smtClean="0">
                          <a:solidFill>
                            <a:schemeClr val="bg1">
                              <a:lumMod val="95000"/>
                            </a:schemeClr>
                          </a:solidFill>
                        </a:rPr>
                        <a:t>p-value</a:t>
                      </a:r>
                      <a:endParaRPr lang="en-US" sz="1800" b="1" baseline="0" dirty="0">
                        <a:solidFill>
                          <a:schemeClr val="bg1">
                            <a:lumMod val="95000"/>
                          </a:schemeClr>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14495">
                <a:tc>
                  <a:txBody>
                    <a:bodyPr/>
                    <a:lstStyle/>
                    <a:p>
                      <a:pPr algn="l" fontAlgn="b"/>
                      <a:r>
                        <a:rPr lang="en-US" sz="1400" b="1" i="0" u="none" strike="noStrike" dirty="0">
                          <a:solidFill>
                            <a:schemeClr val="accent6">
                              <a:lumMod val="75000"/>
                            </a:schemeClr>
                          </a:solidFill>
                          <a:effectLst/>
                          <a:latin typeface="+mn-lt"/>
                        </a:rPr>
                        <a:t>Efficacy</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0.79</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0.22</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lvl="1" algn="l" fontAlgn="b"/>
                      <a:r>
                        <a:rPr lang="en-US" sz="1400" b="0" i="0" u="none" strike="noStrike" dirty="0">
                          <a:solidFill>
                            <a:schemeClr val="accent6">
                              <a:lumMod val="75000"/>
                            </a:schemeClr>
                          </a:solidFill>
                          <a:effectLst/>
                          <a:latin typeface="+mn-lt"/>
                        </a:rPr>
                        <a:t>All stroke or SE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1.02</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0.94</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lvl="2" algn="l" fontAlgn="b"/>
                      <a:r>
                        <a:rPr lang="en-US" sz="1200" b="0" i="0" u="none" strike="noStrike" dirty="0">
                          <a:solidFill>
                            <a:schemeClr val="accent6">
                              <a:lumMod val="75000"/>
                            </a:schemeClr>
                          </a:solidFill>
                          <a:effectLst/>
                          <a:latin typeface="+mn-lt"/>
                        </a:rPr>
                        <a:t>Ischemic stroke or SE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1.95</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0.05</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lvl="2" algn="l" fontAlgn="b"/>
                      <a:r>
                        <a:rPr lang="en-US" sz="1200" b="0" i="0" u="none" strike="noStrike" dirty="0">
                          <a:solidFill>
                            <a:schemeClr val="accent6">
                              <a:lumMod val="75000"/>
                            </a:schemeClr>
                          </a:solidFill>
                          <a:effectLst/>
                          <a:latin typeface="+mn-lt"/>
                        </a:rPr>
                        <a:t>Hemorrhagic stroke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0.22</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0.004</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lvl="2" algn="l" fontAlgn="b"/>
                      <a:r>
                        <a:rPr lang="en-US" sz="1200" b="0" i="0" u="none" strike="noStrike" dirty="0" smtClean="0">
                          <a:solidFill>
                            <a:schemeClr val="accent6">
                              <a:lumMod val="75000"/>
                            </a:schemeClr>
                          </a:solidFill>
                          <a:effectLst/>
                          <a:latin typeface="+mn-lt"/>
                        </a:rPr>
                        <a:t>Ischemic stroke or SE</a:t>
                      </a:r>
                      <a:r>
                        <a:rPr lang="en-US" sz="1200" b="0" i="0" u="none" strike="noStrike" baseline="0" dirty="0" smtClean="0">
                          <a:solidFill>
                            <a:schemeClr val="accent6">
                              <a:lumMod val="75000"/>
                            </a:schemeClr>
                          </a:solidFill>
                          <a:effectLst/>
                          <a:latin typeface="+mn-lt"/>
                        </a:rPr>
                        <a:t> </a:t>
                      </a:r>
                      <a:r>
                        <a:rPr lang="en-US" sz="1200" b="0" i="0" u="none" strike="noStrike" dirty="0" smtClean="0">
                          <a:solidFill>
                            <a:schemeClr val="accent6">
                              <a:lumMod val="75000"/>
                            </a:schemeClr>
                          </a:solidFill>
                          <a:effectLst/>
                          <a:latin typeface="+mn-lt"/>
                        </a:rPr>
                        <a:t>&gt;7 days</a:t>
                      </a:r>
                      <a:endParaRPr lang="en-US" sz="1200" b="0"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1.56</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0.21</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lvl="1" algn="l" fontAlgn="b"/>
                      <a:r>
                        <a:rPr lang="en-US" sz="1400" b="0" i="0" u="none" strike="noStrike" dirty="0" smtClean="0">
                          <a:solidFill>
                            <a:schemeClr val="accent6">
                              <a:lumMod val="75000"/>
                            </a:schemeClr>
                          </a:solidFill>
                          <a:effectLst/>
                          <a:latin typeface="+mn-lt"/>
                        </a:rPr>
                        <a:t>CV/unexplained </a:t>
                      </a:r>
                      <a:r>
                        <a:rPr lang="en-US" sz="1400" b="0" i="0" u="none" strike="noStrike" dirty="0">
                          <a:solidFill>
                            <a:schemeClr val="accent6">
                              <a:lumMod val="75000"/>
                            </a:schemeClr>
                          </a:solidFill>
                          <a:effectLst/>
                          <a:latin typeface="+mn-lt"/>
                        </a:rPr>
                        <a:t>death</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0.48</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0.006</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2880">
                <a:tc>
                  <a:txBody>
                    <a:bodyPr/>
                    <a:lstStyle/>
                    <a:p>
                      <a:pPr algn="l" fontAlgn="b"/>
                      <a:endParaRPr lang="en-US" sz="6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n-US" sz="6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n-US" sz="6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414495">
                <a:tc>
                  <a:txBody>
                    <a:bodyPr/>
                    <a:lstStyle/>
                    <a:p>
                      <a:pPr algn="l" fontAlgn="b"/>
                      <a:r>
                        <a:rPr lang="en-US" sz="1400" b="1" i="0" u="none" strike="noStrike" dirty="0">
                          <a:solidFill>
                            <a:schemeClr val="accent6">
                              <a:lumMod val="75000"/>
                            </a:schemeClr>
                          </a:solidFill>
                          <a:effectLst/>
                          <a:latin typeface="+mn-lt"/>
                        </a:rPr>
                        <a:t>All-cause death</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0.73</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0.07</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algn="l" fontAlgn="b"/>
                      <a:r>
                        <a:rPr lang="en-US" sz="1400" b="1" i="0" u="none" strike="noStrike" dirty="0">
                          <a:solidFill>
                            <a:schemeClr val="accent6">
                              <a:lumMod val="75000"/>
                            </a:schemeClr>
                          </a:solidFill>
                          <a:effectLst/>
                          <a:latin typeface="+mn-lt"/>
                        </a:rPr>
                        <a:t>Major </a:t>
                      </a:r>
                      <a:r>
                        <a:rPr lang="en-US" sz="1400" b="1" i="0" u="none" strike="noStrike" dirty="0" smtClean="0">
                          <a:solidFill>
                            <a:schemeClr val="accent6">
                              <a:lumMod val="75000"/>
                            </a:schemeClr>
                          </a:solidFill>
                          <a:effectLst/>
                          <a:latin typeface="+mn-lt"/>
                        </a:rPr>
                        <a:t>bleed, all</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1.00</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0.98</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4495">
                <a:tc>
                  <a:txBody>
                    <a:bodyPr/>
                    <a:lstStyle/>
                    <a:p>
                      <a:pPr algn="l" fontAlgn="b"/>
                      <a:r>
                        <a:rPr lang="en-US" sz="1400" b="1" i="0" u="none" strike="noStrike" dirty="0">
                          <a:solidFill>
                            <a:schemeClr val="accent6">
                              <a:lumMod val="75000"/>
                            </a:schemeClr>
                          </a:solidFill>
                          <a:effectLst/>
                          <a:latin typeface="+mn-lt"/>
                        </a:rPr>
                        <a:t>Major </a:t>
                      </a:r>
                      <a:r>
                        <a:rPr lang="en-US" sz="1400" b="1" i="0" u="none" strike="noStrike" dirty="0" smtClean="0">
                          <a:solidFill>
                            <a:schemeClr val="accent6">
                              <a:lumMod val="75000"/>
                            </a:schemeClr>
                          </a:solidFill>
                          <a:effectLst/>
                          <a:latin typeface="+mn-lt"/>
                        </a:rPr>
                        <a:t>bleeding, non</a:t>
                      </a:r>
                      <a:r>
                        <a:rPr lang="en-US" sz="1400" b="1" i="0" u="none" strike="noStrike" baseline="0" dirty="0" smtClean="0">
                          <a:solidFill>
                            <a:schemeClr val="accent6">
                              <a:lumMod val="75000"/>
                            </a:schemeClr>
                          </a:solidFill>
                          <a:effectLst/>
                          <a:latin typeface="+mn-lt"/>
                        </a:rPr>
                        <a:t> procedure-related</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0.51</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chemeClr val="accent6">
                              <a:lumMod val="75000"/>
                            </a:schemeClr>
                          </a:solidFill>
                          <a:effectLst/>
                          <a:latin typeface="+mn-lt"/>
                        </a:rPr>
                        <a:t>0.002</a:t>
                      </a:r>
                      <a:endParaRPr lang="en-US" sz="1400" b="1" i="0" u="none" strike="noStrike" dirty="0">
                        <a:solidFill>
                          <a:schemeClr val="accent6">
                            <a:lumMod val="75000"/>
                          </a:schemeClr>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Chart 6"/>
          <p:cNvGraphicFramePr/>
          <p:nvPr>
            <p:extLst>
              <p:ext uri="{D42A27DB-BD31-4B8C-83A1-F6EECF244321}">
                <p14:modId xmlns:p14="http://schemas.microsoft.com/office/powerpoint/2010/main" val="3333431266"/>
              </p:ext>
            </p:extLst>
          </p:nvPr>
        </p:nvGraphicFramePr>
        <p:xfrm>
          <a:off x="1519431" y="1597025"/>
          <a:ext cx="60960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271979" y="5678071"/>
            <a:ext cx="4090737" cy="307777"/>
          </a:xfrm>
          <a:prstGeom prst="rect">
            <a:avLst/>
          </a:prstGeom>
          <a:noFill/>
        </p:spPr>
        <p:txBody>
          <a:bodyPr wrap="square" rtlCol="0">
            <a:spAutoFit/>
          </a:bodyPr>
          <a:lstStyle/>
          <a:p>
            <a:pPr marL="236538" indent="-119063" algn="r"/>
            <a:r>
              <a:rPr lang="en-US" sz="1400" b="1" dirty="0">
                <a:solidFill>
                  <a:schemeClr val="accent6">
                    <a:lumMod val="75000"/>
                  </a:schemeClr>
                </a:solidFill>
              </a:rPr>
              <a:t>Favors WATCHMAN </a:t>
            </a:r>
            <a:r>
              <a:rPr lang="en-US" sz="1400" b="1" dirty="0">
                <a:solidFill>
                  <a:schemeClr val="accent6">
                    <a:lumMod val="75000"/>
                  </a:schemeClr>
                </a:solidFill>
                <a:sym typeface="Wingdings" panose="05000000000000000000" pitchFamily="2" charset="2"/>
              </a:rPr>
              <a:t> </a:t>
            </a:r>
            <a:endParaRPr lang="en-US" sz="1400" b="1" dirty="0">
              <a:solidFill>
                <a:schemeClr val="accent6">
                  <a:lumMod val="75000"/>
                </a:schemeClr>
              </a:solidFill>
            </a:endParaRPr>
          </a:p>
        </p:txBody>
      </p:sp>
      <p:sp>
        <p:nvSpPr>
          <p:cNvPr id="9" name="TextBox 8"/>
          <p:cNvSpPr txBox="1"/>
          <p:nvPr/>
        </p:nvSpPr>
        <p:spPr>
          <a:xfrm>
            <a:off x="5505183" y="5678071"/>
            <a:ext cx="2953017" cy="307777"/>
          </a:xfrm>
          <a:prstGeom prst="rect">
            <a:avLst/>
          </a:prstGeom>
          <a:noFill/>
        </p:spPr>
        <p:txBody>
          <a:bodyPr wrap="square" rtlCol="0">
            <a:spAutoFit/>
          </a:bodyPr>
          <a:lstStyle/>
          <a:p>
            <a:pPr marL="236538" indent="-119063"/>
            <a:r>
              <a:rPr lang="en-US" sz="1400" b="1" dirty="0">
                <a:solidFill>
                  <a:schemeClr val="accent6">
                    <a:lumMod val="75000"/>
                  </a:schemeClr>
                </a:solidFill>
                <a:sym typeface="Wingdings"/>
              </a:rPr>
              <a:t> </a:t>
            </a:r>
            <a:r>
              <a:rPr lang="en-US" sz="1400" b="1" dirty="0">
                <a:solidFill>
                  <a:schemeClr val="accent6">
                    <a:lumMod val="75000"/>
                  </a:schemeClr>
                </a:solidFill>
              </a:rPr>
              <a:t>Favors warfarin</a:t>
            </a:r>
          </a:p>
        </p:txBody>
      </p:sp>
      <p:sp>
        <p:nvSpPr>
          <p:cNvPr id="10" name="TextBox 9"/>
          <p:cNvSpPr txBox="1"/>
          <p:nvPr/>
        </p:nvSpPr>
        <p:spPr>
          <a:xfrm>
            <a:off x="3005331" y="6245225"/>
            <a:ext cx="3124200" cy="307777"/>
          </a:xfrm>
          <a:prstGeom prst="rect">
            <a:avLst/>
          </a:prstGeom>
          <a:noFill/>
        </p:spPr>
        <p:txBody>
          <a:bodyPr wrap="square" rtlCol="0">
            <a:spAutoFit/>
          </a:bodyPr>
          <a:lstStyle/>
          <a:p>
            <a:pPr algn="ctr"/>
            <a:r>
              <a:rPr lang="en-US" sz="1400" b="1" dirty="0">
                <a:solidFill>
                  <a:schemeClr val="accent6">
                    <a:lumMod val="75000"/>
                  </a:schemeClr>
                </a:solidFill>
              </a:rPr>
              <a:t>Hazard Ratio (95% CI)</a:t>
            </a:r>
          </a:p>
        </p:txBody>
      </p:sp>
    </p:spTree>
    <p:extLst>
      <p:ext uri="{BB962C8B-B14F-4D97-AF65-F5344CB8AC3E}">
        <p14:creationId xmlns:p14="http://schemas.microsoft.com/office/powerpoint/2010/main" val="38154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AF 4-Year Results in JAMA</a:t>
            </a:r>
          </a:p>
        </p:txBody>
      </p:sp>
      <p:sp>
        <p:nvSpPr>
          <p:cNvPr id="3" name="TextBox 2"/>
          <p:cNvSpPr txBox="1"/>
          <p:nvPr/>
        </p:nvSpPr>
        <p:spPr>
          <a:xfrm>
            <a:off x="1752600" y="1438759"/>
            <a:ext cx="7162800" cy="1015663"/>
          </a:xfrm>
          <a:prstGeom prst="rect">
            <a:avLst/>
          </a:prstGeom>
          <a:noFill/>
        </p:spPr>
        <p:txBody>
          <a:bodyPr wrap="square" rtlCol="0">
            <a:spAutoFit/>
          </a:bodyPr>
          <a:lstStyle/>
          <a:p>
            <a:pPr algn="ctr"/>
            <a:r>
              <a:rPr lang="en-US" sz="2000" b="1" dirty="0" smtClean="0">
                <a:solidFill>
                  <a:schemeClr val="accent6">
                    <a:lumMod val="75000"/>
                  </a:schemeClr>
                </a:solidFill>
              </a:rPr>
              <a:t>WATCHMAN</a:t>
            </a:r>
            <a:r>
              <a:rPr lang="en-US" sz="2000" b="1" baseline="30000" dirty="0" smtClean="0">
                <a:solidFill>
                  <a:schemeClr val="accent6">
                    <a:lumMod val="75000"/>
                  </a:schemeClr>
                </a:solidFill>
              </a:rPr>
              <a:t>TM</a:t>
            </a:r>
            <a:r>
              <a:rPr lang="en-US" sz="2000" b="1" dirty="0" smtClean="0">
                <a:solidFill>
                  <a:schemeClr val="accent6">
                    <a:lumMod val="75000"/>
                  </a:schemeClr>
                </a:solidFill>
              </a:rPr>
              <a:t> Met Criteria for both </a:t>
            </a:r>
            <a:r>
              <a:rPr lang="en-US" sz="2000" b="1" dirty="0" err="1" smtClean="0">
                <a:solidFill>
                  <a:schemeClr val="accent6">
                    <a:lumMod val="75000"/>
                  </a:schemeClr>
                </a:solidFill>
              </a:rPr>
              <a:t>Noninferiority</a:t>
            </a:r>
            <a:r>
              <a:rPr lang="en-US" sz="2000" b="1" dirty="0" smtClean="0">
                <a:solidFill>
                  <a:schemeClr val="accent6">
                    <a:lumMod val="75000"/>
                  </a:schemeClr>
                </a:solidFill>
              </a:rPr>
              <a:t> and Superiority for the Primary Composite Endpoint Compared to Warfarin </a:t>
            </a:r>
            <a:endParaRPr lang="en-US" sz="2000" b="1" dirty="0">
              <a:solidFill>
                <a:schemeClr val="accent6">
                  <a:lumMod val="75000"/>
                </a:schemeClr>
              </a:solidFill>
            </a:endParaRPr>
          </a:p>
        </p:txBody>
      </p:sp>
      <p:sp>
        <p:nvSpPr>
          <p:cNvPr id="9" name="Rectangle 8"/>
          <p:cNvSpPr/>
          <p:nvPr/>
        </p:nvSpPr>
        <p:spPr>
          <a:xfrm>
            <a:off x="154324" y="6490156"/>
            <a:ext cx="8378152" cy="215444"/>
          </a:xfrm>
          <a:prstGeom prst="rect">
            <a:avLst/>
          </a:prstGeom>
        </p:spPr>
        <p:txBody>
          <a:bodyPr wrap="square">
            <a:spAutoFit/>
          </a:bodyPr>
          <a:lstStyle/>
          <a:p>
            <a:pPr eaLnBrk="0" fontAlgn="base" hangingPunct="0">
              <a:spcBef>
                <a:spcPct val="0"/>
              </a:spcBef>
              <a:spcAft>
                <a:spcPct val="0"/>
              </a:spcAft>
            </a:pPr>
            <a:r>
              <a:rPr lang="en-US" sz="800" dirty="0" smtClean="0">
                <a:solidFill>
                  <a:schemeClr val="accent6">
                    <a:lumMod val="75000"/>
                  </a:schemeClr>
                </a:solidFill>
                <a:latin typeface="ITC Officina Serif"/>
              </a:rPr>
              <a:t>Reddy</a:t>
            </a:r>
            <a:r>
              <a:rPr lang="en-US" sz="800" dirty="0">
                <a:solidFill>
                  <a:schemeClr val="accent6">
                    <a:lumMod val="75000"/>
                  </a:schemeClr>
                </a:solidFill>
                <a:latin typeface="ITC Officina Serif"/>
              </a:rPr>
              <a:t>, VY et al. </a:t>
            </a:r>
            <a:r>
              <a:rPr lang="en-US" sz="800" dirty="0" smtClean="0">
                <a:solidFill>
                  <a:schemeClr val="accent6">
                    <a:lumMod val="75000"/>
                  </a:schemeClr>
                </a:solidFill>
                <a:latin typeface="ITC Officina Serif"/>
              </a:rPr>
              <a:t>JAMA. 2014;312(19):1988-1998.</a:t>
            </a:r>
          </a:p>
        </p:txBody>
      </p:sp>
      <p:sp>
        <p:nvSpPr>
          <p:cNvPr id="10" name="AutoShape 4" descr="data:image/png;base64,iVBORw0KGgoAAAANSUhEUgAAALQAAAA8CAMAAAD48GC1AAAAulBMVEX////MAADLAADKAADaZWXgjIz87Ozqo6PywMDQIiL109Ppnp7ruLjUMzOwsLDExMTv7+/Q0NB+fn75+fnm5uahoaHLy8uqqqrZ2dnJycn98/PBwcFzc3Pi4uL++Ph5eXlra2vPFxf34+Puw8Pqra2KiorUQkLYU1PaX1/gdXWbm5uPj4/sqKjXTk7plJTmiYn329thYWHPGxtOTk4hISE1NTXjfX3WPT3VMDDhcHBYWFg/Pz/bU1PREBBQvO0aAAAIwElEQVRoge1ae3ebOgw3pmV5lTeBhLwKSZtH82i3Je3d8v2/1rWxDLYx2cb2z71nOocls2TxsyzJslKE/ndkdQYFnaTRfMApUyf0BoNmJqNMEMlnyvsqVnvQva5JCffFwfHFBJLHKR3NipZ6nUtBZG3JvEHFkjjJYj6xfxr0AzYoSeBeDE74WbXmvSkwxzqV4w9cidxZCq+cbh6E8enKDV07/Q3Qs00FzOg0gzbwCWkow4KEAlrg4b2Aee58+efbLv5J1DrQvfdKtXlUnFIEbR51Kl/EZSmgRV63sscXRKzs+uSzNeiBaKo3xSklS191Krs3LC3x7svhryj9tnj1yWdb0OM7AZdhvjSDNnSh2BMFFNCWxNuX3vUV2TH6hn4DdGaIhC83QON1XeP5BmiJZ+ByyasktVE4dyetQX9imq/cmnKKkEE/1EJx/IRFAQk08PAb023elaq3WxehaBu0Bv3GNH+H7KREmwTaMD6pCjtdyZgSaM47X9grjIoZf/78efeTmDWgwe/MJTgnfpLyB4B+fAT/UOIU3WOJL4FmPLy37piQWTu62oI+FKjw1RoD61GKNgYaPz/DTvdkfRmMr9e4BprzjigHezz8KdB7zJxihvqMhc+iqQH05sj8Eiv+kcPwAeRE0MB7JFWHAaZWltwWNPgdHtC6hFnmIkYbgPnosInqUc72yXjLD3XQMPREZkBWNe/+DOgjYMmqIgKLBRm34Iz7ZS6qs2Ape1S3NPDMM/0OcXpRQ6IV6MrvUHnomh+CNTmYcQf88llSBys5akD3BJcYw5Lr2acN6NwQgi+7gKmFUq8Cw3OfqA5KLTPTgGY8CL4laN4opU0b0DN4F6S5u3qqrsDwPC7mLRZgtCapg2Y8ED/BOXNpE4oKaNHvCEFqMrAONJSZYonZh3V0NKAZrzxQjjC7jX8ooLnf8XzRrUVbBWYM7v9eMSE508qwBprxyqN7CbnxqUUoKqDZlldF0qGWmgQw4JdV5jnBPm3GddDAK4uk2R5M3cI/FNAMRVWOQsUnpGoBDMytgPUhNDuoDprx8EOJkdtDUyj+GugOP8I5ewbF5LVchgBmtsEVSFRe0/DTqQ6a86pskdXjpR1odpqIeXkAmkuLiWDAL817hgSuaezYV0DD6SrmZahhm+70Pwuav1VQc7oohZEIxgIm7Az4ONsVBfQSgkXI+AM4nX79KJdAg99JufMAbs6jTQKzqVIcOeUgd7AcL4PmPBGgxQp38YLbAvQY/O4sCuTvbCVdSwOal9zFKXeC7T7X5UqelCoOEBJiA+SXQfPWwfrlU0WHdzB1rgGNYHbRLeInS08jd+Snp6D55QzxUrtI/ApoXg8YOuKpWgbD8xadfoU7lE5Or5RXL3kdF6dZxkgqUQTQ4+96uJx0YHiJSWpkSGG82yXJ8XJAT+a5uWrKoPEn+ZUA+nRTM0ejBBiUmOQ2Ah5gZBrQ55uqy3jRgmYvbwLdvw0aCmc1lYFLHaE9UNYWopzcVtDYo9k/fgS6wZlL0O89DWheYj4foD3Abzmi3ODtpuZbF1wOWlpWBZp7x1tXpUdQfdSA5i0DWDE7wlU5KEOvNc1d6AiZjf4BQWNKabgHRujzi8Vl2VGpDwflXlNT8KOc26yMKUHuBAXdR65qzvUNIRE0HLrSpQ4c+brkPqnJ9GUnPNeA5iUmI21hxa5w4F4ynfgGNZlaiPSSMn6U9gbMCa66mICSs+hV14r7g9j7fdCUsDOWV3TNSi0mmZZw6O7LJY+feevLgtaB9nSyePRnGtCZANrclHMqOYt5l9ozBkw8+zSB5uWhsYcyLuedaHNj7evN9Yp4YbTUXViFRrmQmSo5wGVqf6DpifGipTOP9Mf1sd8/r8vXYeuG3yF+OSAFqg70sjK19gIMoXTR6BUwNfpHViZ5XFD5rg90w+8o8d5bruscVYbWtRpmukxbEeRwvNZuBKWO9tDD69n4lt+hstFO0mUd9OxYatU0dcbQOmg6qvlpqf+lrKCDWT/2zOeMVzRmU+XCL7hPszpo1OGLFxNXCXrdmEoZ8aq1MRQRerkqxsYkCHkrqbmJye+l2m4o9P8MU2y8yN1V3Fx+jiFejCYBQtbmsfRm8uXxmV52xrCC5h4E9Pjw8ci+SKkR8rjcEmZjHx/ss/bLb0UX2PAbVTXZzfu7N0xrVKO7vu8UDpGxG8VLc11rLdl1YzCATzFuspf6WM5UdjrFR/8Goh6T7P+ga2P18oJ6rbrDf+kv/aVWFFCSR34gDzJBffSmlkAaDWoCdRWiEomZ7F53o20oDml/OU/534jEPshIYl+j2gRXGViQl4QL+E+4RdUMpns+r7+VyYxGyFX+RIWAiCI7SWw7gQHXtkfhFKUh/YRn5JA30e9+TESchR2ubNsO6EP/n6YhsikVeoqH8uwgZkJULQE19xHjRzFKkagbJWmaIMe2w5HwOMX83dYOqE42VmAkuqLhMI49D9bue3boew6ak88JeeYodP0hUTyi33cjaqjJNPCn0507cXdhYfjhiJhyx/TE8XAURe4kDF/JVCpCDTynsOYoKvjDGC2ovgnXjSLXjdDcDdkT2p4fxkPKnhBrTMMoHk7pmD0qQbtubPs+2YIwoqCH8IyKrfGTyWpVgB4S4SiE7Snmva7m1A0mAdnieaknDimPyATuYvVKwRQycRxMiHsRPgU4ofoCD3SjbZJs0XY18aLVJPHR0KNuOKfziVwQxrFbjI0YaOKb25CsJE3Iq1zb83wvYg9V5lCLx4k/JCsaRR4HvYiGBehF4gX0jzGiaOFSHlGeJi6V2boLz3t1V9NFAZBMoboWKKL8NI2opSNvwnU7fhT5o2lCDJrEHMJwQuejUUwWHqcefb3jFKA94k9BkEydlPq0mzqJ68BDQydEHv9OPj0iSyc5jlvMc5w0QMVYElBeMCV6ptOA8RyH/hMk9B1oSHUNUcF3nCn5Kr2HbJjrelQveRJ4PDqfylF8xTtDKWf8d+hft8i8OkMxMDE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png;base64,iVBORw0KGgoAAAANSUhEUgAAALQAAAA8CAMAAAD48GC1AAAAulBMVEX////MAADLAADKAADaZWXgjIz87Ozqo6PywMDQIiL109Ppnp7ruLjUMzOwsLDExMTv7+/Q0NB+fn75+fnm5uahoaHLy8uqqqrZ2dnJycn98/PBwcFzc3Pi4uL++Ph5eXlra2vPFxf34+Puw8Pqra2KiorUQkLYU1PaX1/gdXWbm5uPj4/sqKjXTk7plJTmiYn329thYWHPGxtOTk4hISE1NTXjfX3WPT3VMDDhcHBYWFg/Pz/bU1PREBBQvO0aAAAIwElEQVRoge1ae3ebOgw3pmV5lTeBhLwKSZtH82i3Je3d8v2/1rWxDLYx2cb2z71nOocls2TxsyzJslKE/ndkdQYFnaTRfMApUyf0BoNmJqNMEMlnyvsqVnvQva5JCffFwfHFBJLHKR3NipZ6nUtBZG3JvEHFkjjJYj6xfxr0AzYoSeBeDE74WbXmvSkwxzqV4w9cidxZCq+cbh6E8enKDV07/Q3Qs00FzOg0gzbwCWkow4KEAlrg4b2Aee58+efbLv5J1DrQvfdKtXlUnFIEbR51Kl/EZSmgRV63sscXRKzs+uSzNeiBaKo3xSklS191Krs3LC3x7svhryj9tnj1yWdb0OM7AZdhvjSDNnSh2BMFFNCWxNuX3vUV2TH6hn4DdGaIhC83QON1XeP5BmiJZ+ByyasktVE4dyetQX9imq/cmnKKkEE/1EJx/IRFAQk08PAb023elaq3WxehaBu0Bv3GNH+H7KREmwTaMD6pCjtdyZgSaM47X9grjIoZf/78efeTmDWgwe/MJTgnfpLyB4B+fAT/UOIU3WOJL4FmPLy37piQWTu62oI+FKjw1RoD61GKNgYaPz/DTvdkfRmMr9e4BprzjigHezz8KdB7zJxihvqMhc+iqQH05sj8Eiv+kcPwAeRE0MB7JFWHAaZWltwWNPgdHtC6hFnmIkYbgPnosInqUc72yXjLD3XQMPREZkBWNe/+DOgjYMmqIgKLBRm34Iz7ZS6qs2Ape1S3NPDMM/0OcXpRQ6IV6MrvUHnomh+CNTmYcQf88llSBys5akD3BJcYw5Lr2acN6NwQgi+7gKmFUq8Cw3OfqA5KLTPTgGY8CL4laN4opU0b0DN4F6S5u3qqrsDwPC7mLRZgtCapg2Y8ED/BOXNpE4oKaNHvCEFqMrAONJSZYonZh3V0NKAZrzxQjjC7jX8ooLnf8XzRrUVbBWYM7v9eMSE508qwBprxyqN7CbnxqUUoKqDZlldF0qGWmgQw4JdV5jnBPm3GddDAK4uk2R5M3cI/FNAMRVWOQsUnpGoBDMytgPUhNDuoDprx8EOJkdtDUyj+GugOP8I5ewbF5LVchgBmtsEVSFRe0/DTqQ6a86pskdXjpR1odpqIeXkAmkuLiWDAL817hgSuaezYV0DD6SrmZahhm+70Pwuav1VQc7oohZEIxgIm7Az4ONsVBfQSgkXI+AM4nX79KJdAg99JufMAbs6jTQKzqVIcOeUgd7AcL4PmPBGgxQp38YLbAvQY/O4sCuTvbCVdSwOal9zFKXeC7T7X5UqelCoOEBJiA+SXQfPWwfrlU0WHdzB1rgGNYHbRLeInS08jd+Snp6D55QzxUrtI/ApoXg8YOuKpWgbD8xadfoU7lE5Or5RXL3kdF6dZxkgqUQTQ4+96uJx0YHiJSWpkSGG82yXJ8XJAT+a5uWrKoPEn+ZUA+nRTM0ejBBiUmOQ2Ah5gZBrQ55uqy3jRgmYvbwLdvw0aCmc1lYFLHaE9UNYWopzcVtDYo9k/fgS6wZlL0O89DWheYj4foD3Abzmi3ODtpuZbF1wOWlpWBZp7x1tXpUdQfdSA5i0DWDE7wlU5KEOvNc1d6AiZjf4BQWNKabgHRujzi8Vl2VGpDwflXlNT8KOc26yMKUHuBAXdR65qzvUNIRE0HLrSpQ4c+brkPqnJ9GUnPNeA5iUmI21hxa5w4F4ynfgGNZlaiPSSMn6U9gbMCa66mICSs+hV14r7g9j7fdCUsDOWV3TNSi0mmZZw6O7LJY+feevLgtaB9nSyePRnGtCZANrclHMqOYt5l9ozBkw8+zSB5uWhsYcyLuedaHNj7evN9Yp4YbTUXViFRrmQmSo5wGVqf6DpifGipTOP9Mf1sd8/r8vXYeuG3yF+OSAFqg70sjK19gIMoXTR6BUwNfpHViZ5XFD5rg90w+8o8d5bruscVYbWtRpmukxbEeRwvNZuBKWO9tDD69n4lt+hstFO0mUd9OxYatU0dcbQOmg6qvlpqf+lrKCDWT/2zOeMVzRmU+XCL7hPszpo1OGLFxNXCXrdmEoZ8aq1MRQRerkqxsYkCHkrqbmJye+l2m4o9P8MU2y8yN1V3Fx+jiFejCYBQtbmsfRm8uXxmV52xrCC5h4E9Pjw8ci+SKkR8rjcEmZjHx/ss/bLb0UX2PAbVTXZzfu7N0xrVKO7vu8UDpGxG8VLc11rLdl1YzCATzFuspf6WM5UdjrFR/8Goh6T7P+ga2P18oJ6rbrDf+kv/aVWFFCSR34gDzJBffSmlkAaDWoCdRWiEomZ7F53o20oDml/OU/534jEPshIYl+j2gRXGViQl4QL+E+4RdUMpns+r7+VyYxGyFX+RIWAiCI7SWw7gQHXtkfhFKUh/YRn5JA30e9+TESchR2ubNsO6EP/n6YhsikVeoqH8uwgZkJULQE19xHjRzFKkagbJWmaIMe2w5HwOMX83dYOqE42VmAkuqLhMI49D9bue3boew6ak88JeeYodP0hUTyi33cjaqjJNPCn0507cXdhYfjhiJhyx/TE8XAURe4kDF/JVCpCDTynsOYoKvjDGC2ovgnXjSLXjdDcDdkT2p4fxkPKnhBrTMMoHk7pmD0qQbtubPs+2YIwoqCH8IyKrfGTyWpVgB4S4SiE7Snmva7m1A0mAdnieaknDimPyATuYvVKwRQycRxMiHsRPgU4ofoCD3SjbZJs0XY18aLVJPHR0KNuOKfziVwQxrFbjI0YaOKb25CsJE3Iq1zb83wvYg9V5lCLx4k/JCsaRR4HvYiGBehF4gX0jzGiaOFSHlGeJi6V2boLz3t1V9NFAZBMoboWKKL8NI2opSNvwnU7fhT5o2lCDJrEHMJwQuejUUwWHqcefb3jFKA94k9BkEydlPq0mzqJ68BDQydEHv9OPj0iSyc5jlvMc5w0QMVYElBeMCV6ptOA8RyH/hMk9B1oSHUNUcF3nCn5Kr2HbJjrelQveRJ4PDqfylF8xTtDKWf8d+hft8i8OkMxMDE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790700"/>
            <a:ext cx="1714500" cy="5715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15" y="2438400"/>
            <a:ext cx="7567485" cy="406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8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00800" y="2514600"/>
            <a:ext cx="2438400" cy="2438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WATCHMAN</a:t>
            </a:r>
            <a:r>
              <a:rPr lang="en-US" baseline="30000" dirty="0" smtClean="0"/>
              <a:t>TM</a:t>
            </a:r>
            <a:r>
              <a:rPr lang="en-US" dirty="0" smtClean="0"/>
              <a:t> Device Reduces </a:t>
            </a:r>
            <a:r>
              <a:rPr lang="en-US" dirty="0"/>
              <a:t>Ischemic Stroke Over No Therapy </a:t>
            </a:r>
          </a:p>
        </p:txBody>
      </p:sp>
      <p:sp>
        <p:nvSpPr>
          <p:cNvPr id="4" name="TextBox 3"/>
          <p:cNvSpPr txBox="1"/>
          <p:nvPr/>
        </p:nvSpPr>
        <p:spPr>
          <a:xfrm>
            <a:off x="0" y="6324600"/>
            <a:ext cx="9144000" cy="261610"/>
          </a:xfrm>
          <a:prstGeom prst="rect">
            <a:avLst/>
          </a:prstGeom>
          <a:noFill/>
        </p:spPr>
        <p:txBody>
          <a:bodyPr wrap="square" rtlCol="0">
            <a:spAutoFit/>
          </a:bodyPr>
          <a:lstStyle/>
          <a:p>
            <a:r>
              <a:rPr lang="en-US" sz="1050" dirty="0">
                <a:solidFill>
                  <a:srgbClr val="000000"/>
                </a:solidFill>
              </a:rPr>
              <a:t>* Imputation based on published rate with adjustment for </a:t>
            </a:r>
            <a:r>
              <a:rPr lang="en-US" sz="1050" dirty="0" smtClean="0">
                <a:solidFill>
                  <a:srgbClr val="000000"/>
                </a:solidFill>
              </a:rPr>
              <a:t>CHA</a:t>
            </a:r>
            <a:r>
              <a:rPr lang="en-US" sz="1050" baseline="-25000" dirty="0" smtClean="0">
                <a:solidFill>
                  <a:srgbClr val="000000"/>
                </a:solidFill>
              </a:rPr>
              <a:t>2</a:t>
            </a:r>
            <a:r>
              <a:rPr lang="en-US" sz="1050" dirty="0" smtClean="0">
                <a:solidFill>
                  <a:srgbClr val="000000"/>
                </a:solidFill>
              </a:rPr>
              <a:t>DS</a:t>
            </a:r>
            <a:r>
              <a:rPr lang="en-US" sz="1050" baseline="-25000" dirty="0" smtClean="0">
                <a:solidFill>
                  <a:srgbClr val="000000"/>
                </a:solidFill>
              </a:rPr>
              <a:t>2</a:t>
            </a:r>
            <a:r>
              <a:rPr lang="en-US" sz="1050" dirty="0" smtClean="0">
                <a:solidFill>
                  <a:srgbClr val="000000"/>
                </a:solidFill>
              </a:rPr>
              <a:t>-VASc </a:t>
            </a:r>
            <a:r>
              <a:rPr lang="en-US" sz="1050" dirty="0">
                <a:solidFill>
                  <a:srgbClr val="000000"/>
                </a:solidFill>
              </a:rPr>
              <a:t>score (3.0); </a:t>
            </a:r>
            <a:r>
              <a:rPr lang="en-US" sz="1050" dirty="0" err="1">
                <a:solidFill>
                  <a:srgbClr val="000000"/>
                </a:solidFill>
              </a:rPr>
              <a:t>Olesen</a:t>
            </a:r>
            <a:r>
              <a:rPr lang="en-US" sz="1050" dirty="0">
                <a:solidFill>
                  <a:srgbClr val="000000"/>
                </a:solidFill>
              </a:rPr>
              <a:t> JB. </a:t>
            </a:r>
            <a:r>
              <a:rPr lang="en-US" sz="1050" dirty="0" err="1">
                <a:solidFill>
                  <a:srgbClr val="000000"/>
                </a:solidFill>
              </a:rPr>
              <a:t>Thromb</a:t>
            </a:r>
            <a:r>
              <a:rPr lang="en-US" sz="1050" dirty="0">
                <a:solidFill>
                  <a:srgbClr val="000000"/>
                </a:solidFill>
              </a:rPr>
              <a:t> </a:t>
            </a:r>
            <a:r>
              <a:rPr lang="en-US" sz="1050" dirty="0" err="1">
                <a:solidFill>
                  <a:srgbClr val="000000"/>
                </a:solidFill>
              </a:rPr>
              <a:t>Haemost</a:t>
            </a:r>
            <a:r>
              <a:rPr lang="en-US" sz="1050" dirty="0">
                <a:solidFill>
                  <a:srgbClr val="000000"/>
                </a:solidFill>
              </a:rPr>
              <a:t> (2011)</a:t>
            </a:r>
          </a:p>
        </p:txBody>
      </p:sp>
      <p:graphicFrame>
        <p:nvGraphicFramePr>
          <p:cNvPr id="5" name="Chart 4"/>
          <p:cNvGraphicFramePr/>
          <p:nvPr>
            <p:extLst>
              <p:ext uri="{D42A27DB-BD31-4B8C-83A1-F6EECF244321}">
                <p14:modId xmlns:p14="http://schemas.microsoft.com/office/powerpoint/2010/main" val="1707080487"/>
              </p:ext>
            </p:extLst>
          </p:nvPr>
        </p:nvGraphicFramePr>
        <p:xfrm>
          <a:off x="1371600" y="1676400"/>
          <a:ext cx="7315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533398" y="3352800"/>
            <a:ext cx="3124200" cy="533401"/>
          </a:xfrm>
          <a:prstGeom prst="rect">
            <a:avLst/>
          </a:prstGeom>
          <a:noFill/>
        </p:spPr>
        <p:txBody>
          <a:bodyPr wrap="square" rtlCol="0">
            <a:spAutoFit/>
          </a:bodyPr>
          <a:lstStyle/>
          <a:p>
            <a:pPr algn="ctr"/>
            <a:r>
              <a:rPr lang="en-US" sz="1400" b="1" dirty="0" smtClean="0">
                <a:solidFill>
                  <a:srgbClr val="00467F"/>
                </a:solidFill>
              </a:rPr>
              <a:t>Ischemic Stroke Risk</a:t>
            </a:r>
          </a:p>
          <a:p>
            <a:pPr algn="ctr"/>
            <a:r>
              <a:rPr lang="en-US" sz="1400" b="1" dirty="0" smtClean="0">
                <a:solidFill>
                  <a:srgbClr val="00467F"/>
                </a:solidFill>
              </a:rPr>
              <a:t> (Events/100 Patient-Years)</a:t>
            </a:r>
          </a:p>
        </p:txBody>
      </p:sp>
      <p:grpSp>
        <p:nvGrpSpPr>
          <p:cNvPr id="7" name="Group 6"/>
          <p:cNvGrpSpPr/>
          <p:nvPr/>
        </p:nvGrpSpPr>
        <p:grpSpPr>
          <a:xfrm>
            <a:off x="2302195" y="3319418"/>
            <a:ext cx="3915482" cy="646331"/>
            <a:chOff x="2313506" y="3548018"/>
            <a:chExt cx="3177410" cy="646331"/>
          </a:xfrm>
        </p:grpSpPr>
        <p:sp>
          <p:nvSpPr>
            <p:cNvPr id="8" name="TextBox 7"/>
            <p:cNvSpPr txBox="1"/>
            <p:nvPr/>
          </p:nvSpPr>
          <p:spPr>
            <a:xfrm>
              <a:off x="2313506" y="3548018"/>
              <a:ext cx="914400" cy="646331"/>
            </a:xfrm>
            <a:prstGeom prst="rect">
              <a:avLst/>
            </a:prstGeom>
            <a:noFill/>
          </p:spPr>
          <p:txBody>
            <a:bodyPr wrap="square" rtlCol="0">
              <a:spAutoFit/>
            </a:bodyPr>
            <a:lstStyle/>
            <a:p>
              <a:pPr algn="ctr"/>
              <a:r>
                <a:rPr lang="en-US" sz="1600" b="1" dirty="0" smtClean="0"/>
                <a:t>79%</a:t>
              </a:r>
            </a:p>
            <a:p>
              <a:pPr algn="ctr"/>
              <a:r>
                <a:rPr lang="en-US" sz="1000" b="1" dirty="0" smtClean="0"/>
                <a:t>Relative Reduction</a:t>
              </a:r>
            </a:p>
          </p:txBody>
        </p:sp>
        <p:sp>
          <p:nvSpPr>
            <p:cNvPr id="9" name="TextBox 8"/>
            <p:cNvSpPr txBox="1"/>
            <p:nvPr/>
          </p:nvSpPr>
          <p:spPr>
            <a:xfrm>
              <a:off x="3433017" y="3548018"/>
              <a:ext cx="914400" cy="646331"/>
            </a:xfrm>
            <a:prstGeom prst="rect">
              <a:avLst/>
            </a:prstGeom>
            <a:noFill/>
          </p:spPr>
          <p:txBody>
            <a:bodyPr wrap="square" rtlCol="0">
              <a:spAutoFit/>
            </a:bodyPr>
            <a:lstStyle/>
            <a:p>
              <a:pPr algn="ctr"/>
              <a:r>
                <a:rPr lang="en-US" sz="1600" b="1" dirty="0" smtClean="0"/>
                <a:t>67%</a:t>
              </a:r>
            </a:p>
            <a:p>
              <a:pPr algn="ctr"/>
              <a:r>
                <a:rPr lang="en-US" sz="1000" b="1" dirty="0" smtClean="0"/>
                <a:t>Relative Reduction</a:t>
              </a:r>
            </a:p>
          </p:txBody>
        </p:sp>
        <p:sp>
          <p:nvSpPr>
            <p:cNvPr id="10" name="TextBox 9"/>
            <p:cNvSpPr txBox="1"/>
            <p:nvPr/>
          </p:nvSpPr>
          <p:spPr>
            <a:xfrm>
              <a:off x="4576516" y="3548018"/>
              <a:ext cx="914400" cy="646331"/>
            </a:xfrm>
            <a:prstGeom prst="rect">
              <a:avLst/>
            </a:prstGeom>
            <a:noFill/>
          </p:spPr>
          <p:txBody>
            <a:bodyPr wrap="square" rtlCol="0">
              <a:spAutoFit/>
            </a:bodyPr>
            <a:lstStyle/>
            <a:p>
              <a:pPr algn="ctr"/>
              <a:r>
                <a:rPr lang="en-US" sz="1600" b="1" dirty="0" smtClean="0"/>
                <a:t>83%</a:t>
              </a:r>
            </a:p>
            <a:p>
              <a:pPr algn="ctr"/>
              <a:r>
                <a:rPr lang="en-US" sz="1000" b="1" dirty="0" smtClean="0"/>
                <a:t>Relative Reduction</a:t>
              </a:r>
            </a:p>
          </p:txBody>
        </p:sp>
      </p:grpSp>
      <p:sp>
        <p:nvSpPr>
          <p:cNvPr id="11" name="TextBox 10"/>
          <p:cNvSpPr txBox="1"/>
          <p:nvPr/>
        </p:nvSpPr>
        <p:spPr>
          <a:xfrm>
            <a:off x="1752600" y="5715000"/>
            <a:ext cx="1447800" cy="338554"/>
          </a:xfrm>
          <a:prstGeom prst="rect">
            <a:avLst/>
          </a:prstGeom>
          <a:noFill/>
        </p:spPr>
        <p:txBody>
          <a:bodyPr wrap="square" rtlCol="0">
            <a:spAutoFit/>
          </a:bodyPr>
          <a:lstStyle/>
          <a:p>
            <a:pPr algn="ctr"/>
            <a:r>
              <a:rPr lang="en-US" sz="800" dirty="0" smtClean="0">
                <a:solidFill>
                  <a:schemeClr val="accent6">
                    <a:lumMod val="75000"/>
                  </a:schemeClr>
                </a:solidFill>
              </a:rPr>
              <a:t>Baseline </a:t>
            </a:r>
          </a:p>
          <a:p>
            <a:pPr algn="ctr"/>
            <a:r>
              <a:rPr lang="en-US" sz="800" dirty="0" smtClean="0">
                <a:solidFill>
                  <a:schemeClr val="accent6">
                    <a:lumMod val="75000"/>
                  </a:schemeClr>
                </a:solidFill>
              </a:rPr>
              <a:t>CHA</a:t>
            </a:r>
            <a:r>
              <a:rPr lang="en-US" sz="800" baseline="-25000" dirty="0" smtClean="0">
                <a:solidFill>
                  <a:schemeClr val="accent6">
                    <a:lumMod val="75000"/>
                  </a:schemeClr>
                </a:solidFill>
              </a:rPr>
              <a:t>2</a:t>
            </a:r>
            <a:r>
              <a:rPr lang="en-US" sz="800" dirty="0" smtClean="0">
                <a:solidFill>
                  <a:schemeClr val="accent6">
                    <a:lumMod val="75000"/>
                  </a:schemeClr>
                </a:solidFill>
              </a:rPr>
              <a:t>DS</a:t>
            </a:r>
            <a:r>
              <a:rPr lang="en-US" sz="800" baseline="-25000" dirty="0" smtClean="0">
                <a:solidFill>
                  <a:schemeClr val="accent6">
                    <a:lumMod val="75000"/>
                  </a:schemeClr>
                </a:solidFill>
              </a:rPr>
              <a:t>2</a:t>
            </a:r>
            <a:r>
              <a:rPr lang="en-US" sz="800" dirty="0">
                <a:solidFill>
                  <a:schemeClr val="accent6">
                    <a:lumMod val="75000"/>
                  </a:schemeClr>
                </a:solidFill>
              </a:rPr>
              <a:t>-</a:t>
            </a:r>
            <a:r>
              <a:rPr lang="en-US" sz="800" dirty="0" smtClean="0">
                <a:solidFill>
                  <a:schemeClr val="accent6">
                    <a:lumMod val="75000"/>
                  </a:schemeClr>
                </a:solidFill>
              </a:rPr>
              <a:t>VASc = 3.4</a:t>
            </a:r>
          </a:p>
        </p:txBody>
      </p:sp>
      <p:sp>
        <p:nvSpPr>
          <p:cNvPr id="12" name="TextBox 11"/>
          <p:cNvSpPr txBox="1"/>
          <p:nvPr/>
        </p:nvSpPr>
        <p:spPr>
          <a:xfrm>
            <a:off x="3200400" y="5715000"/>
            <a:ext cx="1447800" cy="338554"/>
          </a:xfrm>
          <a:prstGeom prst="rect">
            <a:avLst/>
          </a:prstGeom>
          <a:noFill/>
        </p:spPr>
        <p:txBody>
          <a:bodyPr wrap="square" rtlCol="0">
            <a:spAutoFit/>
          </a:bodyPr>
          <a:lstStyle/>
          <a:p>
            <a:pPr algn="ctr"/>
            <a:r>
              <a:rPr lang="en-US" sz="800" dirty="0" smtClean="0">
                <a:solidFill>
                  <a:schemeClr val="accent6">
                    <a:lumMod val="75000"/>
                  </a:schemeClr>
                </a:solidFill>
              </a:rPr>
              <a:t>Baseline </a:t>
            </a:r>
          </a:p>
          <a:p>
            <a:pPr algn="ctr"/>
            <a:r>
              <a:rPr lang="en-US" sz="800" dirty="0" smtClean="0">
                <a:solidFill>
                  <a:schemeClr val="accent6">
                    <a:lumMod val="75000"/>
                  </a:schemeClr>
                </a:solidFill>
              </a:rPr>
              <a:t>CHA</a:t>
            </a:r>
            <a:r>
              <a:rPr lang="en-US" sz="800" baseline="-25000" dirty="0" smtClean="0">
                <a:solidFill>
                  <a:schemeClr val="accent6">
                    <a:lumMod val="75000"/>
                  </a:schemeClr>
                </a:solidFill>
              </a:rPr>
              <a:t>2</a:t>
            </a:r>
            <a:r>
              <a:rPr lang="en-US" sz="800" dirty="0" smtClean="0">
                <a:solidFill>
                  <a:schemeClr val="accent6">
                    <a:lumMod val="75000"/>
                  </a:schemeClr>
                </a:solidFill>
              </a:rPr>
              <a:t>DS</a:t>
            </a:r>
            <a:r>
              <a:rPr lang="en-US" sz="800" baseline="-25000" dirty="0" smtClean="0">
                <a:solidFill>
                  <a:schemeClr val="accent6">
                    <a:lumMod val="75000"/>
                  </a:schemeClr>
                </a:solidFill>
              </a:rPr>
              <a:t>2</a:t>
            </a:r>
            <a:r>
              <a:rPr lang="en-US" sz="800" dirty="0">
                <a:solidFill>
                  <a:schemeClr val="accent6">
                    <a:lumMod val="75000"/>
                  </a:schemeClr>
                </a:solidFill>
              </a:rPr>
              <a:t>-</a:t>
            </a:r>
            <a:r>
              <a:rPr lang="en-US" sz="800" dirty="0" smtClean="0">
                <a:solidFill>
                  <a:schemeClr val="accent6">
                    <a:lumMod val="75000"/>
                  </a:schemeClr>
                </a:solidFill>
              </a:rPr>
              <a:t>VASc = 3.8</a:t>
            </a:r>
          </a:p>
        </p:txBody>
      </p:sp>
      <p:sp>
        <p:nvSpPr>
          <p:cNvPr id="13" name="TextBox 12"/>
          <p:cNvSpPr txBox="1"/>
          <p:nvPr/>
        </p:nvSpPr>
        <p:spPr>
          <a:xfrm>
            <a:off x="4620904" y="5715000"/>
            <a:ext cx="1447800" cy="338554"/>
          </a:xfrm>
          <a:prstGeom prst="rect">
            <a:avLst/>
          </a:prstGeom>
          <a:noFill/>
        </p:spPr>
        <p:txBody>
          <a:bodyPr wrap="square" rtlCol="0">
            <a:spAutoFit/>
          </a:bodyPr>
          <a:lstStyle/>
          <a:p>
            <a:pPr algn="ctr"/>
            <a:r>
              <a:rPr lang="en-US" sz="800" dirty="0" smtClean="0">
                <a:solidFill>
                  <a:schemeClr val="accent6">
                    <a:lumMod val="75000"/>
                  </a:schemeClr>
                </a:solidFill>
              </a:rPr>
              <a:t>Baseline </a:t>
            </a:r>
          </a:p>
          <a:p>
            <a:pPr algn="ctr"/>
            <a:r>
              <a:rPr lang="en-US" sz="800" dirty="0" smtClean="0">
                <a:solidFill>
                  <a:schemeClr val="accent6">
                    <a:lumMod val="75000"/>
                  </a:schemeClr>
                </a:solidFill>
              </a:rPr>
              <a:t>CHA</a:t>
            </a:r>
            <a:r>
              <a:rPr lang="en-US" sz="800" baseline="-25000" dirty="0" smtClean="0">
                <a:solidFill>
                  <a:schemeClr val="accent6">
                    <a:lumMod val="75000"/>
                  </a:schemeClr>
                </a:solidFill>
              </a:rPr>
              <a:t>2</a:t>
            </a:r>
            <a:r>
              <a:rPr lang="en-US" sz="800" dirty="0" smtClean="0">
                <a:solidFill>
                  <a:schemeClr val="accent6">
                    <a:lumMod val="75000"/>
                  </a:schemeClr>
                </a:solidFill>
              </a:rPr>
              <a:t>DS</a:t>
            </a:r>
            <a:r>
              <a:rPr lang="en-US" sz="800" baseline="-25000" dirty="0" smtClean="0">
                <a:solidFill>
                  <a:schemeClr val="accent6">
                    <a:lumMod val="75000"/>
                  </a:schemeClr>
                </a:solidFill>
              </a:rPr>
              <a:t>2</a:t>
            </a:r>
            <a:r>
              <a:rPr lang="en-US" sz="800" dirty="0">
                <a:solidFill>
                  <a:schemeClr val="accent6">
                    <a:lumMod val="75000"/>
                  </a:schemeClr>
                </a:solidFill>
              </a:rPr>
              <a:t>-</a:t>
            </a:r>
            <a:r>
              <a:rPr lang="en-US" sz="800" dirty="0" smtClean="0">
                <a:solidFill>
                  <a:schemeClr val="accent6">
                    <a:lumMod val="75000"/>
                  </a:schemeClr>
                </a:solidFill>
              </a:rPr>
              <a:t>VASc = 3.9</a:t>
            </a:r>
          </a:p>
        </p:txBody>
      </p:sp>
      <p:sp>
        <p:nvSpPr>
          <p:cNvPr id="14" name="Rectangle 13"/>
          <p:cNvSpPr/>
          <p:nvPr/>
        </p:nvSpPr>
        <p:spPr>
          <a:xfrm>
            <a:off x="0" y="6521678"/>
            <a:ext cx="8468518" cy="215444"/>
          </a:xfrm>
          <a:prstGeom prst="rect">
            <a:avLst/>
          </a:prstGeom>
        </p:spPr>
        <p:txBody>
          <a:bodyPr wrap="square">
            <a:spAutoFit/>
          </a:bodyPr>
          <a:lstStyle/>
          <a:p>
            <a:r>
              <a:rPr lang="en-US" sz="800" dirty="0" smtClean="0">
                <a:solidFill>
                  <a:schemeClr val="accent6">
                    <a:lumMod val="75000"/>
                  </a:schemeClr>
                </a:solidFill>
              </a:rPr>
              <a:t>FDA Oct 2014 Panel Sponsor Presentation. </a:t>
            </a:r>
            <a:r>
              <a:rPr lang="en-US" sz="800" dirty="0" err="1" smtClean="0">
                <a:solidFill>
                  <a:schemeClr val="accent6">
                    <a:lumMod val="75000"/>
                  </a:schemeClr>
                </a:solidFill>
              </a:rPr>
              <a:t>Hanzel</a:t>
            </a:r>
            <a:r>
              <a:rPr lang="en-US" sz="800" dirty="0" smtClean="0">
                <a:solidFill>
                  <a:schemeClr val="accent6">
                    <a:lumMod val="75000"/>
                  </a:schemeClr>
                </a:solidFill>
              </a:rPr>
              <a:t> G, et al. TCT 2014 (abstract) </a:t>
            </a:r>
            <a:endParaRPr lang="en-US" sz="800" dirty="0">
              <a:solidFill>
                <a:schemeClr val="accent6">
                  <a:lumMod val="75000"/>
                </a:schemeClr>
              </a:solidFill>
            </a:endParaRPr>
          </a:p>
        </p:txBody>
      </p:sp>
    </p:spTree>
    <p:extLst>
      <p:ext uri="{BB962C8B-B14F-4D97-AF65-F5344CB8AC3E}">
        <p14:creationId xmlns:p14="http://schemas.microsoft.com/office/powerpoint/2010/main" val="1576635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Trial Device Arm Drug Protocol</a:t>
            </a:r>
            <a:endParaRPr lang="en-US" dirty="0"/>
          </a:p>
        </p:txBody>
      </p:sp>
      <p:sp>
        <p:nvSpPr>
          <p:cNvPr id="5" name="Rectangle 4"/>
          <p:cNvSpPr/>
          <p:nvPr/>
        </p:nvSpPr>
        <p:spPr>
          <a:xfrm>
            <a:off x="0" y="6555584"/>
            <a:ext cx="8378152" cy="215444"/>
          </a:xfrm>
          <a:prstGeom prst="rect">
            <a:avLst/>
          </a:prstGeom>
        </p:spPr>
        <p:txBody>
          <a:bodyPr wrap="square">
            <a:spAutoFit/>
          </a:bodyPr>
          <a:lstStyle/>
          <a:p>
            <a:pPr eaLnBrk="0" fontAlgn="base" hangingPunct="0">
              <a:spcBef>
                <a:spcPct val="0"/>
              </a:spcBef>
              <a:spcAft>
                <a:spcPct val="0"/>
              </a:spcAft>
            </a:pPr>
            <a:r>
              <a:rPr lang="en-US" sz="800" dirty="0" smtClean="0">
                <a:solidFill>
                  <a:schemeClr val="accent6">
                    <a:lumMod val="75000"/>
                  </a:schemeClr>
                </a:solidFill>
                <a:latin typeface="ITC Officina Serif"/>
              </a:rPr>
              <a:t>Holmes, DR et al. </a:t>
            </a:r>
            <a:r>
              <a:rPr lang="en-US" sz="800" i="1" dirty="0" smtClean="0">
                <a:solidFill>
                  <a:schemeClr val="accent6">
                    <a:lumMod val="75000"/>
                  </a:schemeClr>
                </a:solidFill>
                <a:latin typeface="ITC Officina Serif"/>
              </a:rPr>
              <a:t>JACC</a:t>
            </a:r>
            <a:r>
              <a:rPr lang="en-US" sz="800" dirty="0" smtClean="0">
                <a:solidFill>
                  <a:schemeClr val="accent6">
                    <a:lumMod val="75000"/>
                  </a:schemeClr>
                </a:solidFill>
                <a:latin typeface="ITC Officina Serif"/>
              </a:rPr>
              <a:t> 2014; 64(1):1-12. WATCHMAN DFU.</a:t>
            </a:r>
            <a:endParaRPr lang="en-US" sz="800" dirty="0">
              <a:solidFill>
                <a:schemeClr val="accent6">
                  <a:lumMod val="75000"/>
                </a:schemeClr>
              </a:solidFill>
              <a:latin typeface="ITC Officina Serif"/>
            </a:endParaRPr>
          </a:p>
        </p:txBody>
      </p:sp>
      <p:grpSp>
        <p:nvGrpSpPr>
          <p:cNvPr id="10" name="Group 9"/>
          <p:cNvGrpSpPr/>
          <p:nvPr/>
        </p:nvGrpSpPr>
        <p:grpSpPr>
          <a:xfrm>
            <a:off x="1057275" y="1371600"/>
            <a:ext cx="7172325" cy="5234933"/>
            <a:chOff x="1057275" y="1447800"/>
            <a:chExt cx="7172325" cy="5234933"/>
          </a:xfrm>
        </p:grpSpPr>
        <p:sp>
          <p:nvSpPr>
            <p:cNvPr id="7" name="TextBox 6"/>
            <p:cNvSpPr txBox="1"/>
            <p:nvPr/>
          </p:nvSpPr>
          <p:spPr>
            <a:xfrm>
              <a:off x="1079163" y="5974847"/>
              <a:ext cx="7150437" cy="707886"/>
            </a:xfrm>
            <a:prstGeom prst="rect">
              <a:avLst/>
            </a:prstGeom>
            <a:solidFill>
              <a:srgbClr val="CBE3F7"/>
            </a:solidFill>
          </p:spPr>
          <p:txBody>
            <a:bodyPr wrap="square" rtlCol="0">
              <a:spAutoFit/>
            </a:bodyPr>
            <a:lstStyle/>
            <a:p>
              <a:r>
                <a:rPr lang="en-US" sz="1000" b="1" dirty="0" smtClean="0">
                  <a:solidFill>
                    <a:schemeClr val="accent6">
                      <a:lumMod val="75000"/>
                    </a:schemeClr>
                  </a:solidFill>
                </a:rPr>
                <a:t>*Cessation </a:t>
              </a:r>
              <a:r>
                <a:rPr lang="en-US" sz="1000" b="1" dirty="0">
                  <a:solidFill>
                    <a:schemeClr val="accent6">
                      <a:lumMod val="75000"/>
                    </a:schemeClr>
                  </a:solidFill>
                </a:rPr>
                <a:t>of warfarin is at physician discretion provided that any </a:t>
              </a:r>
              <a:r>
                <a:rPr lang="en-US" sz="1000" b="1" dirty="0" err="1">
                  <a:solidFill>
                    <a:schemeClr val="accent6">
                      <a:lumMod val="75000"/>
                    </a:schemeClr>
                  </a:solidFill>
                </a:rPr>
                <a:t>peri</a:t>
              </a:r>
              <a:r>
                <a:rPr lang="en-US" sz="1000" b="1" dirty="0">
                  <a:solidFill>
                    <a:schemeClr val="accent6">
                      <a:lumMod val="75000"/>
                    </a:schemeClr>
                  </a:solidFill>
                </a:rPr>
                <a:t>-device flow demonstrated by TEE is ≤ </a:t>
              </a:r>
              <a:r>
                <a:rPr lang="en-US" sz="1000" b="1" dirty="0" smtClean="0">
                  <a:solidFill>
                    <a:schemeClr val="accent6">
                      <a:lumMod val="75000"/>
                    </a:schemeClr>
                  </a:solidFill>
                </a:rPr>
                <a:t>5mm.  </a:t>
              </a:r>
              <a:r>
                <a:rPr lang="en-US" sz="1000" b="1" dirty="0" smtClean="0">
                  <a:solidFill>
                    <a:schemeClr val="accent6">
                      <a:lumMod val="75000"/>
                    </a:schemeClr>
                  </a:solidFill>
                  <a:latin typeface="ITC Officina Serif"/>
                </a:rPr>
                <a:t>Before 6 months, when seal is </a:t>
              </a:r>
              <a:r>
                <a:rPr lang="en-US" sz="1000" b="1" dirty="0" err="1" smtClean="0">
                  <a:solidFill>
                    <a:schemeClr val="accent6">
                      <a:lumMod val="75000"/>
                    </a:schemeClr>
                  </a:solidFill>
                  <a:latin typeface="ITC Officina Serif"/>
                </a:rPr>
                <a:t>adiquate</a:t>
              </a:r>
              <a:r>
                <a:rPr lang="en-US" sz="1000" b="1" dirty="0" smtClean="0">
                  <a:solidFill>
                    <a:schemeClr val="accent6">
                      <a:lumMod val="75000"/>
                    </a:schemeClr>
                  </a:solidFill>
                  <a:latin typeface="ITC Officina Serif"/>
                </a:rPr>
                <a:t>, patients can cease warfarin and should </a:t>
              </a:r>
              <a:r>
                <a:rPr lang="en-US" sz="1000" b="1" dirty="0">
                  <a:solidFill>
                    <a:schemeClr val="accent6">
                      <a:lumMod val="75000"/>
                    </a:schemeClr>
                  </a:solidFill>
                  <a:latin typeface="ITC Officina Serif"/>
                </a:rPr>
                <a:t>begin </a:t>
              </a:r>
              <a:r>
                <a:rPr lang="en-US" sz="1000" b="1" dirty="0" err="1">
                  <a:solidFill>
                    <a:schemeClr val="accent6">
                      <a:lumMod val="75000"/>
                    </a:schemeClr>
                  </a:solidFill>
                  <a:latin typeface="ITC Officina Serif"/>
                </a:rPr>
                <a:t>clopidogrel</a:t>
              </a:r>
              <a:r>
                <a:rPr lang="en-US" sz="1000" b="1" dirty="0">
                  <a:solidFill>
                    <a:schemeClr val="accent6">
                      <a:lumMod val="75000"/>
                    </a:schemeClr>
                  </a:solidFill>
                  <a:latin typeface="ITC Officina Serif"/>
                </a:rPr>
                <a:t> 75 mg daily and increase aspirin dosage to 300-325 mg daily.  This regimen should continue until </a:t>
              </a:r>
              <a:r>
                <a:rPr lang="en-US" sz="1000" b="1" dirty="0" smtClean="0">
                  <a:solidFill>
                    <a:schemeClr val="accent6">
                      <a:lumMod val="75000"/>
                    </a:schemeClr>
                  </a:solidFill>
                  <a:latin typeface="ITC Officina Serif"/>
                </a:rPr>
                <a:t>a total of 6 </a:t>
              </a:r>
              <a:r>
                <a:rPr lang="en-US" sz="1000" b="1" dirty="0">
                  <a:solidFill>
                    <a:schemeClr val="accent6">
                      <a:lumMod val="75000"/>
                    </a:schemeClr>
                  </a:solidFill>
                  <a:latin typeface="ITC Officina Serif"/>
                </a:rPr>
                <a:t>months have elapsed after implantation</a:t>
              </a:r>
            </a:p>
          </p:txBody>
        </p:sp>
        <p:sp>
          <p:nvSpPr>
            <p:cNvPr id="8" name="TextBox 7"/>
            <p:cNvSpPr txBox="1"/>
            <p:nvPr/>
          </p:nvSpPr>
          <p:spPr>
            <a:xfrm>
              <a:off x="6324600" y="3395246"/>
              <a:ext cx="304800" cy="338554"/>
            </a:xfrm>
            <a:prstGeom prst="rect">
              <a:avLst/>
            </a:prstGeom>
            <a:noFill/>
          </p:spPr>
          <p:txBody>
            <a:bodyPr wrap="square" rtlCol="0">
              <a:spAutoFit/>
            </a:bodyPr>
            <a:lstStyle/>
            <a:p>
              <a:r>
                <a:rPr lang="en-US" sz="1600" dirty="0" smtClean="0">
                  <a:solidFill>
                    <a:schemeClr val="accent6">
                      <a:lumMod val="50000"/>
                    </a:schemeClr>
                  </a:solidFill>
                </a:rPr>
                <a:t>*</a:t>
              </a:r>
              <a:endParaRPr lang="en-US" sz="1600" dirty="0">
                <a:solidFill>
                  <a:schemeClr val="accent6">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447800"/>
              <a:ext cx="7172325" cy="457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553200" y="3505200"/>
              <a:ext cx="381000" cy="338554"/>
            </a:xfrm>
            <a:prstGeom prst="rect">
              <a:avLst/>
            </a:prstGeom>
            <a:noFill/>
          </p:spPr>
          <p:txBody>
            <a:bodyPr wrap="square" rtlCol="0">
              <a:spAutoFit/>
            </a:bodyPr>
            <a:lstStyle/>
            <a:p>
              <a:r>
                <a:rPr lang="en-US" sz="1600" dirty="0" smtClean="0">
                  <a:solidFill>
                    <a:schemeClr val="accent6">
                      <a:lumMod val="50000"/>
                    </a:schemeClr>
                  </a:solidFill>
                </a:rPr>
                <a:t>*</a:t>
              </a:r>
              <a:endParaRPr lang="en-US" sz="1600" dirty="0">
                <a:solidFill>
                  <a:schemeClr val="accent6">
                    <a:lumMod val="50000"/>
                  </a:schemeClr>
                </a:solidFill>
              </a:endParaRPr>
            </a:p>
          </p:txBody>
        </p:sp>
      </p:grpSp>
    </p:spTree>
    <p:extLst>
      <p:ext uri="{BB962C8B-B14F-4D97-AF65-F5344CB8AC3E}">
        <p14:creationId xmlns:p14="http://schemas.microsoft.com/office/powerpoint/2010/main" val="1584224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838200"/>
          </a:xfrm>
        </p:spPr>
        <p:txBody>
          <a:bodyPr>
            <a:noAutofit/>
          </a:bodyPr>
          <a:lstStyle/>
          <a:p>
            <a:r>
              <a:rPr lang="en-US" sz="2300" dirty="0"/>
              <a:t>PROTECT AF/PREVAIL </a:t>
            </a:r>
            <a:r>
              <a:rPr lang="en-US" sz="2300" dirty="0" smtClean="0"/>
              <a:t>Pooled Analysis</a:t>
            </a:r>
            <a:r>
              <a:rPr lang="en-US" sz="2300" dirty="0"/>
              <a:t>:            </a:t>
            </a:r>
            <a:r>
              <a:rPr lang="en-US" sz="2300" dirty="0" smtClean="0"/>
              <a:t>            Less </a:t>
            </a:r>
            <a:r>
              <a:rPr lang="en-US" sz="2300" dirty="0"/>
              <a:t>Bleeding with </a:t>
            </a:r>
            <a:r>
              <a:rPr lang="en-US" sz="2300" dirty="0" smtClean="0"/>
              <a:t>WATCHMAN</a:t>
            </a:r>
            <a:r>
              <a:rPr lang="en-US" sz="2300" baseline="30000" dirty="0" smtClean="0"/>
              <a:t>TM</a:t>
            </a:r>
            <a:r>
              <a:rPr lang="en-US" sz="2300" dirty="0"/>
              <a:t> </a:t>
            </a:r>
            <a:r>
              <a:rPr lang="en-US" sz="2300" dirty="0" smtClean="0"/>
              <a:t>Device                                               6 </a:t>
            </a:r>
            <a:r>
              <a:rPr lang="en-US" sz="2300" dirty="0"/>
              <a:t>Months Post-Implant</a:t>
            </a:r>
          </a:p>
        </p:txBody>
      </p:sp>
      <p:graphicFrame>
        <p:nvGraphicFramePr>
          <p:cNvPr id="4" name="Chart 3"/>
          <p:cNvGraphicFramePr/>
          <p:nvPr>
            <p:extLst>
              <p:ext uri="{D42A27DB-BD31-4B8C-83A1-F6EECF244321}">
                <p14:modId xmlns:p14="http://schemas.microsoft.com/office/powerpoint/2010/main" val="4265605292"/>
              </p:ext>
            </p:extLst>
          </p:nvPr>
        </p:nvGraphicFramePr>
        <p:xfrm>
          <a:off x="965634" y="1755458"/>
          <a:ext cx="1828800" cy="424729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466683" y="1900873"/>
            <a:ext cx="3274092" cy="3705225"/>
          </a:xfrm>
          <a:prstGeom prst="rect">
            <a:avLst/>
          </a:prstGeom>
          <a:solidFill>
            <a:schemeClr val="bg1">
              <a:lumMod val="95000"/>
            </a:schemeClr>
          </a:solidFill>
          <a:ln w="12700">
            <a:solidFill>
              <a:schemeClr val="bg1">
                <a:lumMod val="75000"/>
              </a:schemeClr>
            </a:solidFill>
          </a:ln>
        </p:spPr>
        <p:txBody>
          <a:bodyPr wrap="square" rtlCol="0" anchor="ctr">
            <a:noAutofit/>
          </a:bodyPr>
          <a:lstStyle/>
          <a:p>
            <a:pPr algn="ctr"/>
            <a:endParaRPr lang="en-US" sz="1400" b="1" dirty="0">
              <a:solidFill>
                <a:srgbClr val="000000"/>
              </a:solidFill>
            </a:endParaRPr>
          </a:p>
        </p:txBody>
      </p:sp>
      <p:sp>
        <p:nvSpPr>
          <p:cNvPr id="6" name="Rectangle 5"/>
          <p:cNvSpPr/>
          <p:nvPr/>
        </p:nvSpPr>
        <p:spPr>
          <a:xfrm>
            <a:off x="4160043" y="1900874"/>
            <a:ext cx="1069848" cy="3705225"/>
          </a:xfrm>
          <a:prstGeom prst="rect">
            <a:avLst/>
          </a:prstGeom>
          <a:solidFill>
            <a:schemeClr val="bg1">
              <a:lumMod val="95000"/>
            </a:schemeClr>
          </a:solidFill>
          <a:ln w="12700">
            <a:solidFill>
              <a:schemeClr val="bg1">
                <a:lumMod val="75000"/>
              </a:schemeClr>
            </a:solidFill>
          </a:ln>
        </p:spPr>
        <p:txBody>
          <a:bodyPr wrap="square" rtlCol="0" anchor="ctr">
            <a:noAutofit/>
          </a:bodyPr>
          <a:lstStyle/>
          <a:p>
            <a:pPr algn="ctr"/>
            <a:endParaRPr lang="en-US" sz="1400" b="1" dirty="0">
              <a:solidFill>
                <a:srgbClr val="000000"/>
              </a:solidFill>
            </a:endParaRPr>
          </a:p>
        </p:txBody>
      </p:sp>
      <p:sp>
        <p:nvSpPr>
          <p:cNvPr id="7" name="Rectangle 6"/>
          <p:cNvSpPr/>
          <p:nvPr/>
        </p:nvSpPr>
        <p:spPr>
          <a:xfrm>
            <a:off x="2869406" y="1911034"/>
            <a:ext cx="1069848" cy="3705225"/>
          </a:xfrm>
          <a:prstGeom prst="rect">
            <a:avLst/>
          </a:prstGeom>
          <a:solidFill>
            <a:schemeClr val="bg1">
              <a:lumMod val="95000"/>
            </a:schemeClr>
          </a:solidFill>
          <a:ln w="12700">
            <a:solidFill>
              <a:schemeClr val="bg1">
                <a:lumMod val="75000"/>
              </a:schemeClr>
            </a:solidFill>
          </a:ln>
        </p:spPr>
        <p:txBody>
          <a:bodyPr wrap="square" rtlCol="0" anchor="ctr">
            <a:noAutofit/>
          </a:bodyPr>
          <a:lstStyle/>
          <a:p>
            <a:pPr algn="ctr"/>
            <a:endParaRPr lang="en-US" sz="1400" b="1" dirty="0">
              <a:solidFill>
                <a:srgbClr val="000000"/>
              </a:solidFill>
            </a:endParaRPr>
          </a:p>
        </p:txBody>
      </p:sp>
      <p:sp>
        <p:nvSpPr>
          <p:cNvPr id="8" name="Rectangle 7"/>
          <p:cNvSpPr/>
          <p:nvPr/>
        </p:nvSpPr>
        <p:spPr>
          <a:xfrm>
            <a:off x="1566862" y="1911034"/>
            <a:ext cx="1069848" cy="3705225"/>
          </a:xfrm>
          <a:prstGeom prst="rect">
            <a:avLst/>
          </a:prstGeom>
          <a:solidFill>
            <a:schemeClr val="bg1">
              <a:lumMod val="95000"/>
            </a:schemeClr>
          </a:solidFill>
          <a:ln w="12700">
            <a:solidFill>
              <a:schemeClr val="bg1">
                <a:lumMod val="75000"/>
              </a:schemeClr>
            </a:solidFill>
          </a:ln>
        </p:spPr>
        <p:txBody>
          <a:bodyPr wrap="square" rtlCol="0" anchor="ctr">
            <a:noAutofit/>
          </a:bodyPr>
          <a:lstStyle/>
          <a:p>
            <a:pPr algn="ctr"/>
            <a:endParaRPr lang="en-US" sz="1400" b="1" dirty="0">
              <a:solidFill>
                <a:srgbClr val="000000"/>
              </a:solidFill>
            </a:endParaRPr>
          </a:p>
        </p:txBody>
      </p:sp>
      <p:sp>
        <p:nvSpPr>
          <p:cNvPr id="9" name="TextBox 8"/>
          <p:cNvSpPr txBox="1"/>
          <p:nvPr/>
        </p:nvSpPr>
        <p:spPr>
          <a:xfrm>
            <a:off x="5987330" y="5943600"/>
            <a:ext cx="2260933" cy="369332"/>
          </a:xfrm>
          <a:prstGeom prst="rect">
            <a:avLst/>
          </a:prstGeom>
          <a:noFill/>
        </p:spPr>
        <p:txBody>
          <a:bodyPr wrap="square" rtlCol="0">
            <a:spAutoFit/>
          </a:bodyPr>
          <a:lstStyle/>
          <a:p>
            <a:pPr algn="ctr"/>
            <a:r>
              <a:rPr lang="en-US" b="1" dirty="0">
                <a:solidFill>
                  <a:srgbClr val="00467F"/>
                </a:solidFill>
                <a:latin typeface="ITC Officina Serif"/>
              </a:rPr>
              <a:t>Time </a:t>
            </a:r>
            <a:r>
              <a:rPr lang="en-US" dirty="0">
                <a:solidFill>
                  <a:srgbClr val="00467F"/>
                </a:solidFill>
                <a:latin typeface="ITC Officina Serif"/>
              </a:rPr>
              <a:t>(months)</a:t>
            </a:r>
          </a:p>
        </p:txBody>
      </p:sp>
      <p:sp>
        <p:nvSpPr>
          <p:cNvPr id="10" name="TextBox 9"/>
          <p:cNvSpPr txBox="1"/>
          <p:nvPr/>
        </p:nvSpPr>
        <p:spPr>
          <a:xfrm>
            <a:off x="0" y="3003332"/>
            <a:ext cx="1219200" cy="1477328"/>
          </a:xfrm>
          <a:prstGeom prst="rect">
            <a:avLst/>
          </a:prstGeom>
          <a:noFill/>
        </p:spPr>
        <p:txBody>
          <a:bodyPr wrap="square" rtlCol="0">
            <a:spAutoFit/>
          </a:bodyPr>
          <a:lstStyle/>
          <a:p>
            <a:pPr algn="ctr"/>
            <a:r>
              <a:rPr lang="en-US" b="1" dirty="0">
                <a:solidFill>
                  <a:srgbClr val="00467F"/>
                </a:solidFill>
              </a:rPr>
              <a:t>Free of Major Bleeding Event (%)</a:t>
            </a:r>
          </a:p>
        </p:txBody>
      </p:sp>
      <p:graphicFrame>
        <p:nvGraphicFramePr>
          <p:cNvPr id="11" name="Chart 10"/>
          <p:cNvGraphicFramePr/>
          <p:nvPr>
            <p:extLst>
              <p:ext uri="{D42A27DB-BD31-4B8C-83A1-F6EECF244321}">
                <p14:modId xmlns:p14="http://schemas.microsoft.com/office/powerpoint/2010/main" val="41301263"/>
              </p:ext>
            </p:extLst>
          </p:nvPr>
        </p:nvGraphicFramePr>
        <p:xfrm>
          <a:off x="5308600" y="2174560"/>
          <a:ext cx="3695730" cy="3828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014918986"/>
              </p:ext>
            </p:extLst>
          </p:nvPr>
        </p:nvGraphicFramePr>
        <p:xfrm>
          <a:off x="3912337" y="2174560"/>
          <a:ext cx="1600200" cy="38281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4102433891"/>
              </p:ext>
            </p:extLst>
          </p:nvPr>
        </p:nvGraphicFramePr>
        <p:xfrm>
          <a:off x="2692400" y="2174560"/>
          <a:ext cx="1447800" cy="3828191"/>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584651" y="5943600"/>
            <a:ext cx="3627770" cy="369332"/>
          </a:xfrm>
          <a:prstGeom prst="rect">
            <a:avLst/>
          </a:prstGeom>
          <a:noFill/>
        </p:spPr>
        <p:txBody>
          <a:bodyPr wrap="square" rtlCol="0">
            <a:spAutoFit/>
          </a:bodyPr>
          <a:lstStyle/>
          <a:p>
            <a:pPr algn="ctr"/>
            <a:r>
              <a:rPr lang="en-US" b="1" dirty="0">
                <a:solidFill>
                  <a:srgbClr val="00467F"/>
                </a:solidFill>
                <a:latin typeface="ITC Officina Serif"/>
              </a:rPr>
              <a:t>Time </a:t>
            </a:r>
            <a:r>
              <a:rPr lang="en-US" dirty="0">
                <a:solidFill>
                  <a:srgbClr val="00467F"/>
                </a:solidFill>
                <a:latin typeface="ITC Officina Serif"/>
              </a:rPr>
              <a:t>(days)</a:t>
            </a:r>
          </a:p>
        </p:txBody>
      </p:sp>
      <p:sp>
        <p:nvSpPr>
          <p:cNvPr id="15" name="TextBox 14"/>
          <p:cNvSpPr txBox="1"/>
          <p:nvPr/>
        </p:nvSpPr>
        <p:spPr>
          <a:xfrm>
            <a:off x="1676402" y="4924207"/>
            <a:ext cx="842963" cy="646331"/>
          </a:xfrm>
          <a:prstGeom prst="rect">
            <a:avLst/>
          </a:prstGeom>
          <a:noFill/>
        </p:spPr>
        <p:txBody>
          <a:bodyPr wrap="square" lIns="0" tIns="0" rIns="0" bIns="0" rtlCol="0" anchor="b">
            <a:spAutoFit/>
          </a:bodyPr>
          <a:lstStyle/>
          <a:p>
            <a:pPr algn="ctr"/>
            <a:endParaRPr lang="en-US" sz="1400" b="1" dirty="0">
              <a:solidFill>
                <a:schemeClr val="accent6">
                  <a:lumMod val="75000"/>
                </a:schemeClr>
              </a:solidFill>
              <a:latin typeface="ITC Officina Serif"/>
            </a:endParaRPr>
          </a:p>
          <a:p>
            <a:pPr algn="ctr"/>
            <a:r>
              <a:rPr lang="en-US" sz="1400" b="1" dirty="0">
                <a:solidFill>
                  <a:schemeClr val="accent6">
                    <a:lumMod val="75000"/>
                  </a:schemeClr>
                </a:solidFill>
                <a:latin typeface="ITC Officina Serif"/>
              </a:rPr>
              <a:t>Warfarin +Aspirin</a:t>
            </a:r>
          </a:p>
        </p:txBody>
      </p:sp>
      <p:sp>
        <p:nvSpPr>
          <p:cNvPr id="16" name="TextBox 15"/>
          <p:cNvSpPr txBox="1"/>
          <p:nvPr/>
        </p:nvSpPr>
        <p:spPr>
          <a:xfrm>
            <a:off x="2873504" y="4924207"/>
            <a:ext cx="1093659" cy="646331"/>
          </a:xfrm>
          <a:prstGeom prst="rect">
            <a:avLst/>
          </a:prstGeom>
          <a:noFill/>
        </p:spPr>
        <p:txBody>
          <a:bodyPr wrap="square" lIns="0" tIns="0" rIns="0" bIns="0" rtlCol="0" anchor="b">
            <a:spAutoFit/>
          </a:bodyPr>
          <a:lstStyle/>
          <a:p>
            <a:pPr algn="ctr"/>
            <a:endParaRPr lang="en-US" sz="1400" b="1" dirty="0">
              <a:solidFill>
                <a:schemeClr val="accent6">
                  <a:lumMod val="75000"/>
                </a:schemeClr>
              </a:solidFill>
              <a:latin typeface="ITC Officina Serif"/>
            </a:endParaRPr>
          </a:p>
          <a:p>
            <a:pPr algn="ctr"/>
            <a:r>
              <a:rPr lang="en-US" sz="1400" b="1" dirty="0">
                <a:solidFill>
                  <a:schemeClr val="accent6">
                    <a:lumMod val="75000"/>
                  </a:schemeClr>
                </a:solidFill>
                <a:latin typeface="ITC Officina Serif"/>
              </a:rPr>
              <a:t>Warfarin +Aspirin</a:t>
            </a:r>
          </a:p>
        </p:txBody>
      </p:sp>
      <p:sp>
        <p:nvSpPr>
          <p:cNvPr id="17" name="TextBox 16"/>
          <p:cNvSpPr txBox="1"/>
          <p:nvPr/>
        </p:nvSpPr>
        <p:spPr>
          <a:xfrm>
            <a:off x="4079144" y="5139654"/>
            <a:ext cx="1252191" cy="430887"/>
          </a:xfrm>
          <a:prstGeom prst="rect">
            <a:avLst/>
          </a:prstGeom>
          <a:noFill/>
        </p:spPr>
        <p:txBody>
          <a:bodyPr wrap="square" lIns="0" tIns="0" rIns="0" bIns="0" rtlCol="0" anchor="b">
            <a:spAutoFit/>
          </a:bodyPr>
          <a:lstStyle/>
          <a:p>
            <a:pPr algn="ctr"/>
            <a:r>
              <a:rPr lang="en-US" sz="1400" b="1" dirty="0">
                <a:solidFill>
                  <a:schemeClr val="accent6">
                    <a:lumMod val="75000"/>
                  </a:schemeClr>
                </a:solidFill>
                <a:latin typeface="ITC Officina Serif"/>
              </a:rPr>
              <a:t>Aspirin+ Clopidogrel</a:t>
            </a:r>
          </a:p>
        </p:txBody>
      </p:sp>
      <p:sp>
        <p:nvSpPr>
          <p:cNvPr id="18" name="TextBox 17"/>
          <p:cNvSpPr txBox="1"/>
          <p:nvPr/>
        </p:nvSpPr>
        <p:spPr>
          <a:xfrm>
            <a:off x="6568442" y="4577715"/>
            <a:ext cx="1093659" cy="861774"/>
          </a:xfrm>
          <a:prstGeom prst="rect">
            <a:avLst/>
          </a:prstGeom>
          <a:noFill/>
        </p:spPr>
        <p:txBody>
          <a:bodyPr wrap="square" lIns="0" tIns="0" rIns="0" bIns="0" rtlCol="0">
            <a:spAutoFit/>
          </a:bodyPr>
          <a:lstStyle/>
          <a:p>
            <a:pPr algn="ctr"/>
            <a:endParaRPr lang="en-US" sz="1400" b="1" dirty="0">
              <a:solidFill>
                <a:schemeClr val="accent6">
                  <a:lumMod val="75000"/>
                </a:schemeClr>
              </a:solidFill>
              <a:latin typeface="ITC Officina Serif"/>
            </a:endParaRPr>
          </a:p>
          <a:p>
            <a:pPr algn="ctr"/>
            <a:endParaRPr lang="en-US" sz="1400" b="1" dirty="0">
              <a:solidFill>
                <a:schemeClr val="accent6">
                  <a:lumMod val="75000"/>
                </a:schemeClr>
              </a:solidFill>
              <a:latin typeface="ITC Officina Serif"/>
            </a:endParaRPr>
          </a:p>
          <a:p>
            <a:pPr algn="ctr"/>
            <a:endParaRPr lang="en-US" sz="1400" b="1" dirty="0">
              <a:solidFill>
                <a:schemeClr val="accent6">
                  <a:lumMod val="75000"/>
                </a:schemeClr>
              </a:solidFill>
              <a:latin typeface="ITC Officina Serif"/>
            </a:endParaRPr>
          </a:p>
          <a:p>
            <a:pPr algn="ctr"/>
            <a:r>
              <a:rPr lang="en-US" sz="1400" b="1" dirty="0">
                <a:solidFill>
                  <a:schemeClr val="accent6">
                    <a:lumMod val="75000"/>
                  </a:schemeClr>
                </a:solidFill>
                <a:latin typeface="ITC Officina Serif"/>
              </a:rPr>
              <a:t>Aspirin</a:t>
            </a:r>
          </a:p>
        </p:txBody>
      </p:sp>
      <p:grpSp>
        <p:nvGrpSpPr>
          <p:cNvPr id="19" name="Group 18"/>
          <p:cNvGrpSpPr/>
          <p:nvPr/>
        </p:nvGrpSpPr>
        <p:grpSpPr>
          <a:xfrm>
            <a:off x="5647691" y="2914018"/>
            <a:ext cx="2206613" cy="756703"/>
            <a:chOff x="2133600" y="4014374"/>
            <a:chExt cx="2361463" cy="756703"/>
          </a:xfrm>
        </p:grpSpPr>
        <p:sp>
          <p:nvSpPr>
            <p:cNvPr id="20" name="Rounded Rectangle 19"/>
            <p:cNvSpPr/>
            <p:nvPr/>
          </p:nvSpPr>
          <p:spPr>
            <a:xfrm>
              <a:off x="2133600" y="4014374"/>
              <a:ext cx="2356900" cy="756703"/>
            </a:xfrm>
            <a:prstGeom prst="roundRect">
              <a:avLst/>
            </a:prstGeom>
            <a:solidFill>
              <a:schemeClr val="bg1"/>
            </a:solidFill>
            <a:ln w="12700">
              <a:solidFill>
                <a:schemeClr val="bg1">
                  <a:lumMod val="75000"/>
                </a:schemeClr>
              </a:solidFill>
            </a:ln>
          </p:spPr>
          <p:txBody>
            <a:bodyPr wrap="square" rtlCol="0" anchor="ctr">
              <a:noAutofit/>
            </a:bodyPr>
            <a:lstStyle/>
            <a:p>
              <a:pPr algn="ctr"/>
              <a:endParaRPr lang="en-US" sz="1400" b="1" dirty="0">
                <a:solidFill>
                  <a:schemeClr val="accent6">
                    <a:lumMod val="75000"/>
                  </a:schemeClr>
                </a:solidFill>
              </a:endParaRPr>
            </a:p>
          </p:txBody>
        </p:sp>
        <p:cxnSp>
          <p:nvCxnSpPr>
            <p:cNvPr id="21" name="Straight Connector 20"/>
            <p:cNvCxnSpPr/>
            <p:nvPr/>
          </p:nvCxnSpPr>
          <p:spPr bwMode="auto">
            <a:xfrm>
              <a:off x="2286000" y="4261946"/>
              <a:ext cx="365760" cy="0"/>
            </a:xfrm>
            <a:prstGeom prst="line">
              <a:avLst/>
            </a:prstGeom>
            <a:solidFill>
              <a:srgbClr val="00FF00"/>
            </a:solidFill>
            <a:ln w="57150" cap="flat" cmpd="sng" algn="ctr">
              <a:solidFill>
                <a:schemeClr val="accent2"/>
              </a:solidFill>
              <a:prstDash val="solid"/>
              <a:round/>
              <a:headEnd type="none" w="med" len="med"/>
              <a:tailEnd type="none" w="med" len="med"/>
            </a:ln>
            <a:effectLst/>
          </p:spPr>
        </p:cxnSp>
        <p:cxnSp>
          <p:nvCxnSpPr>
            <p:cNvPr id="22" name="Straight Connector 21"/>
            <p:cNvCxnSpPr/>
            <p:nvPr/>
          </p:nvCxnSpPr>
          <p:spPr bwMode="auto">
            <a:xfrm>
              <a:off x="2286000" y="4516071"/>
              <a:ext cx="365760" cy="0"/>
            </a:xfrm>
            <a:prstGeom prst="line">
              <a:avLst/>
            </a:prstGeom>
            <a:solidFill>
              <a:srgbClr val="00FF00"/>
            </a:solidFill>
            <a:ln w="57150" cap="flat" cmpd="sng" algn="ctr">
              <a:solidFill>
                <a:srgbClr val="FFC000"/>
              </a:solidFill>
              <a:prstDash val="solid"/>
              <a:round/>
              <a:headEnd type="none" w="med" len="med"/>
              <a:tailEnd type="none" w="med" len="med"/>
            </a:ln>
            <a:effectLst/>
          </p:spPr>
        </p:cxnSp>
        <p:sp>
          <p:nvSpPr>
            <p:cNvPr id="23" name="TextBox 22"/>
            <p:cNvSpPr txBox="1"/>
            <p:nvPr/>
          </p:nvSpPr>
          <p:spPr>
            <a:xfrm>
              <a:off x="2729846" y="4077280"/>
              <a:ext cx="1765217" cy="369332"/>
            </a:xfrm>
            <a:prstGeom prst="rect">
              <a:avLst/>
            </a:prstGeom>
            <a:noFill/>
          </p:spPr>
          <p:txBody>
            <a:bodyPr wrap="square" rtlCol="0">
              <a:spAutoFit/>
            </a:bodyPr>
            <a:lstStyle/>
            <a:p>
              <a:r>
                <a:rPr lang="en-US" b="1" dirty="0">
                  <a:solidFill>
                    <a:srgbClr val="00467F"/>
                  </a:solidFill>
                </a:rPr>
                <a:t>WATCHMAN</a:t>
              </a:r>
            </a:p>
          </p:txBody>
        </p:sp>
        <p:sp>
          <p:nvSpPr>
            <p:cNvPr id="24" name="TextBox 23"/>
            <p:cNvSpPr txBox="1"/>
            <p:nvPr/>
          </p:nvSpPr>
          <p:spPr>
            <a:xfrm>
              <a:off x="2725283" y="4331405"/>
              <a:ext cx="1765217" cy="369332"/>
            </a:xfrm>
            <a:prstGeom prst="rect">
              <a:avLst/>
            </a:prstGeom>
            <a:noFill/>
          </p:spPr>
          <p:txBody>
            <a:bodyPr wrap="square" rtlCol="0">
              <a:spAutoFit/>
            </a:bodyPr>
            <a:lstStyle/>
            <a:p>
              <a:r>
                <a:rPr lang="en-US" b="1" dirty="0">
                  <a:solidFill>
                    <a:srgbClr val="00467F"/>
                  </a:solidFill>
                </a:rPr>
                <a:t>Warfarin</a:t>
              </a:r>
            </a:p>
          </p:txBody>
        </p:sp>
      </p:grpSp>
      <p:pic>
        <p:nvPicPr>
          <p:cNvPr id="2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0" y="1905000"/>
            <a:ext cx="11763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35429" y="1887748"/>
            <a:ext cx="120173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14800" y="1884363"/>
            <a:ext cx="12128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18826" y="1837426"/>
            <a:ext cx="33893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67596" y="6019800"/>
            <a:ext cx="8023096" cy="415498"/>
          </a:xfrm>
          <a:prstGeom prst="rect">
            <a:avLst/>
          </a:prstGeom>
        </p:spPr>
        <p:txBody>
          <a:bodyPr wrap="square">
            <a:spAutoFit/>
          </a:bodyPr>
          <a:lstStyle/>
          <a:p>
            <a:endParaRPr lang="en-US" sz="1050" dirty="0">
              <a:solidFill>
                <a:schemeClr val="accent6">
                  <a:lumMod val="75000"/>
                </a:schemeClr>
              </a:solidFill>
              <a:latin typeface="ITC Officina Serif"/>
            </a:endParaRPr>
          </a:p>
          <a:p>
            <a:r>
              <a:rPr lang="en-US" sz="1050" b="1" dirty="0">
                <a:solidFill>
                  <a:schemeClr val="accent6">
                    <a:lumMod val="75000"/>
                  </a:schemeClr>
                </a:solidFill>
                <a:latin typeface="ITC Officina Serif"/>
              </a:rPr>
              <a:t>Definition of bleeding: </a:t>
            </a:r>
            <a:r>
              <a:rPr lang="en-US" sz="1050" dirty="0">
                <a:solidFill>
                  <a:schemeClr val="accent6">
                    <a:lumMod val="75000"/>
                  </a:schemeClr>
                </a:solidFill>
                <a:latin typeface="ITC Officina Serif"/>
              </a:rPr>
              <a:t>Serious bleeding event that required intervention or hospitalization according to adjudication committee</a:t>
            </a:r>
          </a:p>
        </p:txBody>
      </p:sp>
      <p:sp>
        <p:nvSpPr>
          <p:cNvPr id="30" name="TextBox 29"/>
          <p:cNvSpPr txBox="1"/>
          <p:nvPr/>
        </p:nvSpPr>
        <p:spPr>
          <a:xfrm>
            <a:off x="7165489" y="4017355"/>
            <a:ext cx="1377629" cy="984885"/>
          </a:xfrm>
          <a:prstGeom prst="rect">
            <a:avLst/>
          </a:prstGeom>
          <a:noFill/>
        </p:spPr>
        <p:txBody>
          <a:bodyPr wrap="square" rtlCol="0">
            <a:spAutoFit/>
          </a:bodyPr>
          <a:lstStyle/>
          <a:p>
            <a:pPr algn="ctr"/>
            <a:r>
              <a:rPr lang="en-US" b="1" dirty="0" smtClean="0">
                <a:solidFill>
                  <a:schemeClr val="accent6">
                    <a:lumMod val="75000"/>
                  </a:schemeClr>
                </a:solidFill>
                <a:latin typeface="ITC Officina Serif"/>
              </a:rPr>
              <a:t>71%</a:t>
            </a:r>
          </a:p>
          <a:p>
            <a:pPr algn="ctr"/>
            <a:r>
              <a:rPr lang="en-US" sz="1000" b="1" dirty="0" smtClean="0">
                <a:solidFill>
                  <a:schemeClr val="accent6">
                    <a:lumMod val="75000"/>
                  </a:schemeClr>
                </a:solidFill>
                <a:latin typeface="ITC Officina Serif"/>
              </a:rPr>
              <a:t>Relative Reduction</a:t>
            </a:r>
          </a:p>
          <a:p>
            <a:pPr algn="ctr"/>
            <a:r>
              <a:rPr lang="en-US" sz="1000" b="1" dirty="0" smtClean="0">
                <a:solidFill>
                  <a:schemeClr val="accent6">
                    <a:lumMod val="75000"/>
                  </a:schemeClr>
                </a:solidFill>
                <a:latin typeface="ITC Officina Serif"/>
              </a:rPr>
              <a:t>In Major Bleeding after cessation of anti-</a:t>
            </a:r>
            <a:r>
              <a:rPr lang="en-US" sz="1000" b="1" dirty="0" err="1" smtClean="0">
                <a:solidFill>
                  <a:schemeClr val="accent6">
                    <a:lumMod val="75000"/>
                  </a:schemeClr>
                </a:solidFill>
                <a:latin typeface="ITC Officina Serif"/>
              </a:rPr>
              <a:t>thrombotics</a:t>
            </a:r>
            <a:endParaRPr lang="en-US" sz="1000" b="1" dirty="0" smtClean="0">
              <a:solidFill>
                <a:schemeClr val="accent6">
                  <a:lumMod val="75000"/>
                </a:schemeClr>
              </a:solidFill>
              <a:latin typeface="ITC Officina Serif"/>
            </a:endParaRPr>
          </a:p>
        </p:txBody>
      </p:sp>
      <p:sp>
        <p:nvSpPr>
          <p:cNvPr id="31" name="TextBox 30"/>
          <p:cNvSpPr txBox="1"/>
          <p:nvPr/>
        </p:nvSpPr>
        <p:spPr>
          <a:xfrm>
            <a:off x="5647691" y="4017355"/>
            <a:ext cx="1377616" cy="923330"/>
          </a:xfrm>
          <a:prstGeom prst="rect">
            <a:avLst/>
          </a:prstGeom>
          <a:noFill/>
        </p:spPr>
        <p:txBody>
          <a:bodyPr wrap="square" rtlCol="0">
            <a:spAutoFit/>
          </a:bodyPr>
          <a:lstStyle/>
          <a:p>
            <a:pPr algn="ctr"/>
            <a:r>
              <a:rPr lang="en-US" b="1" dirty="0">
                <a:solidFill>
                  <a:schemeClr val="accent6">
                    <a:lumMod val="75000"/>
                  </a:schemeClr>
                </a:solidFill>
                <a:latin typeface="ITC Officina Serif"/>
              </a:rPr>
              <a:t>HR </a:t>
            </a:r>
            <a:r>
              <a:rPr lang="en-US" b="1" dirty="0" smtClean="0">
                <a:solidFill>
                  <a:schemeClr val="accent6">
                    <a:lumMod val="75000"/>
                  </a:schemeClr>
                </a:solidFill>
                <a:latin typeface="ITC Officina Serif"/>
              </a:rPr>
              <a:t>= 0.29</a:t>
            </a:r>
            <a:endParaRPr lang="en-US" b="1" dirty="0">
              <a:solidFill>
                <a:schemeClr val="accent6">
                  <a:lumMod val="75000"/>
                </a:schemeClr>
              </a:solidFill>
              <a:latin typeface="ITC Officina Serif"/>
            </a:endParaRPr>
          </a:p>
          <a:p>
            <a:pPr algn="ctr"/>
            <a:r>
              <a:rPr lang="en-US" b="1" dirty="0">
                <a:solidFill>
                  <a:schemeClr val="accent6">
                    <a:lumMod val="75000"/>
                  </a:schemeClr>
                </a:solidFill>
                <a:latin typeface="ITC Officina Serif"/>
              </a:rPr>
              <a:t>p&lt;0.001</a:t>
            </a:r>
          </a:p>
          <a:p>
            <a:endParaRPr lang="en-US" b="1" dirty="0" smtClean="0">
              <a:solidFill>
                <a:schemeClr val="accent6">
                  <a:lumMod val="75000"/>
                </a:schemeClr>
              </a:solidFill>
              <a:latin typeface="ITC Officina Serif"/>
            </a:endParaRPr>
          </a:p>
        </p:txBody>
      </p:sp>
      <p:sp>
        <p:nvSpPr>
          <p:cNvPr id="32" name="TextBox 31"/>
          <p:cNvSpPr txBox="1"/>
          <p:nvPr/>
        </p:nvSpPr>
        <p:spPr>
          <a:xfrm>
            <a:off x="-152400" y="5084802"/>
            <a:ext cx="1304004" cy="553998"/>
          </a:xfrm>
          <a:prstGeom prst="rect">
            <a:avLst/>
          </a:prstGeom>
          <a:noFill/>
        </p:spPr>
        <p:txBody>
          <a:bodyPr wrap="square" rtlCol="0">
            <a:spAutoFit/>
          </a:bodyPr>
          <a:lstStyle/>
          <a:p>
            <a:pPr algn="r"/>
            <a:r>
              <a:rPr lang="en-US" sz="1000" dirty="0" smtClean="0">
                <a:solidFill>
                  <a:schemeClr val="accent6">
                    <a:lumMod val="75000"/>
                  </a:schemeClr>
                </a:solidFill>
              </a:rPr>
              <a:t>WATCHMAN Device Arm Drug Protocol</a:t>
            </a:r>
            <a:endParaRPr lang="en-US" sz="1000" dirty="0">
              <a:solidFill>
                <a:schemeClr val="accent6">
                  <a:lumMod val="75000"/>
                </a:schemeClr>
              </a:solidFill>
            </a:endParaRPr>
          </a:p>
        </p:txBody>
      </p:sp>
      <p:sp>
        <p:nvSpPr>
          <p:cNvPr id="33" name="Right Arrow 32"/>
          <p:cNvSpPr/>
          <p:nvPr/>
        </p:nvSpPr>
        <p:spPr>
          <a:xfrm>
            <a:off x="1143000" y="5247372"/>
            <a:ext cx="304800" cy="19211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17796" y="3970746"/>
            <a:ext cx="1425322" cy="1168907"/>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35" name="Text Box 4"/>
          <p:cNvSpPr txBox="1">
            <a:spLocks noChangeArrowheads="1"/>
          </p:cNvSpPr>
          <p:nvPr/>
        </p:nvSpPr>
        <p:spPr bwMode="auto">
          <a:xfrm>
            <a:off x="0" y="6391490"/>
            <a:ext cx="82482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800" dirty="0" smtClean="0">
                <a:solidFill>
                  <a:schemeClr val="accent6">
                    <a:lumMod val="75000"/>
                  </a:schemeClr>
                </a:solidFill>
                <a:latin typeface="ITC Officina Serif"/>
              </a:rPr>
              <a:t>Price, MJ.  Avoidance </a:t>
            </a:r>
            <a:r>
              <a:rPr lang="en-US" sz="800" dirty="0">
                <a:solidFill>
                  <a:schemeClr val="accent6">
                    <a:lumMod val="75000"/>
                  </a:schemeClr>
                </a:solidFill>
                <a:latin typeface="ITC Officina Serif"/>
              </a:rPr>
              <a:t>of Major Bleeding with WATCHMAN Left Atrial Appendage </a:t>
            </a:r>
            <a:r>
              <a:rPr lang="en-US" sz="800" dirty="0" smtClean="0">
                <a:solidFill>
                  <a:schemeClr val="accent6">
                    <a:lumMod val="75000"/>
                  </a:schemeClr>
                </a:solidFill>
                <a:latin typeface="ITC Officina Serif"/>
              </a:rPr>
              <a:t>Closure </a:t>
            </a:r>
            <a:r>
              <a:rPr lang="en-US" sz="800" dirty="0">
                <a:solidFill>
                  <a:schemeClr val="accent6">
                    <a:lumMod val="75000"/>
                  </a:schemeClr>
                </a:solidFill>
                <a:latin typeface="ITC Officina Serif"/>
              </a:rPr>
              <a:t>Compared with Long-Term Oral </a:t>
            </a:r>
            <a:r>
              <a:rPr lang="en-US" sz="800" dirty="0" smtClean="0">
                <a:solidFill>
                  <a:schemeClr val="accent6">
                    <a:lumMod val="75000"/>
                  </a:schemeClr>
                </a:solidFill>
                <a:latin typeface="ITC Officina Serif"/>
              </a:rPr>
              <a:t>Anticoagulation : </a:t>
            </a:r>
            <a:r>
              <a:rPr lang="en-US" sz="800" dirty="0">
                <a:solidFill>
                  <a:schemeClr val="accent6">
                    <a:lumMod val="75000"/>
                  </a:schemeClr>
                </a:solidFill>
                <a:latin typeface="ITC Officina Serif"/>
              </a:rPr>
              <a:t>Pooled Analysis of the PROTECT-AF and PREVAIL </a:t>
            </a:r>
            <a:r>
              <a:rPr lang="en-US" sz="800" dirty="0" smtClean="0">
                <a:solidFill>
                  <a:schemeClr val="accent6">
                    <a:lumMod val="75000"/>
                  </a:schemeClr>
                </a:solidFill>
                <a:latin typeface="ITC Officina Serif"/>
              </a:rPr>
              <a:t>RCTs. TCT 2014 (abstract) </a:t>
            </a:r>
          </a:p>
        </p:txBody>
      </p:sp>
    </p:spTree>
    <p:extLst>
      <p:ext uri="{BB962C8B-B14F-4D97-AF65-F5344CB8AC3E}">
        <p14:creationId xmlns:p14="http://schemas.microsoft.com/office/powerpoint/2010/main" val="188340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lgn="ctr">
              <a:buNone/>
            </a:pPr>
            <a:endParaRPr lang="en-US" sz="3200" b="1" dirty="0" smtClean="0"/>
          </a:p>
          <a:p>
            <a:pPr marL="0" indent="0" algn="ctr">
              <a:buNone/>
            </a:pPr>
            <a:endParaRPr lang="en-US" sz="3200" b="1" dirty="0"/>
          </a:p>
          <a:p>
            <a:pPr marL="0" indent="0" algn="ctr">
              <a:buNone/>
            </a:pPr>
            <a:endParaRPr lang="en-US" sz="3200" b="1" dirty="0" smtClean="0"/>
          </a:p>
          <a:p>
            <a:pPr marL="0" indent="0" algn="ctr">
              <a:buNone/>
            </a:pPr>
            <a:r>
              <a:rPr lang="en-US" sz="3200" b="1" dirty="0" smtClean="0"/>
              <a:t>Back Up</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406488"/>
            <a:ext cx="2971800" cy="2444496"/>
          </a:xfrm>
          <a:prstGeom prst="rect">
            <a:avLst/>
          </a:prstGeom>
        </p:spPr>
      </p:pic>
      <p:sp>
        <p:nvSpPr>
          <p:cNvPr id="6" name="Rectangle 5"/>
          <p:cNvSpPr/>
          <p:nvPr/>
        </p:nvSpPr>
        <p:spPr>
          <a:xfrm>
            <a:off x="6858001" y="6636278"/>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AC JUN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1824751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9"/>
          <p:cNvGraphicFramePr>
            <a:graphicFrameLocks/>
          </p:cNvGraphicFramePr>
          <p:nvPr>
            <p:extLst>
              <p:ext uri="{D42A27DB-BD31-4B8C-83A1-F6EECF244321}">
                <p14:modId xmlns:p14="http://schemas.microsoft.com/office/powerpoint/2010/main" val="5692836"/>
              </p:ext>
            </p:extLst>
          </p:nvPr>
        </p:nvGraphicFramePr>
        <p:xfrm>
          <a:off x="990600" y="1524000"/>
          <a:ext cx="78565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28600"/>
            <a:ext cx="8001000" cy="838200"/>
          </a:xfrm>
        </p:spPr>
        <p:txBody>
          <a:bodyPr>
            <a:normAutofit fontScale="90000"/>
          </a:bodyPr>
          <a:lstStyle/>
          <a:p>
            <a:r>
              <a:rPr lang="en-US" sz="2800" dirty="0" smtClean="0"/>
              <a:t>WATCHMAN</a:t>
            </a:r>
            <a:r>
              <a:rPr lang="en-US" sz="2800" baseline="30000" dirty="0" smtClean="0"/>
              <a:t>TM </a:t>
            </a:r>
            <a:r>
              <a:rPr lang="en-US" sz="2800" dirty="0" smtClean="0"/>
              <a:t>Ischemic </a:t>
            </a:r>
            <a:r>
              <a:rPr lang="en-US" sz="2800" dirty="0"/>
              <a:t>Stroke Rate Aligns </a:t>
            </a:r>
            <a:r>
              <a:rPr lang="en-US" sz="2800" dirty="0" smtClean="0"/>
              <a:t>        with </a:t>
            </a:r>
            <a:r>
              <a:rPr lang="en-US" sz="2800" dirty="0"/>
              <a:t>Expected Rate Based on Risk </a:t>
            </a:r>
            <a:r>
              <a:rPr lang="en-US" sz="2800" dirty="0" smtClean="0"/>
              <a:t>Score</a:t>
            </a:r>
            <a:endParaRPr lang="en-US" dirty="0"/>
          </a:p>
        </p:txBody>
      </p:sp>
      <p:cxnSp>
        <p:nvCxnSpPr>
          <p:cNvPr id="4" name="Straight Connector 3"/>
          <p:cNvCxnSpPr/>
          <p:nvPr/>
        </p:nvCxnSpPr>
        <p:spPr bwMode="auto">
          <a:xfrm flipH="1">
            <a:off x="6689613" y="4928489"/>
            <a:ext cx="7620" cy="384048"/>
          </a:xfrm>
          <a:prstGeom prst="line">
            <a:avLst/>
          </a:prstGeom>
          <a:solidFill>
            <a:srgbClr val="00FF00"/>
          </a:solidFill>
          <a:ln w="28575"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6860010" y="4058285"/>
            <a:ext cx="0" cy="1066800"/>
          </a:xfrm>
          <a:prstGeom prst="line">
            <a:avLst/>
          </a:prstGeom>
          <a:solidFill>
            <a:srgbClr val="00FF00"/>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5974974" y="4858080"/>
            <a:ext cx="7620" cy="393192"/>
          </a:xfrm>
          <a:prstGeom prst="line">
            <a:avLst/>
          </a:prstGeom>
          <a:solidFill>
            <a:srgbClr val="00FF00"/>
          </a:solidFill>
          <a:ln w="28575" cap="flat" cmpd="sng" algn="ctr">
            <a:solidFill>
              <a:schemeClr val="tx1"/>
            </a:solidFill>
            <a:prstDash val="solid"/>
            <a:round/>
            <a:headEnd type="none" w="med" len="med"/>
            <a:tailEnd type="none" w="med" len="med"/>
          </a:ln>
          <a:effectLst/>
        </p:spPr>
      </p:cxnSp>
      <p:sp>
        <p:nvSpPr>
          <p:cNvPr id="7" name="TextBox 6"/>
          <p:cNvSpPr txBox="1"/>
          <p:nvPr/>
        </p:nvSpPr>
        <p:spPr>
          <a:xfrm>
            <a:off x="0" y="2754539"/>
            <a:ext cx="1219200" cy="1754326"/>
          </a:xfrm>
          <a:prstGeom prst="rect">
            <a:avLst/>
          </a:prstGeom>
          <a:noFill/>
        </p:spPr>
        <p:txBody>
          <a:bodyPr wrap="square" rtlCol="0">
            <a:spAutoFit/>
          </a:bodyPr>
          <a:lstStyle/>
          <a:p>
            <a:pPr algn="ctr"/>
            <a:r>
              <a:rPr lang="en-US" b="1" dirty="0">
                <a:solidFill>
                  <a:srgbClr val="00467F"/>
                </a:solidFill>
              </a:rPr>
              <a:t>Ischemic Stroke Risk </a:t>
            </a:r>
            <a:r>
              <a:rPr lang="en-US" dirty="0">
                <a:solidFill>
                  <a:srgbClr val="00467F"/>
                </a:solidFill>
              </a:rPr>
              <a:t>(events per 100 </a:t>
            </a:r>
            <a:r>
              <a:rPr lang="en-US" dirty="0" err="1">
                <a:solidFill>
                  <a:srgbClr val="00467F"/>
                </a:solidFill>
              </a:rPr>
              <a:t>pt-yrs</a:t>
            </a:r>
            <a:r>
              <a:rPr lang="en-US" dirty="0">
                <a:solidFill>
                  <a:srgbClr val="00467F"/>
                </a:solidFill>
              </a:rPr>
              <a:t>)</a:t>
            </a:r>
          </a:p>
        </p:txBody>
      </p:sp>
      <p:sp>
        <p:nvSpPr>
          <p:cNvPr id="8" name="Oval 7"/>
          <p:cNvSpPr/>
          <p:nvPr/>
        </p:nvSpPr>
        <p:spPr>
          <a:xfrm>
            <a:off x="2332446" y="2215545"/>
            <a:ext cx="91440" cy="91440"/>
          </a:xfrm>
          <a:prstGeom prst="ellipse">
            <a:avLst/>
          </a:prstGeom>
          <a:solidFill>
            <a:schemeClr val="bg1"/>
          </a:solidFill>
          <a:ln w="19050">
            <a:solidFill>
              <a:schemeClr val="accent4">
                <a:lumMod val="50000"/>
              </a:schemeClr>
            </a:solidFill>
          </a:ln>
        </p:spPr>
        <p:txBody>
          <a:bodyPr wrap="square" rtlCol="0" anchor="ctr">
            <a:noAutofit/>
          </a:bodyPr>
          <a:lstStyle/>
          <a:p>
            <a:pPr algn="ctr"/>
            <a:endParaRPr lang="en-US" sz="1400" b="1" dirty="0">
              <a:solidFill>
                <a:srgbClr val="000000"/>
              </a:solidFill>
            </a:endParaRPr>
          </a:p>
        </p:txBody>
      </p:sp>
      <p:sp>
        <p:nvSpPr>
          <p:cNvPr id="9" name="Oval 8"/>
          <p:cNvSpPr/>
          <p:nvPr/>
        </p:nvSpPr>
        <p:spPr>
          <a:xfrm>
            <a:off x="2333172" y="2478041"/>
            <a:ext cx="91440" cy="91440"/>
          </a:xfrm>
          <a:prstGeom prst="ellipse">
            <a:avLst/>
          </a:prstGeom>
          <a:solidFill>
            <a:schemeClr val="accent4">
              <a:lumMod val="50000"/>
            </a:schemeClr>
          </a:solidFill>
          <a:ln w="19050">
            <a:solidFill>
              <a:schemeClr val="accent4">
                <a:lumMod val="50000"/>
              </a:schemeClr>
            </a:solidFill>
          </a:ln>
        </p:spPr>
        <p:txBody>
          <a:bodyPr wrap="square" rtlCol="0" anchor="ctr">
            <a:noAutofit/>
          </a:bodyPr>
          <a:lstStyle/>
          <a:p>
            <a:pPr algn="ctr"/>
            <a:endParaRPr lang="en-US" sz="1400" b="1" dirty="0">
              <a:solidFill>
                <a:srgbClr val="000000"/>
              </a:solidFill>
            </a:endParaRPr>
          </a:p>
        </p:txBody>
      </p:sp>
      <p:sp>
        <p:nvSpPr>
          <p:cNvPr id="10" name="TextBox 1"/>
          <p:cNvSpPr txBox="1"/>
          <p:nvPr/>
        </p:nvSpPr>
        <p:spPr>
          <a:xfrm>
            <a:off x="6400800" y="3775732"/>
            <a:ext cx="114844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000000"/>
                </a:solidFill>
              </a:rPr>
              <a:t>PREVAIL</a:t>
            </a:r>
          </a:p>
        </p:txBody>
      </p:sp>
      <p:sp>
        <p:nvSpPr>
          <p:cNvPr id="11" name="TextBox 1"/>
          <p:cNvSpPr txBox="1"/>
          <p:nvPr/>
        </p:nvSpPr>
        <p:spPr>
          <a:xfrm>
            <a:off x="5056415" y="4483608"/>
            <a:ext cx="170542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000000"/>
                </a:solidFill>
              </a:rPr>
              <a:t>PROTECT AF</a:t>
            </a:r>
          </a:p>
        </p:txBody>
      </p:sp>
      <p:sp>
        <p:nvSpPr>
          <p:cNvPr id="12" name="TextBox 11"/>
          <p:cNvSpPr txBox="1"/>
          <p:nvPr/>
        </p:nvSpPr>
        <p:spPr>
          <a:xfrm>
            <a:off x="2895600" y="6025229"/>
            <a:ext cx="4419600" cy="369332"/>
          </a:xfrm>
          <a:prstGeom prst="rect">
            <a:avLst/>
          </a:prstGeom>
          <a:noFill/>
        </p:spPr>
        <p:txBody>
          <a:bodyPr wrap="square" rtlCol="0">
            <a:spAutoFit/>
          </a:bodyPr>
          <a:lstStyle/>
          <a:p>
            <a:pPr algn="ctr"/>
            <a:r>
              <a:rPr lang="en-US" b="1" dirty="0">
                <a:solidFill>
                  <a:srgbClr val="00467F"/>
                </a:solidFill>
              </a:rPr>
              <a:t>Baseline CHA</a:t>
            </a:r>
            <a:r>
              <a:rPr lang="en-US" b="1" baseline="-25000" dirty="0">
                <a:solidFill>
                  <a:srgbClr val="00467F"/>
                </a:solidFill>
              </a:rPr>
              <a:t>2</a:t>
            </a:r>
            <a:r>
              <a:rPr lang="en-US" b="1" dirty="0">
                <a:solidFill>
                  <a:srgbClr val="00467F"/>
                </a:solidFill>
              </a:rPr>
              <a:t>DS</a:t>
            </a:r>
            <a:r>
              <a:rPr lang="en-US" b="1" baseline="-25000" dirty="0">
                <a:solidFill>
                  <a:srgbClr val="00467F"/>
                </a:solidFill>
              </a:rPr>
              <a:t>2</a:t>
            </a:r>
            <a:r>
              <a:rPr lang="en-US" b="1" dirty="0">
                <a:solidFill>
                  <a:srgbClr val="00467F"/>
                </a:solidFill>
              </a:rPr>
              <a:t>-VASc Score</a:t>
            </a:r>
          </a:p>
        </p:txBody>
      </p:sp>
      <p:grpSp>
        <p:nvGrpSpPr>
          <p:cNvPr id="13" name="Group 12"/>
          <p:cNvGrpSpPr/>
          <p:nvPr/>
        </p:nvGrpSpPr>
        <p:grpSpPr>
          <a:xfrm>
            <a:off x="2057400" y="1967976"/>
            <a:ext cx="4045609" cy="1153049"/>
            <a:chOff x="2057400" y="1757065"/>
            <a:chExt cx="4045609" cy="1153049"/>
          </a:xfrm>
        </p:grpSpPr>
        <p:grpSp>
          <p:nvGrpSpPr>
            <p:cNvPr id="14" name="Group 13"/>
            <p:cNvGrpSpPr/>
            <p:nvPr/>
          </p:nvGrpSpPr>
          <p:grpSpPr>
            <a:xfrm>
              <a:off x="2057400" y="1757065"/>
              <a:ext cx="4043162" cy="1153049"/>
              <a:chOff x="2133600" y="3970832"/>
              <a:chExt cx="4043162" cy="1153049"/>
            </a:xfrm>
          </p:grpSpPr>
          <p:sp>
            <p:nvSpPr>
              <p:cNvPr id="17" name="Rounded Rectangle 16"/>
              <p:cNvSpPr/>
              <p:nvPr/>
            </p:nvSpPr>
            <p:spPr>
              <a:xfrm>
                <a:off x="2133600" y="3970832"/>
                <a:ext cx="3933372" cy="1153049"/>
              </a:xfrm>
              <a:prstGeom prst="roundRect">
                <a:avLst/>
              </a:prstGeom>
              <a:solidFill>
                <a:schemeClr val="bg1">
                  <a:lumMod val="95000"/>
                </a:schemeClr>
              </a:solidFill>
              <a:ln w="38100">
                <a:noFill/>
              </a:ln>
            </p:spPr>
            <p:txBody>
              <a:bodyPr wrap="square" rtlCol="0" anchor="ctr">
                <a:noAutofit/>
              </a:bodyPr>
              <a:lstStyle/>
              <a:p>
                <a:pPr algn="ctr"/>
                <a:endParaRPr lang="en-US" sz="1400" b="1" dirty="0">
                  <a:solidFill>
                    <a:srgbClr val="000000"/>
                  </a:solidFill>
                </a:endParaRPr>
              </a:p>
            </p:txBody>
          </p:sp>
          <p:cxnSp>
            <p:nvCxnSpPr>
              <p:cNvPr id="18" name="Straight Connector 17"/>
              <p:cNvCxnSpPr/>
              <p:nvPr/>
            </p:nvCxnSpPr>
            <p:spPr bwMode="auto">
              <a:xfrm>
                <a:off x="2286000" y="4261946"/>
                <a:ext cx="365760" cy="0"/>
              </a:xfrm>
              <a:prstGeom prst="line">
                <a:avLst/>
              </a:prstGeom>
              <a:solidFill>
                <a:srgbClr val="00FF00"/>
              </a:solidFill>
              <a:ln w="38100" cap="flat" cmpd="sng" algn="ctr">
                <a:solidFill>
                  <a:schemeClr val="accent4">
                    <a:lumMod val="50000"/>
                  </a:schemeClr>
                </a:solidFill>
                <a:prstDash val="sysDot"/>
                <a:round/>
                <a:headEnd type="none" w="med" len="med"/>
                <a:tailEnd type="none" w="med" len="med"/>
              </a:ln>
              <a:effectLst/>
            </p:spPr>
          </p:cxnSp>
          <p:cxnSp>
            <p:nvCxnSpPr>
              <p:cNvPr id="19" name="Straight Connector 18"/>
              <p:cNvCxnSpPr/>
              <p:nvPr/>
            </p:nvCxnSpPr>
            <p:spPr bwMode="auto">
              <a:xfrm>
                <a:off x="2286000" y="4516071"/>
                <a:ext cx="365760" cy="0"/>
              </a:xfrm>
              <a:prstGeom prst="line">
                <a:avLst/>
              </a:prstGeom>
              <a:solidFill>
                <a:srgbClr val="00FF00"/>
              </a:solidFill>
              <a:ln w="38100" cap="flat" cmpd="sng" algn="ctr">
                <a:solidFill>
                  <a:schemeClr val="accent4">
                    <a:lumMod val="50000"/>
                  </a:schemeClr>
                </a:solidFill>
                <a:prstDash val="solid"/>
                <a:round/>
                <a:headEnd type="none" w="med" len="med"/>
                <a:tailEnd type="none" w="med" len="med"/>
              </a:ln>
              <a:effectLst/>
            </p:spPr>
          </p:cxnSp>
          <p:sp>
            <p:nvSpPr>
              <p:cNvPr id="20" name="TextBox 19"/>
              <p:cNvSpPr txBox="1"/>
              <p:nvPr/>
            </p:nvSpPr>
            <p:spPr>
              <a:xfrm>
                <a:off x="2729845" y="4077280"/>
                <a:ext cx="3446917" cy="369332"/>
              </a:xfrm>
              <a:prstGeom prst="rect">
                <a:avLst/>
              </a:prstGeom>
              <a:noFill/>
            </p:spPr>
            <p:txBody>
              <a:bodyPr wrap="square" rtlCol="0">
                <a:spAutoFit/>
              </a:bodyPr>
              <a:lstStyle/>
              <a:p>
                <a:r>
                  <a:rPr lang="en-US" b="1" dirty="0">
                    <a:solidFill>
                      <a:srgbClr val="00467F"/>
                    </a:solidFill>
                  </a:rPr>
                  <a:t>Untreated AF</a:t>
                </a:r>
              </a:p>
            </p:txBody>
          </p:sp>
          <p:sp>
            <p:nvSpPr>
              <p:cNvPr id="21" name="TextBox 20"/>
              <p:cNvSpPr txBox="1"/>
              <p:nvPr/>
            </p:nvSpPr>
            <p:spPr>
              <a:xfrm>
                <a:off x="2725282" y="4345919"/>
                <a:ext cx="3446917" cy="369332"/>
              </a:xfrm>
              <a:prstGeom prst="rect">
                <a:avLst/>
              </a:prstGeom>
              <a:noFill/>
            </p:spPr>
            <p:txBody>
              <a:bodyPr wrap="square" rtlCol="0">
                <a:spAutoFit/>
              </a:bodyPr>
              <a:lstStyle/>
              <a:p>
                <a:r>
                  <a:rPr lang="en-US" b="1" dirty="0">
                    <a:solidFill>
                      <a:srgbClr val="00467F"/>
                    </a:solidFill>
                  </a:rPr>
                  <a:t>Treated with Anticoagulants</a:t>
                </a:r>
              </a:p>
            </p:txBody>
          </p:sp>
        </p:grpSp>
        <p:sp>
          <p:nvSpPr>
            <p:cNvPr id="15" name="TextBox 14"/>
            <p:cNvSpPr txBox="1"/>
            <p:nvPr/>
          </p:nvSpPr>
          <p:spPr>
            <a:xfrm>
              <a:off x="2656092" y="2420835"/>
              <a:ext cx="3446917" cy="369332"/>
            </a:xfrm>
            <a:prstGeom prst="rect">
              <a:avLst/>
            </a:prstGeom>
            <a:noFill/>
          </p:spPr>
          <p:txBody>
            <a:bodyPr wrap="square" rtlCol="0">
              <a:spAutoFit/>
            </a:bodyPr>
            <a:lstStyle/>
            <a:p>
              <a:r>
                <a:rPr lang="en-US" b="1" dirty="0">
                  <a:solidFill>
                    <a:srgbClr val="00467F"/>
                  </a:solidFill>
                </a:rPr>
                <a:t>WATCHMAN Arm</a:t>
              </a:r>
            </a:p>
          </p:txBody>
        </p:sp>
        <p:sp>
          <p:nvSpPr>
            <p:cNvPr id="16" name="Isosceles Triangle 15"/>
            <p:cNvSpPr/>
            <p:nvPr/>
          </p:nvSpPr>
          <p:spPr>
            <a:xfrm>
              <a:off x="2290830" y="2504902"/>
              <a:ext cx="182880" cy="182880"/>
            </a:xfrm>
            <a:prstGeom prst="triangle">
              <a:avLst/>
            </a:prstGeom>
            <a:solidFill>
              <a:schemeClr val="tx1"/>
            </a:solidFill>
            <a:ln w="19050">
              <a:noFill/>
            </a:ln>
          </p:spPr>
          <p:txBody>
            <a:bodyPr wrap="square" rtlCol="0" anchor="ctr">
              <a:noAutofit/>
            </a:bodyPr>
            <a:lstStyle/>
            <a:p>
              <a:pPr algn="ctr"/>
              <a:endParaRPr lang="en-US" sz="1400" b="1" dirty="0">
                <a:solidFill>
                  <a:srgbClr val="000000"/>
                </a:solidFill>
              </a:endParaRPr>
            </a:p>
          </p:txBody>
        </p:sp>
      </p:grpSp>
      <p:sp>
        <p:nvSpPr>
          <p:cNvPr id="22" name="TextBox 1"/>
          <p:cNvSpPr txBox="1"/>
          <p:nvPr/>
        </p:nvSpPr>
        <p:spPr>
          <a:xfrm>
            <a:off x="5811611" y="5273021"/>
            <a:ext cx="170542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0000"/>
                </a:solidFill>
              </a:rPr>
              <a:t>CAP</a:t>
            </a:r>
            <a:endParaRPr lang="en-US" sz="1600" b="1" dirty="0">
              <a:solidFill>
                <a:srgbClr val="000000"/>
              </a:solidFill>
            </a:endParaRPr>
          </a:p>
        </p:txBody>
      </p:sp>
      <p:sp>
        <p:nvSpPr>
          <p:cNvPr id="23" name="TextBox 22"/>
          <p:cNvSpPr txBox="1"/>
          <p:nvPr/>
        </p:nvSpPr>
        <p:spPr>
          <a:xfrm>
            <a:off x="0" y="6367046"/>
            <a:ext cx="9144000" cy="338554"/>
          </a:xfrm>
          <a:prstGeom prst="rect">
            <a:avLst/>
          </a:prstGeom>
          <a:noFill/>
        </p:spPr>
        <p:txBody>
          <a:bodyPr wrap="square" rtlCol="0">
            <a:spAutoFit/>
          </a:bodyPr>
          <a:lstStyle/>
          <a:p>
            <a:r>
              <a:rPr lang="en-US" sz="800" dirty="0" smtClean="0">
                <a:solidFill>
                  <a:schemeClr val="accent6">
                    <a:lumMod val="75000"/>
                  </a:schemeClr>
                </a:solidFill>
                <a:latin typeface="ITC Officina Serif"/>
              </a:rPr>
              <a:t>Source: </a:t>
            </a:r>
            <a:r>
              <a:rPr lang="en-US" sz="800" dirty="0" err="1" smtClean="0">
                <a:solidFill>
                  <a:schemeClr val="accent6">
                    <a:lumMod val="75000"/>
                  </a:schemeClr>
                </a:solidFill>
                <a:latin typeface="ITC Officina Serif"/>
              </a:rPr>
              <a:t>Friberg</a:t>
            </a:r>
            <a:r>
              <a:rPr lang="en-US" sz="800" dirty="0" smtClean="0">
                <a:solidFill>
                  <a:schemeClr val="accent6">
                    <a:lumMod val="75000"/>
                  </a:schemeClr>
                </a:solidFill>
                <a:latin typeface="ITC Officina Serif"/>
              </a:rPr>
              <a:t> L. </a:t>
            </a:r>
            <a:r>
              <a:rPr lang="en-US" sz="800" dirty="0">
                <a:solidFill>
                  <a:schemeClr val="accent6">
                    <a:lumMod val="75000"/>
                  </a:schemeClr>
                </a:solidFill>
                <a:latin typeface="ITC Officina Serif"/>
              </a:rPr>
              <a:t>et al. Evaluation of risk stratification schemes </a:t>
            </a:r>
            <a:r>
              <a:rPr lang="en-US" sz="800" dirty="0" smtClean="0">
                <a:solidFill>
                  <a:schemeClr val="accent6">
                    <a:lumMod val="75000"/>
                  </a:schemeClr>
                </a:solidFill>
                <a:latin typeface="ITC Officina Serif"/>
              </a:rPr>
              <a:t>for </a:t>
            </a:r>
            <a:r>
              <a:rPr lang="en-US" sz="800" dirty="0" err="1" smtClean="0">
                <a:solidFill>
                  <a:schemeClr val="accent6">
                    <a:lumMod val="75000"/>
                  </a:schemeClr>
                </a:solidFill>
                <a:latin typeface="ITC Officina Serif"/>
              </a:rPr>
              <a:t>ischaemic</a:t>
            </a:r>
            <a:r>
              <a:rPr lang="en-US" sz="800" dirty="0" smtClean="0">
                <a:solidFill>
                  <a:schemeClr val="accent6">
                    <a:lumMod val="75000"/>
                  </a:schemeClr>
                </a:solidFill>
                <a:latin typeface="ITC Officina Serif"/>
              </a:rPr>
              <a:t> </a:t>
            </a:r>
            <a:r>
              <a:rPr lang="en-US" sz="800" dirty="0">
                <a:solidFill>
                  <a:schemeClr val="accent6">
                    <a:lumMod val="75000"/>
                  </a:schemeClr>
                </a:solidFill>
                <a:latin typeface="ITC Officina Serif"/>
              </a:rPr>
              <a:t>stroke and bleeding in </a:t>
            </a:r>
            <a:r>
              <a:rPr lang="en-US" sz="800" dirty="0" smtClean="0">
                <a:solidFill>
                  <a:schemeClr val="accent6">
                    <a:lumMod val="75000"/>
                  </a:schemeClr>
                </a:solidFill>
                <a:latin typeface="ITC Officina Serif"/>
              </a:rPr>
              <a:t>182,678 patients </a:t>
            </a:r>
            <a:r>
              <a:rPr lang="en-US" sz="800" dirty="0">
                <a:solidFill>
                  <a:schemeClr val="accent6">
                    <a:lumMod val="75000"/>
                  </a:schemeClr>
                </a:solidFill>
                <a:latin typeface="ITC Officina Serif"/>
              </a:rPr>
              <a:t>with atrial </a:t>
            </a:r>
            <a:r>
              <a:rPr lang="en-US" sz="800" dirty="0" smtClean="0">
                <a:solidFill>
                  <a:schemeClr val="accent6">
                    <a:lumMod val="75000"/>
                  </a:schemeClr>
                </a:solidFill>
                <a:latin typeface="ITC Officina Serif"/>
              </a:rPr>
              <a:t>fibrillation: the Swedish Atrial Fibrillation </a:t>
            </a:r>
            <a:r>
              <a:rPr lang="en-US" sz="800" dirty="0">
                <a:solidFill>
                  <a:schemeClr val="accent6">
                    <a:lumMod val="75000"/>
                  </a:schemeClr>
                </a:solidFill>
                <a:latin typeface="ITC Officina Serif"/>
              </a:rPr>
              <a:t>cohort study. </a:t>
            </a:r>
            <a:r>
              <a:rPr lang="en-US" sz="800" dirty="0" err="1">
                <a:solidFill>
                  <a:schemeClr val="accent6">
                    <a:lumMod val="75000"/>
                  </a:schemeClr>
                </a:solidFill>
                <a:latin typeface="ITC Officina Serif"/>
              </a:rPr>
              <a:t>Eur</a:t>
            </a:r>
            <a:r>
              <a:rPr lang="en-US" sz="800" dirty="0">
                <a:solidFill>
                  <a:schemeClr val="accent6">
                    <a:lumMod val="75000"/>
                  </a:schemeClr>
                </a:solidFill>
                <a:latin typeface="ITC Officina Serif"/>
              </a:rPr>
              <a:t> Heart J (</a:t>
            </a:r>
            <a:r>
              <a:rPr lang="en-US" sz="800" dirty="0" smtClean="0">
                <a:solidFill>
                  <a:schemeClr val="accent6">
                    <a:lumMod val="75000"/>
                  </a:schemeClr>
                </a:solidFill>
                <a:latin typeface="ITC Officina Serif"/>
              </a:rPr>
              <a:t>2012).  NICE </a:t>
            </a:r>
            <a:r>
              <a:rPr lang="en-US" sz="800" dirty="0">
                <a:solidFill>
                  <a:schemeClr val="accent6">
                    <a:lumMod val="75000"/>
                  </a:schemeClr>
                </a:solidFill>
                <a:latin typeface="ITC Officina Serif"/>
              </a:rPr>
              <a:t>UK (</a:t>
            </a:r>
            <a:r>
              <a:rPr lang="en-US" sz="800" dirty="0" smtClean="0">
                <a:solidFill>
                  <a:schemeClr val="accent6">
                    <a:lumMod val="75000"/>
                  </a:schemeClr>
                </a:solidFill>
                <a:latin typeface="ITC Officina Serif"/>
              </a:rPr>
              <a:t>2014)</a:t>
            </a:r>
            <a:endParaRPr lang="en-US" sz="800" dirty="0">
              <a:solidFill>
                <a:schemeClr val="accent6">
                  <a:lumMod val="75000"/>
                </a:schemeClr>
              </a:solidFill>
              <a:latin typeface="ITC Officina Serif"/>
            </a:endParaRPr>
          </a:p>
        </p:txBody>
      </p:sp>
    </p:spTree>
    <p:extLst>
      <p:ext uri="{BB962C8B-B14F-4D97-AF65-F5344CB8AC3E}">
        <p14:creationId xmlns:p14="http://schemas.microsoft.com/office/powerpoint/2010/main" val="3040723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PREVAIL: Warfarin Ischemic Stroke Rate Differs from Other Trials</a:t>
            </a:r>
          </a:p>
        </p:txBody>
      </p:sp>
      <p:graphicFrame>
        <p:nvGraphicFramePr>
          <p:cNvPr id="4" name="Content Placeholder 15"/>
          <p:cNvGraphicFramePr>
            <a:graphicFrameLocks/>
          </p:cNvGraphicFramePr>
          <p:nvPr>
            <p:extLst>
              <p:ext uri="{D42A27DB-BD31-4B8C-83A1-F6EECF244321}">
                <p14:modId xmlns:p14="http://schemas.microsoft.com/office/powerpoint/2010/main" val="2478680032"/>
              </p:ext>
            </p:extLst>
          </p:nvPr>
        </p:nvGraphicFramePr>
        <p:xfrm>
          <a:off x="314325" y="1679575"/>
          <a:ext cx="8503920" cy="4206240"/>
        </p:xfrm>
        <a:graphic>
          <a:graphicData uri="http://schemas.openxmlformats.org/drawingml/2006/table">
            <a:tbl>
              <a:tblPr firstRow="1" bandRow="1">
                <a:tableStyleId>{5C22544A-7EE6-4342-B048-85BDC9FD1C3A}</a:tableStyleId>
              </a:tblPr>
              <a:tblGrid>
                <a:gridCol w="3078173"/>
                <a:gridCol w="3568236"/>
                <a:gridCol w="1857511"/>
              </a:tblGrid>
              <a:tr h="623059">
                <a:tc>
                  <a:txBody>
                    <a:bodyPr/>
                    <a:lstStyle/>
                    <a:p>
                      <a:pPr algn="l"/>
                      <a:r>
                        <a:rPr lang="en-US" sz="1800" b="1" baseline="0" dirty="0" smtClean="0"/>
                        <a:t>Trial (Warfarin Arm)</a:t>
                      </a:r>
                      <a:endParaRPr lang="en-US" sz="1800" b="1" baseline="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baseline="0" dirty="0" smtClean="0"/>
                        <a:t>Ischemic Stroke</a:t>
                      </a:r>
                    </a:p>
                    <a:p>
                      <a:pPr algn="ctr"/>
                      <a:r>
                        <a:rPr lang="en-US" sz="1800" b="1" baseline="0" dirty="0" smtClean="0"/>
                        <a:t>Rate per 100 pt-yrs</a:t>
                      </a:r>
                      <a:endParaRPr lang="en-US" sz="1800" b="1" baseline="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dirty="0" smtClean="0"/>
                        <a:t>Mean CHADS</a:t>
                      </a:r>
                      <a:r>
                        <a:rPr lang="en-US" sz="1800" b="1" baseline="-25000" dirty="0" smtClean="0"/>
                        <a:t>2</a:t>
                      </a:r>
                      <a:endParaRPr lang="en-US" sz="1800" b="1" baseline="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94360">
                <a:tc>
                  <a:txBody>
                    <a:bodyPr/>
                    <a:lstStyle/>
                    <a:p>
                      <a:pPr algn="l" fontAlgn="b"/>
                      <a:r>
                        <a:rPr lang="en-US" sz="2000" b="1" i="0" u="none" strike="noStrike" dirty="0" smtClean="0">
                          <a:solidFill>
                            <a:schemeClr val="accent6">
                              <a:lumMod val="75000"/>
                            </a:schemeClr>
                          </a:solidFill>
                          <a:effectLst/>
                          <a:latin typeface="+mj-lt"/>
                        </a:rPr>
                        <a:t>PREVAIL</a:t>
                      </a:r>
                      <a:r>
                        <a:rPr lang="en-US" sz="2000" b="1" i="0" u="none" strike="noStrike" baseline="30000" dirty="0" smtClean="0">
                          <a:solidFill>
                            <a:schemeClr val="accent6">
                              <a:lumMod val="75000"/>
                            </a:schemeClr>
                          </a:solidFill>
                          <a:effectLst/>
                          <a:latin typeface="+mj-lt"/>
                        </a:rPr>
                        <a:t>1</a:t>
                      </a:r>
                      <a:endParaRPr lang="en-US" sz="2000" b="1" i="0" u="none" strike="noStrike" baseline="30000" dirty="0">
                        <a:solidFill>
                          <a:schemeClr val="accent6">
                            <a:lumMod val="75000"/>
                          </a:schemeClr>
                        </a:solidFill>
                        <a:effectLst/>
                        <a:latin typeface="+mj-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accent6">
                              <a:lumMod val="75000"/>
                            </a:schemeClr>
                          </a:solidFill>
                        </a:rPr>
                        <a:t>2.6</a:t>
                      </a:r>
                      <a:endParaRPr lang="en-US" sz="1800" b="1" dirty="0">
                        <a:solidFill>
                          <a:schemeClr val="accent6">
                            <a:lumMod val="75000"/>
                          </a:schemeClr>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4360">
                <a:tc>
                  <a:txBody>
                    <a:bodyPr/>
                    <a:lstStyle/>
                    <a:p>
                      <a:pPr algn="l" fontAlgn="b"/>
                      <a:r>
                        <a:rPr lang="en-US" sz="2000" b="1" i="0" u="none" strike="noStrike" dirty="0">
                          <a:solidFill>
                            <a:schemeClr val="accent6">
                              <a:lumMod val="75000"/>
                            </a:schemeClr>
                          </a:solidFill>
                          <a:effectLst/>
                          <a:latin typeface="+mj-lt"/>
                        </a:rPr>
                        <a:t>PROTECT </a:t>
                      </a:r>
                      <a:r>
                        <a:rPr lang="en-US" sz="2000" b="1" i="0" u="none" strike="noStrike" dirty="0" smtClean="0">
                          <a:solidFill>
                            <a:schemeClr val="accent6">
                              <a:lumMod val="75000"/>
                            </a:schemeClr>
                          </a:solidFill>
                          <a:effectLst/>
                          <a:latin typeface="+mj-lt"/>
                        </a:rPr>
                        <a:t>AF</a:t>
                      </a:r>
                      <a:r>
                        <a:rPr lang="en-US" sz="2000" b="1" i="0" u="none" strike="noStrike" baseline="30000" dirty="0" smtClean="0">
                          <a:solidFill>
                            <a:schemeClr val="accent6">
                              <a:lumMod val="75000"/>
                            </a:schemeClr>
                          </a:solidFill>
                          <a:effectLst/>
                          <a:latin typeface="+mj-lt"/>
                        </a:rPr>
                        <a:t>1</a:t>
                      </a:r>
                      <a:endParaRPr lang="en-US" sz="2000" b="1" i="0" u="none" strike="noStrike" baseline="30000" dirty="0">
                        <a:solidFill>
                          <a:schemeClr val="accent6">
                            <a:lumMod val="75000"/>
                          </a:schemeClr>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800"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dirty="0" smtClean="0">
                          <a:solidFill>
                            <a:schemeClr val="accent6">
                              <a:lumMod val="75000"/>
                            </a:schemeClr>
                          </a:solidFill>
                        </a:rPr>
                        <a:t>2.2</a:t>
                      </a:r>
                      <a:endParaRPr lang="en-US" sz="1800" b="1" dirty="0">
                        <a:solidFill>
                          <a:schemeClr val="accent6">
                            <a:lumMod val="7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94360">
                <a:tc>
                  <a:txBody>
                    <a:bodyPr/>
                    <a:lstStyle/>
                    <a:p>
                      <a:pPr algn="l" fontAlgn="b"/>
                      <a:r>
                        <a:rPr lang="en-US" sz="2000" b="1" i="0" u="none" strike="noStrike" dirty="0" smtClean="0">
                          <a:solidFill>
                            <a:schemeClr val="accent6">
                              <a:lumMod val="75000"/>
                            </a:schemeClr>
                          </a:solidFill>
                          <a:effectLst/>
                          <a:latin typeface="+mj-lt"/>
                        </a:rPr>
                        <a:t>RE-LY</a:t>
                      </a:r>
                      <a:r>
                        <a:rPr lang="en-US" sz="2000" b="1" i="0" u="none" strike="noStrike" baseline="30000" dirty="0" smtClean="0">
                          <a:solidFill>
                            <a:schemeClr val="accent6">
                              <a:lumMod val="75000"/>
                            </a:schemeClr>
                          </a:solidFill>
                          <a:effectLst/>
                          <a:latin typeface="+mj-lt"/>
                        </a:rPr>
                        <a:t>2</a:t>
                      </a:r>
                      <a:endParaRPr lang="en-US" sz="2000" b="1" i="0" u="none" strike="noStrike" baseline="30000" dirty="0">
                        <a:solidFill>
                          <a:schemeClr val="accent6">
                            <a:lumMod val="75000"/>
                          </a:schemeClr>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accent6">
                              <a:lumMod val="75000"/>
                            </a:schemeClr>
                          </a:solidFill>
                        </a:rPr>
                        <a:t>2.1</a:t>
                      </a:r>
                      <a:endParaRPr lang="en-US" sz="1800" b="1" dirty="0">
                        <a:solidFill>
                          <a:schemeClr val="accent6">
                            <a:lumMod val="7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4360">
                <a:tc>
                  <a:txBody>
                    <a:bodyPr/>
                    <a:lstStyle/>
                    <a:p>
                      <a:pPr algn="l" fontAlgn="b"/>
                      <a:r>
                        <a:rPr lang="en-US" sz="2000" b="1" i="0" u="none" strike="noStrike" dirty="0">
                          <a:solidFill>
                            <a:schemeClr val="accent6">
                              <a:lumMod val="75000"/>
                            </a:schemeClr>
                          </a:solidFill>
                          <a:effectLst/>
                          <a:latin typeface="+mj-lt"/>
                        </a:rPr>
                        <a:t>ROCKET </a:t>
                      </a:r>
                      <a:r>
                        <a:rPr lang="en-US" sz="2000" b="1" i="0" u="none" strike="noStrike" dirty="0" smtClean="0">
                          <a:solidFill>
                            <a:schemeClr val="accent6">
                              <a:lumMod val="75000"/>
                            </a:schemeClr>
                          </a:solidFill>
                          <a:effectLst/>
                          <a:latin typeface="+mj-lt"/>
                        </a:rPr>
                        <a:t>AF</a:t>
                      </a:r>
                      <a:r>
                        <a:rPr lang="en-US" sz="2000" b="1" i="0" u="none" strike="noStrike" baseline="30000" dirty="0" smtClean="0">
                          <a:solidFill>
                            <a:schemeClr val="accent6">
                              <a:lumMod val="75000"/>
                            </a:schemeClr>
                          </a:solidFill>
                          <a:effectLst/>
                          <a:latin typeface="+mj-lt"/>
                        </a:rPr>
                        <a:t>2</a:t>
                      </a:r>
                      <a:endParaRPr lang="en-US" sz="2000" b="1" i="0" u="none" strike="noStrike" baseline="30000" dirty="0">
                        <a:solidFill>
                          <a:schemeClr val="accent6">
                            <a:lumMod val="75000"/>
                          </a:schemeClr>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800"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dirty="0" smtClean="0">
                          <a:solidFill>
                            <a:schemeClr val="accent6">
                              <a:lumMod val="75000"/>
                            </a:schemeClr>
                          </a:solidFill>
                        </a:rPr>
                        <a:t>3.5</a:t>
                      </a:r>
                      <a:endParaRPr lang="en-US" sz="1800" b="1" dirty="0">
                        <a:solidFill>
                          <a:schemeClr val="accent6">
                            <a:lumMod val="7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94360">
                <a:tc>
                  <a:txBody>
                    <a:bodyPr/>
                    <a:lstStyle/>
                    <a:p>
                      <a:pPr algn="l" fontAlgn="b"/>
                      <a:r>
                        <a:rPr lang="en-US" sz="2000" b="1" i="0" u="none" strike="noStrike" dirty="0" smtClean="0">
                          <a:solidFill>
                            <a:schemeClr val="accent6">
                              <a:lumMod val="75000"/>
                            </a:schemeClr>
                          </a:solidFill>
                          <a:effectLst/>
                          <a:latin typeface="+mj-lt"/>
                        </a:rPr>
                        <a:t>ARISTOTLE</a:t>
                      </a:r>
                      <a:r>
                        <a:rPr lang="en-US" sz="2000" b="1" i="0" u="none" strike="noStrike" baseline="30000" dirty="0" smtClean="0">
                          <a:solidFill>
                            <a:schemeClr val="accent6">
                              <a:lumMod val="75000"/>
                            </a:schemeClr>
                          </a:solidFill>
                          <a:effectLst/>
                          <a:latin typeface="+mj-lt"/>
                        </a:rPr>
                        <a:t>2</a:t>
                      </a:r>
                      <a:endParaRPr lang="en-US" sz="2000" b="1" i="0" u="none" strike="noStrike" baseline="30000" dirty="0">
                        <a:solidFill>
                          <a:schemeClr val="accent6">
                            <a:lumMod val="75000"/>
                          </a:schemeClr>
                        </a:solidFill>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accent6">
                              <a:lumMod val="75000"/>
                            </a:schemeClr>
                          </a:solidFill>
                        </a:rPr>
                        <a:t>2.1</a:t>
                      </a:r>
                      <a:endParaRPr lang="en-US" sz="1800" b="1" dirty="0">
                        <a:solidFill>
                          <a:schemeClr val="accent6">
                            <a:lumMod val="7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4360">
                <a:tc>
                  <a:txBody>
                    <a:bodyPr/>
                    <a:lstStyle/>
                    <a:p>
                      <a:pPr algn="l" fontAlgn="b"/>
                      <a:r>
                        <a:rPr lang="en-US" sz="2000" b="1" i="0" u="none" strike="noStrike" kern="1200" dirty="0" smtClean="0">
                          <a:solidFill>
                            <a:schemeClr val="accent6">
                              <a:lumMod val="75000"/>
                            </a:schemeClr>
                          </a:solidFill>
                          <a:effectLst/>
                          <a:latin typeface="+mj-lt"/>
                          <a:ea typeface="+mn-ea"/>
                          <a:cs typeface="+mn-cs"/>
                        </a:rPr>
                        <a:t>ENGAGE</a:t>
                      </a:r>
                      <a:r>
                        <a:rPr lang="en-US" sz="2000" b="1" i="0" u="none" strike="noStrike" kern="1200" baseline="30000" dirty="0" smtClean="0">
                          <a:solidFill>
                            <a:schemeClr val="accent6">
                              <a:lumMod val="75000"/>
                            </a:schemeClr>
                          </a:solidFill>
                          <a:effectLst/>
                          <a:latin typeface="+mj-lt"/>
                          <a:ea typeface="+mn-ea"/>
                          <a:cs typeface="+mn-cs"/>
                        </a:rPr>
                        <a:t>3</a:t>
                      </a:r>
                      <a:endParaRPr lang="en-US" sz="2000" b="1" i="0" u="none" strike="noStrike" kern="1200" baseline="30000" dirty="0">
                        <a:solidFill>
                          <a:schemeClr val="accent6">
                            <a:lumMod val="75000"/>
                          </a:schemeClr>
                        </a:solidFill>
                        <a:effectLst/>
                        <a:latin typeface="+mj-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800"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dirty="0" smtClean="0">
                          <a:solidFill>
                            <a:schemeClr val="accent6">
                              <a:lumMod val="75000"/>
                            </a:schemeClr>
                          </a:solidFill>
                        </a:rPr>
                        <a:t>2.8</a:t>
                      </a:r>
                      <a:endParaRPr lang="en-US" sz="1800" b="1" dirty="0">
                        <a:solidFill>
                          <a:schemeClr val="accent6">
                            <a:lumMod val="75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Rectangle 4"/>
          <p:cNvSpPr/>
          <p:nvPr/>
        </p:nvSpPr>
        <p:spPr>
          <a:xfrm>
            <a:off x="0" y="6521678"/>
            <a:ext cx="8468518" cy="215444"/>
          </a:xfrm>
          <a:prstGeom prst="rect">
            <a:avLst/>
          </a:prstGeom>
        </p:spPr>
        <p:txBody>
          <a:bodyPr wrap="square">
            <a:spAutoFit/>
          </a:bodyPr>
          <a:lstStyle/>
          <a:p>
            <a:r>
              <a:rPr lang="en-US" sz="800" dirty="0" smtClean="0">
                <a:solidFill>
                  <a:schemeClr val="accent6">
                    <a:lumMod val="75000"/>
                  </a:schemeClr>
                </a:solidFill>
              </a:rPr>
              <a:t>1. FDA Oct 2014 Panel Sponsor Presentation.  2. Miller</a:t>
            </a:r>
            <a:r>
              <a:rPr lang="en-US" sz="800" dirty="0">
                <a:solidFill>
                  <a:schemeClr val="accent6">
                    <a:lumMod val="75000"/>
                  </a:schemeClr>
                </a:solidFill>
              </a:rPr>
              <a:t>. AJC (2012)  </a:t>
            </a:r>
            <a:r>
              <a:rPr lang="en-US" sz="800" dirty="0" smtClean="0">
                <a:solidFill>
                  <a:schemeClr val="accent6">
                    <a:lumMod val="75000"/>
                  </a:schemeClr>
                </a:solidFill>
              </a:rPr>
              <a:t>3. </a:t>
            </a:r>
            <a:r>
              <a:rPr lang="en-US" sz="800" dirty="0" err="1" smtClean="0">
                <a:solidFill>
                  <a:schemeClr val="accent6">
                    <a:lumMod val="75000"/>
                  </a:schemeClr>
                </a:solidFill>
              </a:rPr>
              <a:t>Giugliano</a:t>
            </a:r>
            <a:r>
              <a:rPr lang="en-US" sz="800" dirty="0">
                <a:solidFill>
                  <a:schemeClr val="accent6">
                    <a:lumMod val="75000"/>
                  </a:schemeClr>
                </a:solidFill>
              </a:rPr>
              <a:t>. NEJM (2013)</a:t>
            </a:r>
          </a:p>
        </p:txBody>
      </p:sp>
      <p:sp>
        <p:nvSpPr>
          <p:cNvPr id="6" name="TextBox 5"/>
          <p:cNvSpPr txBox="1"/>
          <p:nvPr/>
        </p:nvSpPr>
        <p:spPr>
          <a:xfrm>
            <a:off x="3005331" y="6248400"/>
            <a:ext cx="3124200" cy="381000"/>
          </a:xfrm>
          <a:prstGeom prst="rect">
            <a:avLst/>
          </a:prstGeom>
          <a:noFill/>
        </p:spPr>
        <p:txBody>
          <a:bodyPr wrap="square" rtlCol="0">
            <a:spAutoFit/>
          </a:bodyPr>
          <a:lstStyle/>
          <a:p>
            <a:pPr algn="ctr"/>
            <a:r>
              <a:rPr lang="en-US" b="1" dirty="0">
                <a:solidFill>
                  <a:srgbClr val="00467F"/>
                </a:solidFill>
              </a:rPr>
              <a:t>Rate per Patient-years</a:t>
            </a:r>
          </a:p>
        </p:txBody>
      </p:sp>
      <p:grpSp>
        <p:nvGrpSpPr>
          <p:cNvPr id="7" name="Group 6"/>
          <p:cNvGrpSpPr/>
          <p:nvPr/>
        </p:nvGrpSpPr>
        <p:grpSpPr>
          <a:xfrm>
            <a:off x="1524000" y="2293620"/>
            <a:ext cx="6096000" cy="4024313"/>
            <a:chOff x="1524000" y="2293620"/>
            <a:chExt cx="6096000" cy="4024313"/>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293620"/>
              <a:ext cx="60960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flipH="1">
              <a:off x="1676400" y="2727483"/>
              <a:ext cx="190500" cy="0"/>
            </a:xfrm>
            <a:prstGeom prst="straightConnector1">
              <a:avLst/>
            </a:prstGeom>
            <a:solidFill>
              <a:srgbClr val="00FF00"/>
            </a:solidFill>
            <a:ln w="2857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331797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smtClean="0"/>
              <a:t>WATCHMAN Performance Consistent Across All 4 Data Sets</a:t>
            </a:r>
            <a:endParaRPr lang="en-US" sz="2500" dirty="0"/>
          </a:p>
        </p:txBody>
      </p:sp>
      <p:sp>
        <p:nvSpPr>
          <p:cNvPr id="5" name="TextBox 4"/>
          <p:cNvSpPr txBox="1"/>
          <p:nvPr/>
        </p:nvSpPr>
        <p:spPr>
          <a:xfrm>
            <a:off x="304800" y="6474768"/>
            <a:ext cx="8458200" cy="230832"/>
          </a:xfrm>
          <a:prstGeom prst="rect">
            <a:avLst/>
          </a:prstGeom>
          <a:noFill/>
        </p:spPr>
        <p:txBody>
          <a:bodyPr wrap="square" rtlCol="0">
            <a:spAutoFit/>
          </a:bodyPr>
          <a:lstStyle/>
          <a:p>
            <a:r>
              <a:rPr lang="en-US" sz="900" dirty="0" smtClean="0">
                <a:solidFill>
                  <a:schemeClr val="accent6">
                    <a:lumMod val="75000"/>
                  </a:schemeClr>
                </a:solidFill>
              </a:rPr>
              <a:t>Source: Holmes DR, et al. </a:t>
            </a:r>
            <a:r>
              <a:rPr lang="en-US" sz="900" dirty="0">
                <a:solidFill>
                  <a:schemeClr val="accent6">
                    <a:lumMod val="75000"/>
                  </a:schemeClr>
                </a:solidFill>
                <a:latin typeface="ITC Officina Serif"/>
              </a:rPr>
              <a:t>Holmes, DR et al. </a:t>
            </a:r>
            <a:r>
              <a:rPr lang="en-US" sz="900" i="1" dirty="0">
                <a:solidFill>
                  <a:schemeClr val="accent6">
                    <a:lumMod val="75000"/>
                  </a:schemeClr>
                </a:solidFill>
                <a:latin typeface="ITC Officina Serif"/>
              </a:rPr>
              <a:t>JACC</a:t>
            </a:r>
            <a:r>
              <a:rPr lang="en-US" sz="900" dirty="0">
                <a:solidFill>
                  <a:schemeClr val="accent6">
                    <a:lumMod val="75000"/>
                  </a:schemeClr>
                </a:solidFill>
                <a:latin typeface="ITC Officina Serif"/>
              </a:rPr>
              <a:t> </a:t>
            </a:r>
            <a:r>
              <a:rPr lang="en-US" sz="900" dirty="0" smtClean="0">
                <a:solidFill>
                  <a:schemeClr val="accent6">
                    <a:lumMod val="75000"/>
                  </a:schemeClr>
                </a:solidFill>
                <a:latin typeface="ITC Officina Serif"/>
              </a:rPr>
              <a:t>2015; In Press. </a:t>
            </a:r>
            <a:r>
              <a:rPr lang="en-US" sz="900" b="1" dirty="0" smtClean="0">
                <a:solidFill>
                  <a:srgbClr val="FF0000"/>
                </a:solidFill>
                <a:latin typeface="ITC Officina Serif"/>
              </a:rPr>
              <a:t>  </a:t>
            </a:r>
            <a:r>
              <a:rPr lang="en-US" sz="900" dirty="0" smtClean="0">
                <a:solidFill>
                  <a:schemeClr val="accent6">
                    <a:lumMod val="75000"/>
                  </a:schemeClr>
                </a:solidFill>
              </a:rPr>
              <a:t>Combined data set of all PROTECT AF, CAP, PREVAIL and CAP 2 WATCHMAN patients</a:t>
            </a:r>
            <a:endParaRPr lang="en-US" sz="900" dirty="0">
              <a:solidFill>
                <a:schemeClr val="accent6">
                  <a:lumMod val="75000"/>
                </a:schemeClr>
              </a:solidFill>
            </a:endParaRPr>
          </a:p>
        </p:txBody>
      </p:sp>
      <p:graphicFrame>
        <p:nvGraphicFramePr>
          <p:cNvPr id="7" name="Chart 6"/>
          <p:cNvGraphicFramePr/>
          <p:nvPr>
            <p:extLst>
              <p:ext uri="{D42A27DB-BD31-4B8C-83A1-F6EECF244321}">
                <p14:modId xmlns:p14="http://schemas.microsoft.com/office/powerpoint/2010/main" val="889925287"/>
              </p:ext>
            </p:extLst>
          </p:nvPr>
        </p:nvGraphicFramePr>
        <p:xfrm>
          <a:off x="1320801" y="1435174"/>
          <a:ext cx="6832601" cy="38281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2278" y="2632264"/>
            <a:ext cx="1371600" cy="1200329"/>
          </a:xfrm>
          <a:prstGeom prst="rect">
            <a:avLst/>
          </a:prstGeom>
          <a:noFill/>
        </p:spPr>
        <p:txBody>
          <a:bodyPr wrap="square" rtlCol="0" anchor="ctr">
            <a:spAutoFit/>
          </a:bodyPr>
          <a:lstStyle/>
          <a:p>
            <a:pPr algn="ctr"/>
            <a:r>
              <a:rPr lang="en-US" b="1" dirty="0">
                <a:solidFill>
                  <a:schemeClr val="accent6">
                    <a:lumMod val="75000"/>
                  </a:schemeClr>
                </a:solidFill>
              </a:rPr>
              <a:t>Freedom from Event</a:t>
            </a:r>
          </a:p>
          <a:p>
            <a:pPr algn="ctr"/>
            <a:r>
              <a:rPr lang="en-US" b="1" dirty="0">
                <a:solidFill>
                  <a:schemeClr val="accent6">
                    <a:lumMod val="75000"/>
                  </a:schemeClr>
                </a:solidFill>
              </a:rPr>
              <a:t>(%)</a:t>
            </a:r>
          </a:p>
        </p:txBody>
      </p:sp>
      <p:graphicFrame>
        <p:nvGraphicFramePr>
          <p:cNvPr id="9" name="Table 8"/>
          <p:cNvGraphicFramePr>
            <a:graphicFrameLocks noGrp="1"/>
          </p:cNvGraphicFramePr>
          <p:nvPr>
            <p:extLst>
              <p:ext uri="{D42A27DB-BD31-4B8C-83A1-F6EECF244321}">
                <p14:modId xmlns:p14="http://schemas.microsoft.com/office/powerpoint/2010/main" val="410914947"/>
              </p:ext>
            </p:extLst>
          </p:nvPr>
        </p:nvGraphicFramePr>
        <p:xfrm>
          <a:off x="1359325" y="5557514"/>
          <a:ext cx="7175077" cy="853440"/>
        </p:xfrm>
        <a:graphic>
          <a:graphicData uri="http://schemas.openxmlformats.org/drawingml/2006/table">
            <a:tbl>
              <a:tblPr firstRow="1" bandRow="1">
                <a:tableStyleId>{5C22544A-7EE6-4342-B048-85BDC9FD1C3A}</a:tableStyleId>
              </a:tblPr>
              <a:tblGrid>
                <a:gridCol w="1096359"/>
                <a:gridCol w="1389510"/>
                <a:gridCol w="1101670"/>
                <a:gridCol w="1195846"/>
                <a:gridCol w="1195846"/>
                <a:gridCol w="1195846"/>
              </a:tblGrid>
              <a:tr h="201013">
                <a:tc>
                  <a:txBody>
                    <a:bodyPr/>
                    <a:lstStyle/>
                    <a:p>
                      <a:pPr algn="ctr"/>
                      <a:r>
                        <a:rPr lang="en-US" sz="1400" b="0" dirty="0" smtClean="0">
                          <a:solidFill>
                            <a:schemeClr val="accent6">
                              <a:lumMod val="75000"/>
                            </a:schemeClr>
                          </a:solidFill>
                        </a:rPr>
                        <a:t>463</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382</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360</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337</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321</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235</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01013">
                <a:tc>
                  <a:txBody>
                    <a:bodyPr/>
                    <a:lstStyle/>
                    <a:p>
                      <a:pPr algn="ctr"/>
                      <a:r>
                        <a:rPr lang="en-US" sz="1400" b="0" dirty="0" smtClean="0">
                          <a:solidFill>
                            <a:schemeClr val="accent6">
                              <a:lumMod val="75000"/>
                            </a:schemeClr>
                          </a:solidFill>
                        </a:rPr>
                        <a:t>566</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503</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468</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435</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293</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59</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01013">
                <a:tc>
                  <a:txBody>
                    <a:bodyPr/>
                    <a:lstStyle/>
                    <a:p>
                      <a:pPr algn="ctr"/>
                      <a:r>
                        <a:rPr lang="en-US" sz="1400" b="0" dirty="0" smtClean="0">
                          <a:solidFill>
                            <a:schemeClr val="accent6">
                              <a:lumMod val="75000"/>
                            </a:schemeClr>
                          </a:solidFill>
                        </a:rPr>
                        <a:t>269</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234</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182</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37</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0</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01013">
                <a:tc>
                  <a:txBody>
                    <a:bodyPr/>
                    <a:lstStyle/>
                    <a:p>
                      <a:pPr algn="ctr"/>
                      <a:r>
                        <a:rPr lang="en-US" sz="1400" b="0" dirty="0" smtClean="0">
                          <a:solidFill>
                            <a:schemeClr val="accent6">
                              <a:lumMod val="75000"/>
                            </a:schemeClr>
                          </a:solidFill>
                        </a:rPr>
                        <a:t>579</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116</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accent6">
                              <a:lumMod val="75000"/>
                            </a:schemeClr>
                          </a:solidFill>
                        </a:rPr>
                        <a:t>0</a:t>
                      </a: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400" b="0" dirty="0">
                        <a:solidFill>
                          <a:schemeClr val="accent6">
                            <a:lumMod val="75000"/>
                          </a:schemeClr>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659507" y="5924163"/>
            <a:ext cx="1044996" cy="307777"/>
          </a:xfrm>
          <a:prstGeom prst="rect">
            <a:avLst/>
          </a:prstGeom>
          <a:noFill/>
        </p:spPr>
        <p:txBody>
          <a:bodyPr wrap="square" rtlCol="0" anchor="ctr">
            <a:spAutoFit/>
          </a:bodyPr>
          <a:lstStyle/>
          <a:p>
            <a:pPr algn="r"/>
            <a:r>
              <a:rPr lang="en-US" sz="1400" b="1" dirty="0">
                <a:solidFill>
                  <a:schemeClr val="accent6">
                    <a:lumMod val="75000"/>
                  </a:schemeClr>
                </a:solidFill>
              </a:rPr>
              <a:t>PREVAIL</a:t>
            </a:r>
          </a:p>
        </p:txBody>
      </p:sp>
      <p:sp>
        <p:nvSpPr>
          <p:cNvPr id="11" name="TextBox 10"/>
          <p:cNvSpPr txBox="1"/>
          <p:nvPr/>
        </p:nvSpPr>
        <p:spPr>
          <a:xfrm>
            <a:off x="155417" y="5495382"/>
            <a:ext cx="1549086" cy="307777"/>
          </a:xfrm>
          <a:prstGeom prst="rect">
            <a:avLst/>
          </a:prstGeom>
          <a:noFill/>
        </p:spPr>
        <p:txBody>
          <a:bodyPr wrap="square" rtlCol="0" anchor="ctr">
            <a:spAutoFit/>
          </a:bodyPr>
          <a:lstStyle/>
          <a:p>
            <a:pPr algn="r"/>
            <a:r>
              <a:rPr lang="en-US" sz="1400" b="1" dirty="0">
                <a:solidFill>
                  <a:schemeClr val="accent6">
                    <a:lumMod val="75000"/>
                  </a:schemeClr>
                </a:solidFill>
              </a:rPr>
              <a:t>PROTECT AF</a:t>
            </a:r>
          </a:p>
        </p:txBody>
      </p:sp>
      <p:sp>
        <p:nvSpPr>
          <p:cNvPr id="12" name="TextBox 11"/>
          <p:cNvSpPr txBox="1"/>
          <p:nvPr/>
        </p:nvSpPr>
        <p:spPr>
          <a:xfrm>
            <a:off x="152400" y="5719013"/>
            <a:ext cx="1549086" cy="307777"/>
          </a:xfrm>
          <a:prstGeom prst="rect">
            <a:avLst/>
          </a:prstGeom>
          <a:noFill/>
        </p:spPr>
        <p:txBody>
          <a:bodyPr wrap="square" rtlCol="0" anchor="ctr">
            <a:spAutoFit/>
          </a:bodyPr>
          <a:lstStyle/>
          <a:p>
            <a:pPr algn="r"/>
            <a:r>
              <a:rPr lang="en-US" sz="1400" b="1" dirty="0">
                <a:solidFill>
                  <a:schemeClr val="accent6">
                    <a:lumMod val="75000"/>
                  </a:schemeClr>
                </a:solidFill>
              </a:rPr>
              <a:t>CAP</a:t>
            </a:r>
          </a:p>
        </p:txBody>
      </p:sp>
      <p:sp>
        <p:nvSpPr>
          <p:cNvPr id="13" name="TextBox 12"/>
          <p:cNvSpPr txBox="1"/>
          <p:nvPr/>
        </p:nvSpPr>
        <p:spPr>
          <a:xfrm>
            <a:off x="3878236" y="5211420"/>
            <a:ext cx="2104555" cy="338554"/>
          </a:xfrm>
          <a:prstGeom prst="rect">
            <a:avLst/>
          </a:prstGeom>
          <a:noFill/>
        </p:spPr>
        <p:txBody>
          <a:bodyPr wrap="square" rtlCol="0">
            <a:spAutoFit/>
          </a:bodyPr>
          <a:lstStyle/>
          <a:p>
            <a:pPr algn="ctr"/>
            <a:r>
              <a:rPr lang="en-US" sz="1600" b="1" dirty="0">
                <a:solidFill>
                  <a:schemeClr val="accent6">
                    <a:lumMod val="75000"/>
                  </a:schemeClr>
                </a:solidFill>
              </a:rPr>
              <a:t>Time </a:t>
            </a:r>
            <a:r>
              <a:rPr lang="en-US" sz="1600" dirty="0">
                <a:solidFill>
                  <a:schemeClr val="accent6">
                    <a:lumMod val="75000"/>
                  </a:schemeClr>
                </a:solidFill>
              </a:rPr>
              <a:t>(years)</a:t>
            </a:r>
          </a:p>
        </p:txBody>
      </p:sp>
      <p:sp>
        <p:nvSpPr>
          <p:cNvPr id="14" name="TextBox 13"/>
          <p:cNvSpPr txBox="1"/>
          <p:nvPr/>
        </p:nvSpPr>
        <p:spPr>
          <a:xfrm>
            <a:off x="665199" y="6148299"/>
            <a:ext cx="1044996" cy="307777"/>
          </a:xfrm>
          <a:prstGeom prst="rect">
            <a:avLst/>
          </a:prstGeom>
          <a:noFill/>
        </p:spPr>
        <p:txBody>
          <a:bodyPr wrap="square" rtlCol="0" anchor="ctr">
            <a:spAutoFit/>
          </a:bodyPr>
          <a:lstStyle/>
          <a:p>
            <a:pPr algn="r"/>
            <a:r>
              <a:rPr lang="en-US" sz="1400" b="1" dirty="0" smtClean="0">
                <a:solidFill>
                  <a:schemeClr val="accent6">
                    <a:lumMod val="75000"/>
                  </a:schemeClr>
                </a:solidFill>
              </a:rPr>
              <a:t>CAP2</a:t>
            </a:r>
            <a:endParaRPr lang="en-US" sz="1400" b="1" dirty="0">
              <a:solidFill>
                <a:schemeClr val="accent6">
                  <a:lumMod val="75000"/>
                </a:schemeClr>
              </a:solidFill>
            </a:endParaRPr>
          </a:p>
        </p:txBody>
      </p:sp>
      <p:pic>
        <p:nvPicPr>
          <p:cNvPr id="15" name="Picture 14"/>
          <p:cNvPicPr>
            <a:picLocks noChangeAspect="1"/>
          </p:cNvPicPr>
          <p:nvPr/>
        </p:nvPicPr>
        <p:blipFill>
          <a:blip r:embed="rId3" cstate="print">
            <a:clrChange>
              <a:clrFrom>
                <a:srgbClr val="FFFDDB"/>
              </a:clrFrom>
              <a:clrTo>
                <a:srgbClr val="FFFDDB">
                  <a:alpha val="0"/>
                </a:srgbClr>
              </a:clrTo>
            </a:clrChang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914132" y="1587574"/>
            <a:ext cx="6010668" cy="3185166"/>
          </a:xfrm>
          <a:prstGeom prst="rect">
            <a:avLst/>
          </a:prstGeom>
        </p:spPr>
      </p:pic>
      <p:grpSp>
        <p:nvGrpSpPr>
          <p:cNvPr id="16" name="Group 15"/>
          <p:cNvGrpSpPr/>
          <p:nvPr/>
        </p:nvGrpSpPr>
        <p:grpSpPr>
          <a:xfrm>
            <a:off x="6086023" y="3340173"/>
            <a:ext cx="2305953" cy="1297570"/>
            <a:chOff x="6086023" y="3887273"/>
            <a:chExt cx="2305953" cy="1297570"/>
          </a:xfrm>
          <a:noFill/>
        </p:grpSpPr>
        <p:grpSp>
          <p:nvGrpSpPr>
            <p:cNvPr id="17" name="Group 16"/>
            <p:cNvGrpSpPr/>
            <p:nvPr/>
          </p:nvGrpSpPr>
          <p:grpSpPr>
            <a:xfrm>
              <a:off x="6086023" y="3887273"/>
              <a:ext cx="2305953" cy="1293823"/>
              <a:chOff x="2296711" y="3938514"/>
              <a:chExt cx="2305953" cy="1293823"/>
            </a:xfrm>
            <a:grpFill/>
          </p:grpSpPr>
          <p:sp>
            <p:nvSpPr>
              <p:cNvPr id="20" name="Rounded Rectangle 19"/>
              <p:cNvSpPr/>
              <p:nvPr/>
            </p:nvSpPr>
            <p:spPr>
              <a:xfrm>
                <a:off x="2296711" y="3938514"/>
                <a:ext cx="2305953" cy="1293823"/>
              </a:xfrm>
              <a:prstGeom prst="roundRect">
                <a:avLst/>
              </a:prstGeom>
              <a:grpFill/>
              <a:ln w="38100">
                <a:noFill/>
              </a:ln>
            </p:spPr>
            <p:txBody>
              <a:bodyPr wrap="square" rtlCol="0" anchor="ctr">
                <a:noAutofit/>
              </a:bodyPr>
              <a:lstStyle/>
              <a:p>
                <a:pPr algn="ctr"/>
                <a:endParaRPr lang="en-US" sz="1400" b="1" dirty="0">
                  <a:solidFill>
                    <a:schemeClr val="accent6">
                      <a:lumMod val="75000"/>
                    </a:schemeClr>
                  </a:solidFill>
                </a:endParaRPr>
              </a:p>
            </p:txBody>
          </p:sp>
          <p:cxnSp>
            <p:nvCxnSpPr>
              <p:cNvPr id="21" name="Straight Connector 20"/>
              <p:cNvCxnSpPr/>
              <p:nvPr/>
            </p:nvCxnSpPr>
            <p:spPr bwMode="auto">
              <a:xfrm>
                <a:off x="2449112" y="4713141"/>
                <a:ext cx="365760" cy="0"/>
              </a:xfrm>
              <a:prstGeom prst="line">
                <a:avLst/>
              </a:prstGeom>
              <a:grpFill/>
              <a:ln w="57150" cap="flat" cmpd="sng" algn="ctr">
                <a:solidFill>
                  <a:srgbClr val="0249B2"/>
                </a:solidFill>
                <a:prstDash val="solid"/>
                <a:round/>
                <a:headEnd type="none" w="med" len="med"/>
                <a:tailEnd type="none" w="med" len="med"/>
              </a:ln>
              <a:effectLst/>
            </p:spPr>
          </p:cxnSp>
          <p:cxnSp>
            <p:nvCxnSpPr>
              <p:cNvPr id="22" name="Straight Connector 21"/>
              <p:cNvCxnSpPr/>
              <p:nvPr/>
            </p:nvCxnSpPr>
            <p:spPr bwMode="auto">
              <a:xfrm>
                <a:off x="2449112" y="4184103"/>
                <a:ext cx="365760" cy="0"/>
              </a:xfrm>
              <a:prstGeom prst="line">
                <a:avLst/>
              </a:prstGeom>
              <a:grpFill/>
              <a:ln w="57150" cap="flat" cmpd="sng" algn="ctr">
                <a:solidFill>
                  <a:schemeClr val="accent4">
                    <a:lumMod val="60000"/>
                    <a:lumOff val="40000"/>
                  </a:schemeClr>
                </a:solidFill>
                <a:prstDash val="solid"/>
                <a:round/>
                <a:headEnd type="none" w="med" len="med"/>
                <a:tailEnd type="none" w="med" len="med"/>
              </a:ln>
              <a:effectLst/>
            </p:spPr>
          </p:cxnSp>
          <p:sp>
            <p:nvSpPr>
              <p:cNvPr id="23" name="TextBox 22"/>
              <p:cNvSpPr txBox="1"/>
              <p:nvPr/>
            </p:nvSpPr>
            <p:spPr>
              <a:xfrm>
                <a:off x="2892946" y="4277207"/>
                <a:ext cx="1645920" cy="369332"/>
              </a:xfrm>
              <a:prstGeom prst="rect">
                <a:avLst/>
              </a:prstGeom>
              <a:grpFill/>
            </p:spPr>
            <p:txBody>
              <a:bodyPr wrap="square" rtlCol="0">
                <a:spAutoFit/>
              </a:bodyPr>
              <a:lstStyle/>
              <a:p>
                <a:r>
                  <a:rPr lang="en-US" b="1" dirty="0">
                    <a:solidFill>
                      <a:schemeClr val="accent6">
                        <a:lumMod val="75000"/>
                      </a:schemeClr>
                    </a:solidFill>
                  </a:rPr>
                  <a:t>CAP</a:t>
                </a:r>
              </a:p>
            </p:txBody>
          </p:sp>
          <p:sp>
            <p:nvSpPr>
              <p:cNvPr id="24" name="TextBox 23"/>
              <p:cNvSpPr txBox="1"/>
              <p:nvPr/>
            </p:nvSpPr>
            <p:spPr>
              <a:xfrm>
                <a:off x="2892960" y="4560741"/>
                <a:ext cx="1645920" cy="369332"/>
              </a:xfrm>
              <a:prstGeom prst="rect">
                <a:avLst/>
              </a:prstGeom>
              <a:grpFill/>
            </p:spPr>
            <p:txBody>
              <a:bodyPr wrap="square" rtlCol="0">
                <a:spAutoFit/>
              </a:bodyPr>
              <a:lstStyle/>
              <a:p>
                <a:r>
                  <a:rPr lang="en-US" b="1" dirty="0">
                    <a:solidFill>
                      <a:schemeClr val="accent6">
                        <a:lumMod val="75000"/>
                      </a:schemeClr>
                    </a:solidFill>
                  </a:rPr>
                  <a:t>PREVAIL</a:t>
                </a:r>
              </a:p>
            </p:txBody>
          </p:sp>
          <p:sp>
            <p:nvSpPr>
              <p:cNvPr id="25" name="TextBox 24"/>
              <p:cNvSpPr txBox="1"/>
              <p:nvPr/>
            </p:nvSpPr>
            <p:spPr>
              <a:xfrm>
                <a:off x="2888397" y="3973679"/>
                <a:ext cx="1645920" cy="369332"/>
              </a:xfrm>
              <a:prstGeom prst="rect">
                <a:avLst/>
              </a:prstGeom>
              <a:grpFill/>
            </p:spPr>
            <p:txBody>
              <a:bodyPr wrap="square" rtlCol="0">
                <a:spAutoFit/>
              </a:bodyPr>
              <a:lstStyle/>
              <a:p>
                <a:r>
                  <a:rPr lang="en-US" b="1" dirty="0">
                    <a:solidFill>
                      <a:schemeClr val="accent6">
                        <a:lumMod val="75000"/>
                      </a:schemeClr>
                    </a:solidFill>
                  </a:rPr>
                  <a:t>PROTECT AF</a:t>
                </a:r>
              </a:p>
            </p:txBody>
          </p:sp>
          <p:cxnSp>
            <p:nvCxnSpPr>
              <p:cNvPr id="26" name="Straight Connector 25"/>
              <p:cNvCxnSpPr/>
              <p:nvPr/>
            </p:nvCxnSpPr>
            <p:spPr bwMode="auto">
              <a:xfrm>
                <a:off x="2441746" y="4442009"/>
                <a:ext cx="365760" cy="0"/>
              </a:xfrm>
              <a:prstGeom prst="line">
                <a:avLst/>
              </a:prstGeom>
              <a:grpFill/>
              <a:ln w="57150" cap="flat" cmpd="sng" algn="ctr">
                <a:solidFill>
                  <a:srgbClr val="FF0000"/>
                </a:solidFill>
                <a:prstDash val="solid"/>
                <a:round/>
                <a:headEnd type="none" w="med" len="med"/>
                <a:tailEnd type="none" w="med" len="med"/>
              </a:ln>
              <a:effectLst/>
            </p:spPr>
          </p:cxnSp>
        </p:grpSp>
        <p:cxnSp>
          <p:nvCxnSpPr>
            <p:cNvPr id="18" name="Straight Connector 17"/>
            <p:cNvCxnSpPr/>
            <p:nvPr/>
          </p:nvCxnSpPr>
          <p:spPr bwMode="auto">
            <a:xfrm>
              <a:off x="6231295" y="4983389"/>
              <a:ext cx="365760" cy="0"/>
            </a:xfrm>
            <a:prstGeom prst="line">
              <a:avLst/>
            </a:prstGeom>
            <a:grpFill/>
            <a:ln w="57150" cap="flat" cmpd="sng" algn="ctr">
              <a:solidFill>
                <a:srgbClr val="FFD3A7"/>
              </a:solidFill>
              <a:prstDash val="solid"/>
              <a:round/>
              <a:headEnd type="none" w="med" len="med"/>
              <a:tailEnd type="none" w="med" len="med"/>
            </a:ln>
            <a:effectLst/>
          </p:spPr>
        </p:cxnSp>
        <p:sp>
          <p:nvSpPr>
            <p:cNvPr id="19" name="TextBox 18"/>
            <p:cNvSpPr txBox="1"/>
            <p:nvPr/>
          </p:nvSpPr>
          <p:spPr>
            <a:xfrm>
              <a:off x="6670580" y="4815511"/>
              <a:ext cx="1645920" cy="369332"/>
            </a:xfrm>
            <a:prstGeom prst="rect">
              <a:avLst/>
            </a:prstGeom>
            <a:grpFill/>
          </p:spPr>
          <p:txBody>
            <a:bodyPr wrap="square" rtlCol="0">
              <a:spAutoFit/>
            </a:bodyPr>
            <a:lstStyle/>
            <a:p>
              <a:r>
                <a:rPr lang="en-US" b="1" dirty="0" smtClean="0">
                  <a:solidFill>
                    <a:schemeClr val="accent6">
                      <a:lumMod val="75000"/>
                    </a:schemeClr>
                  </a:solidFill>
                </a:rPr>
                <a:t>CAP2</a:t>
              </a:r>
              <a:endParaRPr lang="en-US" b="1" dirty="0">
                <a:solidFill>
                  <a:schemeClr val="accent6">
                    <a:lumMod val="75000"/>
                  </a:schemeClr>
                </a:solidFill>
              </a:endParaRPr>
            </a:p>
          </p:txBody>
        </p:sp>
      </p:grpSp>
    </p:spTree>
    <p:extLst>
      <p:ext uri="{BB962C8B-B14F-4D97-AF65-F5344CB8AC3E}">
        <p14:creationId xmlns:p14="http://schemas.microsoft.com/office/powerpoint/2010/main" val="134816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Rate of Major Bleeding in </a:t>
            </a:r>
            <a:r>
              <a:rPr lang="en-US" sz="2300" dirty="0" smtClean="0"/>
              <a:t>NOAC Trials</a:t>
            </a:r>
            <a:endParaRPr lang="en-US" sz="2300" dirty="0"/>
          </a:p>
        </p:txBody>
      </p:sp>
      <p:graphicFrame>
        <p:nvGraphicFramePr>
          <p:cNvPr id="3" name="Chart 2"/>
          <p:cNvGraphicFramePr/>
          <p:nvPr>
            <p:extLst>
              <p:ext uri="{D42A27DB-BD31-4B8C-83A1-F6EECF244321}">
                <p14:modId xmlns:p14="http://schemas.microsoft.com/office/powerpoint/2010/main" val="64291929"/>
              </p:ext>
            </p:extLst>
          </p:nvPr>
        </p:nvGraphicFramePr>
        <p:xfrm>
          <a:off x="914400" y="1485900"/>
          <a:ext cx="7848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934134" y="3434834"/>
            <a:ext cx="3429002" cy="369332"/>
          </a:xfrm>
          <a:prstGeom prst="rect">
            <a:avLst/>
          </a:prstGeom>
          <a:noFill/>
        </p:spPr>
        <p:txBody>
          <a:bodyPr wrap="square" rtlCol="0">
            <a:spAutoFit/>
          </a:bodyPr>
          <a:lstStyle/>
          <a:p>
            <a:r>
              <a:rPr lang="en-US" b="1" dirty="0" smtClean="0"/>
              <a:t>Major Bleeding Rate (%/year)</a:t>
            </a:r>
            <a:endParaRPr lang="en-US" b="1" dirty="0"/>
          </a:p>
        </p:txBody>
      </p:sp>
      <p:sp>
        <p:nvSpPr>
          <p:cNvPr id="7" name="TextBox 6"/>
          <p:cNvSpPr txBox="1"/>
          <p:nvPr/>
        </p:nvSpPr>
        <p:spPr>
          <a:xfrm>
            <a:off x="1670328" y="1995720"/>
            <a:ext cx="685800" cy="369332"/>
          </a:xfrm>
          <a:prstGeom prst="rect">
            <a:avLst/>
          </a:prstGeom>
          <a:noFill/>
        </p:spPr>
        <p:txBody>
          <a:bodyPr wrap="square" rtlCol="0">
            <a:spAutoFit/>
          </a:bodyPr>
          <a:lstStyle/>
          <a:p>
            <a:pPr algn="ctr"/>
            <a:r>
              <a:rPr lang="en-US" dirty="0" smtClean="0"/>
              <a:t>3.3</a:t>
            </a:r>
            <a:endParaRPr lang="en-US" dirty="0"/>
          </a:p>
        </p:txBody>
      </p:sp>
      <p:sp>
        <p:nvSpPr>
          <p:cNvPr id="8" name="TextBox 7"/>
          <p:cNvSpPr txBox="1"/>
          <p:nvPr/>
        </p:nvSpPr>
        <p:spPr>
          <a:xfrm>
            <a:off x="2240280" y="1720333"/>
            <a:ext cx="685800" cy="369332"/>
          </a:xfrm>
          <a:prstGeom prst="rect">
            <a:avLst/>
          </a:prstGeom>
          <a:noFill/>
        </p:spPr>
        <p:txBody>
          <a:bodyPr wrap="square" rtlCol="0">
            <a:spAutoFit/>
          </a:bodyPr>
          <a:lstStyle/>
          <a:p>
            <a:pPr algn="ctr"/>
            <a:r>
              <a:rPr lang="en-US" dirty="0" smtClean="0"/>
              <a:t>3.6</a:t>
            </a:r>
            <a:endParaRPr lang="en-US" dirty="0"/>
          </a:p>
        </p:txBody>
      </p:sp>
      <p:sp>
        <p:nvSpPr>
          <p:cNvPr id="9" name="TextBox 8"/>
          <p:cNvSpPr txBox="1"/>
          <p:nvPr/>
        </p:nvSpPr>
        <p:spPr>
          <a:xfrm>
            <a:off x="3649980" y="1705093"/>
            <a:ext cx="685800" cy="369332"/>
          </a:xfrm>
          <a:prstGeom prst="rect">
            <a:avLst/>
          </a:prstGeom>
          <a:noFill/>
        </p:spPr>
        <p:txBody>
          <a:bodyPr wrap="square" rtlCol="0">
            <a:spAutoFit/>
          </a:bodyPr>
          <a:lstStyle/>
          <a:p>
            <a:pPr algn="ctr"/>
            <a:r>
              <a:rPr lang="en-US" dirty="0" smtClean="0"/>
              <a:t>3.6</a:t>
            </a:r>
            <a:endParaRPr lang="en-US" dirty="0"/>
          </a:p>
        </p:txBody>
      </p:sp>
      <p:sp>
        <p:nvSpPr>
          <p:cNvPr id="10" name="TextBox 9"/>
          <p:cNvSpPr txBox="1"/>
          <p:nvPr/>
        </p:nvSpPr>
        <p:spPr>
          <a:xfrm>
            <a:off x="4245820" y="1904999"/>
            <a:ext cx="623455" cy="369332"/>
          </a:xfrm>
          <a:prstGeom prst="rect">
            <a:avLst/>
          </a:prstGeom>
          <a:noFill/>
        </p:spPr>
        <p:txBody>
          <a:bodyPr wrap="square" rtlCol="0">
            <a:spAutoFit/>
          </a:bodyPr>
          <a:lstStyle/>
          <a:p>
            <a:pPr algn="ctr"/>
            <a:r>
              <a:rPr lang="en-US" dirty="0" smtClean="0"/>
              <a:t>3.4</a:t>
            </a:r>
            <a:endParaRPr lang="en-US" dirty="0"/>
          </a:p>
        </p:txBody>
      </p:sp>
      <p:sp>
        <p:nvSpPr>
          <p:cNvPr id="11" name="TextBox 10"/>
          <p:cNvSpPr txBox="1"/>
          <p:nvPr/>
        </p:nvSpPr>
        <p:spPr>
          <a:xfrm>
            <a:off x="5685905" y="3194376"/>
            <a:ext cx="623455" cy="369332"/>
          </a:xfrm>
          <a:prstGeom prst="rect">
            <a:avLst/>
          </a:prstGeom>
          <a:noFill/>
        </p:spPr>
        <p:txBody>
          <a:bodyPr wrap="square" rtlCol="0">
            <a:spAutoFit/>
          </a:bodyPr>
          <a:lstStyle/>
          <a:p>
            <a:pPr algn="ctr"/>
            <a:r>
              <a:rPr lang="en-US" dirty="0" smtClean="0"/>
              <a:t>2.1</a:t>
            </a:r>
            <a:endParaRPr lang="en-US" dirty="0"/>
          </a:p>
        </p:txBody>
      </p:sp>
      <p:sp>
        <p:nvSpPr>
          <p:cNvPr id="12" name="TextBox 11"/>
          <p:cNvSpPr txBox="1"/>
          <p:nvPr/>
        </p:nvSpPr>
        <p:spPr>
          <a:xfrm>
            <a:off x="6248400" y="2195626"/>
            <a:ext cx="623455" cy="369332"/>
          </a:xfrm>
          <a:prstGeom prst="rect">
            <a:avLst/>
          </a:prstGeom>
          <a:noFill/>
        </p:spPr>
        <p:txBody>
          <a:bodyPr wrap="square" rtlCol="0">
            <a:spAutoFit/>
          </a:bodyPr>
          <a:lstStyle/>
          <a:p>
            <a:pPr algn="ctr"/>
            <a:r>
              <a:rPr lang="en-US" dirty="0" smtClean="0"/>
              <a:t>3.1</a:t>
            </a:r>
            <a:endParaRPr lang="en-US" dirty="0"/>
          </a:p>
        </p:txBody>
      </p:sp>
      <p:sp>
        <p:nvSpPr>
          <p:cNvPr id="13" name="TextBox 12"/>
          <p:cNvSpPr txBox="1"/>
          <p:nvPr/>
        </p:nvSpPr>
        <p:spPr>
          <a:xfrm>
            <a:off x="-31532" y="6544068"/>
            <a:ext cx="9099756" cy="203133"/>
          </a:xfrm>
          <a:prstGeom prst="rect">
            <a:avLst/>
          </a:prstGeom>
          <a:noFill/>
        </p:spPr>
        <p:txBody>
          <a:bodyPr wrap="square" rtlCol="0">
            <a:spAutoFit/>
          </a:bodyPr>
          <a:lstStyle/>
          <a:p>
            <a:pPr fontAlgn="base">
              <a:lnSpc>
                <a:spcPct val="90000"/>
              </a:lnSpc>
              <a:spcBef>
                <a:spcPct val="0"/>
              </a:spcBef>
              <a:spcAft>
                <a:spcPct val="0"/>
              </a:spcAft>
            </a:pPr>
            <a:r>
              <a:rPr lang="en-US" sz="800" baseline="30000" dirty="0">
                <a:solidFill>
                  <a:schemeClr val="accent6">
                    <a:lumMod val="75000"/>
                  </a:schemeClr>
                </a:solidFill>
                <a:latin typeface="ITC Officina Serif"/>
              </a:rPr>
              <a:t>1</a:t>
            </a:r>
            <a:r>
              <a:rPr lang="en-US" sz="800" dirty="0">
                <a:solidFill>
                  <a:schemeClr val="accent6">
                    <a:lumMod val="75000"/>
                  </a:schemeClr>
                </a:solidFill>
                <a:latin typeface="ITC Officina Serif"/>
              </a:rPr>
              <a:t>Connolly, S. NEJM 2009; 361:1139-1151 – 2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a:t>
            </a:r>
            <a:r>
              <a:rPr lang="en-US" sz="800" dirty="0" smtClean="0">
                <a:solidFill>
                  <a:schemeClr val="accent6">
                    <a:lumMod val="75000"/>
                  </a:schemeClr>
                </a:solidFill>
                <a:latin typeface="ITC Officina Serif"/>
              </a:rPr>
              <a:t>f-up (Corrected) 150 mg  </a:t>
            </a:r>
            <a:r>
              <a:rPr lang="en-US" sz="800" baseline="30000" dirty="0" smtClean="0">
                <a:solidFill>
                  <a:schemeClr val="accent6">
                    <a:lumMod val="75000"/>
                  </a:schemeClr>
                </a:solidFill>
                <a:latin typeface="ITC Officina Serif"/>
              </a:rPr>
              <a:t>2</a:t>
            </a:r>
            <a:r>
              <a:rPr lang="en-US" sz="800" dirty="0" smtClean="0">
                <a:solidFill>
                  <a:schemeClr val="accent6">
                    <a:lumMod val="75000"/>
                  </a:schemeClr>
                </a:solidFill>
                <a:latin typeface="ITC Officina Serif"/>
              </a:rPr>
              <a:t>Patel</a:t>
            </a:r>
            <a:r>
              <a:rPr lang="en-US" sz="800" dirty="0">
                <a:solidFill>
                  <a:schemeClr val="accent6">
                    <a:lumMod val="75000"/>
                  </a:schemeClr>
                </a:solidFill>
                <a:latin typeface="ITC Officina Serif"/>
              </a:rPr>
              <a:t>, M. NEJM 2011; 365:883-891 – 1.9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f-up, </a:t>
            </a:r>
            <a:r>
              <a:rPr lang="en-US" sz="800" dirty="0" smtClean="0">
                <a:solidFill>
                  <a:schemeClr val="accent6">
                    <a:lumMod val="75000"/>
                  </a:schemeClr>
                </a:solidFill>
                <a:latin typeface="ITC Officina Serif"/>
              </a:rPr>
              <a:t>ITT  </a:t>
            </a:r>
            <a:r>
              <a:rPr lang="en-US" sz="800" baseline="30000" dirty="0" smtClean="0">
                <a:solidFill>
                  <a:schemeClr val="accent6">
                    <a:lumMod val="75000"/>
                  </a:schemeClr>
                </a:solidFill>
                <a:latin typeface="ITC Officina Serif"/>
              </a:rPr>
              <a:t>3</a:t>
            </a:r>
            <a:r>
              <a:rPr lang="en-US" sz="800" dirty="0" smtClean="0">
                <a:solidFill>
                  <a:schemeClr val="accent6">
                    <a:lumMod val="75000"/>
                  </a:schemeClr>
                </a:solidFill>
                <a:latin typeface="ITC Officina Serif"/>
              </a:rPr>
              <a:t>Granger</a:t>
            </a:r>
            <a:r>
              <a:rPr lang="en-US" sz="800" dirty="0">
                <a:solidFill>
                  <a:schemeClr val="accent6">
                    <a:lumMod val="75000"/>
                  </a:schemeClr>
                </a:solidFill>
                <a:latin typeface="ITC Officina Serif"/>
              </a:rPr>
              <a:t>, C NEJM 2011; 365:981-992 – 1.8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a:t>
            </a:r>
            <a:r>
              <a:rPr lang="en-US" sz="800" dirty="0" smtClean="0">
                <a:solidFill>
                  <a:schemeClr val="accent6">
                    <a:lumMod val="75000"/>
                  </a:schemeClr>
                </a:solidFill>
                <a:latin typeface="ITC Officina Serif"/>
              </a:rPr>
              <a:t>f-up</a:t>
            </a:r>
            <a:endParaRPr lang="en-US" sz="800" dirty="0">
              <a:solidFill>
                <a:schemeClr val="accent6">
                  <a:lumMod val="75000"/>
                </a:schemeClr>
              </a:solidFill>
              <a:latin typeface="ITC Officina Serif"/>
            </a:endParaRPr>
          </a:p>
        </p:txBody>
      </p:sp>
      <p:sp>
        <p:nvSpPr>
          <p:cNvPr id="4" name="TextBox 3"/>
          <p:cNvSpPr txBox="1"/>
          <p:nvPr/>
        </p:nvSpPr>
        <p:spPr>
          <a:xfrm>
            <a:off x="2514600" y="5638800"/>
            <a:ext cx="342900" cy="261610"/>
          </a:xfrm>
          <a:prstGeom prst="rect">
            <a:avLst/>
          </a:prstGeom>
          <a:noFill/>
        </p:spPr>
        <p:txBody>
          <a:bodyPr wrap="square" rtlCol="0">
            <a:spAutoFit/>
          </a:bodyPr>
          <a:lstStyle/>
          <a:p>
            <a:r>
              <a:rPr lang="en-US" sz="1050" dirty="0" smtClean="0">
                <a:solidFill>
                  <a:schemeClr val="tx2"/>
                </a:solidFill>
              </a:rPr>
              <a:t>1</a:t>
            </a:r>
            <a:endParaRPr lang="en-US" sz="1050" dirty="0">
              <a:solidFill>
                <a:schemeClr val="tx2"/>
              </a:solidFill>
            </a:endParaRPr>
          </a:p>
        </p:txBody>
      </p:sp>
      <p:sp>
        <p:nvSpPr>
          <p:cNvPr id="14" name="TextBox 13"/>
          <p:cNvSpPr txBox="1"/>
          <p:nvPr/>
        </p:nvSpPr>
        <p:spPr>
          <a:xfrm>
            <a:off x="4724400" y="5638800"/>
            <a:ext cx="342900" cy="261610"/>
          </a:xfrm>
          <a:prstGeom prst="rect">
            <a:avLst/>
          </a:prstGeom>
          <a:noFill/>
        </p:spPr>
        <p:txBody>
          <a:bodyPr wrap="square" rtlCol="0">
            <a:spAutoFit/>
          </a:bodyPr>
          <a:lstStyle/>
          <a:p>
            <a:r>
              <a:rPr lang="en-US" sz="1050" dirty="0">
                <a:solidFill>
                  <a:schemeClr val="tx2"/>
                </a:solidFill>
              </a:rPr>
              <a:t>2</a:t>
            </a:r>
          </a:p>
        </p:txBody>
      </p:sp>
      <p:sp>
        <p:nvSpPr>
          <p:cNvPr id="15" name="TextBox 14"/>
          <p:cNvSpPr txBox="1"/>
          <p:nvPr/>
        </p:nvSpPr>
        <p:spPr>
          <a:xfrm>
            <a:off x="6743700" y="5638800"/>
            <a:ext cx="342900" cy="261610"/>
          </a:xfrm>
          <a:prstGeom prst="rect">
            <a:avLst/>
          </a:prstGeom>
          <a:noFill/>
        </p:spPr>
        <p:txBody>
          <a:bodyPr wrap="square" rtlCol="0">
            <a:spAutoFit/>
          </a:bodyPr>
          <a:lstStyle/>
          <a:p>
            <a:r>
              <a:rPr lang="en-US" sz="1050" dirty="0" smtClean="0">
                <a:solidFill>
                  <a:schemeClr val="tx2"/>
                </a:solidFill>
              </a:rPr>
              <a:t>3</a:t>
            </a:r>
            <a:endParaRPr lang="en-US" sz="1050" dirty="0">
              <a:solidFill>
                <a:schemeClr val="tx2"/>
              </a:solidFill>
            </a:endParaRPr>
          </a:p>
        </p:txBody>
      </p:sp>
    </p:spTree>
    <p:extLst>
      <p:ext uri="{BB962C8B-B14F-4D97-AF65-F5344CB8AC3E}">
        <p14:creationId xmlns:p14="http://schemas.microsoft.com/office/powerpoint/2010/main" val="17074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406488"/>
            <a:ext cx="2971800" cy="2444496"/>
          </a:xfrm>
          <a:prstGeom prst="rect">
            <a:avLst/>
          </a:prstGeom>
        </p:spPr>
      </p:pic>
      <p:sp>
        <p:nvSpPr>
          <p:cNvPr id="2" name="Title 1"/>
          <p:cNvSpPr>
            <a:spLocks noGrp="1"/>
          </p:cNvSpPr>
          <p:nvPr>
            <p:ph type="title"/>
          </p:nvPr>
        </p:nvSpPr>
        <p:spPr/>
        <p:txBody>
          <a:bodyPr/>
          <a:lstStyle/>
          <a:p>
            <a:r>
              <a:rPr lang="en-US" dirty="0" smtClean="0"/>
              <a:t>WATCHMAN</a:t>
            </a:r>
            <a:r>
              <a:rPr lang="en-US" baseline="30000" dirty="0" smtClean="0"/>
              <a:t>TM</a:t>
            </a:r>
            <a:r>
              <a:rPr lang="en-US" dirty="0" smtClean="0"/>
              <a:t> Indications for Use</a:t>
            </a:r>
            <a:endParaRPr lang="en-US" dirty="0"/>
          </a:p>
        </p:txBody>
      </p:sp>
      <p:sp>
        <p:nvSpPr>
          <p:cNvPr id="3" name="Content Placeholder 2"/>
          <p:cNvSpPr>
            <a:spLocks noGrp="1"/>
          </p:cNvSpPr>
          <p:nvPr>
            <p:ph sz="half" idx="1"/>
          </p:nvPr>
        </p:nvSpPr>
        <p:spPr>
          <a:xfrm>
            <a:off x="274320" y="1447800"/>
            <a:ext cx="8717280" cy="4956048"/>
          </a:xfrm>
        </p:spPr>
        <p:txBody>
          <a:bodyPr>
            <a:normAutofit/>
          </a:bodyPr>
          <a:lstStyle/>
          <a:p>
            <a:pPr marL="0" indent="0">
              <a:buNone/>
            </a:pPr>
            <a:r>
              <a:rPr lang="en-US" sz="2400" dirty="0"/>
              <a:t>The WATCHMAN Device is indicated to reduce the risk of thromboembolism from the left atrial appendage in patients with non-valvular atrial fibrillation who</a:t>
            </a:r>
            <a:r>
              <a:rPr lang="en-US" sz="2400" dirty="0" smtClean="0"/>
              <a:t>:</a:t>
            </a:r>
          </a:p>
          <a:p>
            <a:pPr marL="0" indent="0">
              <a:buNone/>
            </a:pPr>
            <a:endParaRPr lang="en-US" sz="900" dirty="0"/>
          </a:p>
          <a:p>
            <a:pPr lvl="1"/>
            <a:r>
              <a:rPr lang="en-US" sz="2400" dirty="0"/>
              <a:t>Are at increased risk for stroke and systemic embolism based on CHADS</a:t>
            </a:r>
            <a:r>
              <a:rPr lang="en-US" sz="2400" baseline="-25000" dirty="0"/>
              <a:t>2</a:t>
            </a:r>
            <a:r>
              <a:rPr lang="en-US" sz="2400" dirty="0"/>
              <a:t> or CHA</a:t>
            </a:r>
            <a:r>
              <a:rPr lang="en-US" sz="2400" baseline="-25000" dirty="0"/>
              <a:t>2</a:t>
            </a:r>
            <a:r>
              <a:rPr lang="en-US" sz="2400" dirty="0"/>
              <a:t>DS</a:t>
            </a:r>
            <a:r>
              <a:rPr lang="en-US" sz="2400" baseline="-25000" dirty="0"/>
              <a:t>2</a:t>
            </a:r>
            <a:r>
              <a:rPr lang="en-US" sz="2400" dirty="0"/>
              <a:t>-VASc scores and are recommended for anticoagulation therapy;</a:t>
            </a:r>
          </a:p>
          <a:p>
            <a:pPr lvl="1"/>
            <a:r>
              <a:rPr lang="en-US" sz="2400" dirty="0"/>
              <a:t>Are deemed by their physicians to be suitable for warfarin; and</a:t>
            </a:r>
          </a:p>
          <a:p>
            <a:pPr lvl="1"/>
            <a:r>
              <a:rPr lang="en-US" sz="2400" dirty="0"/>
              <a:t>Have an appropriate rationale to seek a non-pharmacologic alternative to </a:t>
            </a:r>
            <a:r>
              <a:rPr lang="en-US" sz="2400" dirty="0" smtClean="0"/>
              <a:t>warfarin, taking </a:t>
            </a:r>
            <a:r>
              <a:rPr lang="en-US" sz="2400" dirty="0"/>
              <a:t>into account the safety and effectiveness of the device compared to warfarin. </a:t>
            </a:r>
          </a:p>
          <a:p>
            <a:pPr lvl="1"/>
            <a:r>
              <a:rPr lang="en-US" sz="2400" dirty="0" smtClean="0"/>
              <a:t> </a:t>
            </a:r>
          </a:p>
          <a:p>
            <a:pPr lvl="1"/>
            <a:endParaRPr lang="en-US" sz="2400" dirty="0"/>
          </a:p>
        </p:txBody>
      </p:sp>
      <p:sp>
        <p:nvSpPr>
          <p:cNvPr id="6" name="Rectangle 10"/>
          <p:cNvSpPr>
            <a:spLocks noChangeArrowheads="1"/>
          </p:cNvSpPr>
          <p:nvPr/>
        </p:nvSpPr>
        <p:spPr bwMode="auto">
          <a:xfrm>
            <a:off x="457200" y="5871744"/>
            <a:ext cx="8109382" cy="681456"/>
          </a:xfrm>
          <a:prstGeom prst="roundRect">
            <a:avLst/>
          </a:prstGeom>
          <a:solidFill>
            <a:srgbClr val="00467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2000" b="1" dirty="0" smtClean="0">
                <a:solidFill>
                  <a:srgbClr val="F2F2F2"/>
                </a:solidFill>
                <a:latin typeface="ITC Officina Serif"/>
              </a:rPr>
              <a:t>WATCHMAN is NOT intended to be a broad replacement for     Oral Anticoagulants (OAC) </a:t>
            </a:r>
            <a:endParaRPr lang="en-US" sz="2000" b="1" baseline="30000" dirty="0">
              <a:solidFill>
                <a:srgbClr val="F2F2F2"/>
              </a:solidFill>
              <a:latin typeface="ITC Officina Serif"/>
            </a:endParaRPr>
          </a:p>
        </p:txBody>
      </p:sp>
      <p:sp>
        <p:nvSpPr>
          <p:cNvPr id="8" name="Rectangle 7"/>
          <p:cNvSpPr/>
          <p:nvPr/>
        </p:nvSpPr>
        <p:spPr>
          <a:xfrm>
            <a:off x="6858001" y="6636278"/>
            <a:ext cx="2272552" cy="215444"/>
          </a:xfrm>
          <a:prstGeom prst="rect">
            <a:avLst/>
          </a:prstGeom>
        </p:spPr>
        <p:txBody>
          <a:bodyPr wrap="square">
            <a:spAutoFit/>
          </a:bodyPr>
          <a:lstStyle/>
          <a:p>
            <a:pPr marL="0" indent="0" algn="r">
              <a:buNone/>
            </a:pPr>
            <a:r>
              <a:rPr lang="en-US" sz="800" dirty="0" smtClean="0">
                <a:solidFill>
                  <a:srgbClr val="50565C"/>
                </a:solidFill>
                <a:latin typeface="ITC Officina Serif"/>
              </a:rPr>
              <a:t>SH 286002 AC JUN 2015 </a:t>
            </a:r>
            <a:endParaRPr lang="en-US" sz="800" dirty="0">
              <a:solidFill>
                <a:srgbClr val="50565C"/>
              </a:solidFill>
              <a:latin typeface="ITC Officina Serif"/>
              <a:ea typeface="ＭＳ Ｐゴシック" pitchFamily="34" charset="-128"/>
            </a:endParaRPr>
          </a:p>
        </p:txBody>
      </p:sp>
    </p:spTree>
    <p:extLst>
      <p:ext uri="{BB962C8B-B14F-4D97-AF65-F5344CB8AC3E}">
        <p14:creationId xmlns:p14="http://schemas.microsoft.com/office/powerpoint/2010/main" val="69275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Rate of </a:t>
            </a:r>
            <a:r>
              <a:rPr lang="en-US" sz="2300" dirty="0" smtClean="0"/>
              <a:t>Discontinuation in NOAC Trials</a:t>
            </a:r>
            <a:endParaRPr lang="en-US" sz="2300" dirty="0"/>
          </a:p>
        </p:txBody>
      </p:sp>
      <p:graphicFrame>
        <p:nvGraphicFramePr>
          <p:cNvPr id="3" name="Chart 2"/>
          <p:cNvGraphicFramePr/>
          <p:nvPr>
            <p:extLst>
              <p:ext uri="{D42A27DB-BD31-4B8C-83A1-F6EECF244321}">
                <p14:modId xmlns:p14="http://schemas.microsoft.com/office/powerpoint/2010/main" val="3499837163"/>
              </p:ext>
            </p:extLst>
          </p:nvPr>
        </p:nvGraphicFramePr>
        <p:xfrm>
          <a:off x="914400" y="1485900"/>
          <a:ext cx="7848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934134" y="3434834"/>
            <a:ext cx="3429002" cy="369332"/>
          </a:xfrm>
          <a:prstGeom prst="rect">
            <a:avLst/>
          </a:prstGeom>
          <a:noFill/>
        </p:spPr>
        <p:txBody>
          <a:bodyPr wrap="square" rtlCol="0">
            <a:spAutoFit/>
          </a:bodyPr>
          <a:lstStyle/>
          <a:p>
            <a:r>
              <a:rPr lang="en-US" b="1" dirty="0" smtClean="0"/>
              <a:t>Discontinuation Rate (%)</a:t>
            </a:r>
            <a:endParaRPr lang="en-US" b="1" dirty="0"/>
          </a:p>
        </p:txBody>
      </p:sp>
      <p:sp>
        <p:nvSpPr>
          <p:cNvPr id="7" name="TextBox 6"/>
          <p:cNvSpPr txBox="1"/>
          <p:nvPr/>
        </p:nvSpPr>
        <p:spPr>
          <a:xfrm>
            <a:off x="1828800" y="3602786"/>
            <a:ext cx="685800" cy="369332"/>
          </a:xfrm>
          <a:prstGeom prst="rect">
            <a:avLst/>
          </a:prstGeom>
          <a:noFill/>
        </p:spPr>
        <p:txBody>
          <a:bodyPr wrap="square" rtlCol="0">
            <a:spAutoFit/>
          </a:bodyPr>
          <a:lstStyle/>
          <a:p>
            <a:pPr algn="ctr"/>
            <a:r>
              <a:rPr lang="en-US" dirty="0" smtClean="0"/>
              <a:t>21</a:t>
            </a:r>
            <a:endParaRPr lang="en-US" dirty="0"/>
          </a:p>
        </p:txBody>
      </p:sp>
      <p:sp>
        <p:nvSpPr>
          <p:cNvPr id="8" name="TextBox 7"/>
          <p:cNvSpPr txBox="1"/>
          <p:nvPr/>
        </p:nvSpPr>
        <p:spPr>
          <a:xfrm>
            <a:off x="2362200" y="3975340"/>
            <a:ext cx="685800" cy="369332"/>
          </a:xfrm>
          <a:prstGeom prst="rect">
            <a:avLst/>
          </a:prstGeom>
          <a:noFill/>
        </p:spPr>
        <p:txBody>
          <a:bodyPr wrap="square" rtlCol="0">
            <a:spAutoFit/>
          </a:bodyPr>
          <a:lstStyle/>
          <a:p>
            <a:pPr algn="ctr"/>
            <a:r>
              <a:rPr lang="en-US" dirty="0" smtClean="0"/>
              <a:t>17</a:t>
            </a:r>
            <a:endParaRPr lang="en-US" dirty="0"/>
          </a:p>
        </p:txBody>
      </p:sp>
      <p:sp>
        <p:nvSpPr>
          <p:cNvPr id="9" name="TextBox 8"/>
          <p:cNvSpPr txBox="1"/>
          <p:nvPr/>
        </p:nvSpPr>
        <p:spPr>
          <a:xfrm>
            <a:off x="3695700" y="3427175"/>
            <a:ext cx="685800" cy="369332"/>
          </a:xfrm>
          <a:prstGeom prst="rect">
            <a:avLst/>
          </a:prstGeom>
          <a:noFill/>
        </p:spPr>
        <p:txBody>
          <a:bodyPr wrap="square" rtlCol="0">
            <a:spAutoFit/>
          </a:bodyPr>
          <a:lstStyle/>
          <a:p>
            <a:pPr algn="ctr"/>
            <a:r>
              <a:rPr lang="en-US" dirty="0" smtClean="0"/>
              <a:t>24</a:t>
            </a:r>
            <a:endParaRPr lang="en-US" dirty="0"/>
          </a:p>
        </p:txBody>
      </p:sp>
      <p:sp>
        <p:nvSpPr>
          <p:cNvPr id="10" name="TextBox 9"/>
          <p:cNvSpPr txBox="1"/>
          <p:nvPr/>
        </p:nvSpPr>
        <p:spPr>
          <a:xfrm>
            <a:off x="4342192" y="3510113"/>
            <a:ext cx="623455" cy="369332"/>
          </a:xfrm>
          <a:prstGeom prst="rect">
            <a:avLst/>
          </a:prstGeom>
          <a:noFill/>
        </p:spPr>
        <p:txBody>
          <a:bodyPr wrap="square" rtlCol="0">
            <a:spAutoFit/>
          </a:bodyPr>
          <a:lstStyle/>
          <a:p>
            <a:pPr algn="ctr"/>
            <a:r>
              <a:rPr lang="en-US" dirty="0" smtClean="0"/>
              <a:t>22</a:t>
            </a:r>
            <a:endParaRPr lang="en-US" dirty="0"/>
          </a:p>
        </p:txBody>
      </p:sp>
      <p:sp>
        <p:nvSpPr>
          <p:cNvPr id="11" name="TextBox 10"/>
          <p:cNvSpPr txBox="1"/>
          <p:nvPr/>
        </p:nvSpPr>
        <p:spPr>
          <a:xfrm>
            <a:off x="5715000" y="3274547"/>
            <a:ext cx="623455" cy="369332"/>
          </a:xfrm>
          <a:prstGeom prst="rect">
            <a:avLst/>
          </a:prstGeom>
          <a:noFill/>
        </p:spPr>
        <p:txBody>
          <a:bodyPr wrap="square" rtlCol="0">
            <a:spAutoFit/>
          </a:bodyPr>
          <a:lstStyle/>
          <a:p>
            <a:pPr algn="ctr"/>
            <a:r>
              <a:rPr lang="en-US" dirty="0" smtClean="0"/>
              <a:t>25</a:t>
            </a:r>
            <a:endParaRPr lang="en-US" dirty="0"/>
          </a:p>
        </p:txBody>
      </p:sp>
      <p:sp>
        <p:nvSpPr>
          <p:cNvPr id="12" name="TextBox 11"/>
          <p:cNvSpPr txBox="1"/>
          <p:nvPr/>
        </p:nvSpPr>
        <p:spPr>
          <a:xfrm>
            <a:off x="6248400" y="3074830"/>
            <a:ext cx="623455" cy="369332"/>
          </a:xfrm>
          <a:prstGeom prst="rect">
            <a:avLst/>
          </a:prstGeom>
          <a:noFill/>
        </p:spPr>
        <p:txBody>
          <a:bodyPr wrap="square" rtlCol="0">
            <a:spAutoFit/>
          </a:bodyPr>
          <a:lstStyle/>
          <a:p>
            <a:pPr algn="ctr"/>
            <a:r>
              <a:rPr lang="en-US" dirty="0" smtClean="0"/>
              <a:t>28</a:t>
            </a:r>
            <a:endParaRPr lang="en-US" dirty="0"/>
          </a:p>
        </p:txBody>
      </p:sp>
      <p:sp>
        <p:nvSpPr>
          <p:cNvPr id="13" name="TextBox 12"/>
          <p:cNvSpPr txBox="1"/>
          <p:nvPr/>
        </p:nvSpPr>
        <p:spPr>
          <a:xfrm>
            <a:off x="-31532" y="6544068"/>
            <a:ext cx="9099756" cy="203133"/>
          </a:xfrm>
          <a:prstGeom prst="rect">
            <a:avLst/>
          </a:prstGeom>
          <a:noFill/>
        </p:spPr>
        <p:txBody>
          <a:bodyPr wrap="square" rtlCol="0">
            <a:spAutoFit/>
          </a:bodyPr>
          <a:lstStyle/>
          <a:p>
            <a:pPr fontAlgn="base">
              <a:lnSpc>
                <a:spcPct val="90000"/>
              </a:lnSpc>
              <a:spcBef>
                <a:spcPct val="0"/>
              </a:spcBef>
              <a:spcAft>
                <a:spcPct val="0"/>
              </a:spcAft>
            </a:pPr>
            <a:r>
              <a:rPr lang="en-US" sz="800" baseline="30000" dirty="0">
                <a:solidFill>
                  <a:schemeClr val="accent6">
                    <a:lumMod val="75000"/>
                  </a:schemeClr>
                </a:solidFill>
                <a:latin typeface="ITC Officina Serif"/>
              </a:rPr>
              <a:t>1</a:t>
            </a:r>
            <a:r>
              <a:rPr lang="en-US" sz="800" dirty="0">
                <a:solidFill>
                  <a:schemeClr val="accent6">
                    <a:lumMod val="75000"/>
                  </a:schemeClr>
                </a:solidFill>
                <a:latin typeface="ITC Officina Serif"/>
              </a:rPr>
              <a:t>Connolly, S. NEJM 2009; 361:1139-1151 – 2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a:t>
            </a:r>
            <a:r>
              <a:rPr lang="en-US" sz="800" dirty="0" smtClean="0">
                <a:solidFill>
                  <a:schemeClr val="accent6">
                    <a:lumMod val="75000"/>
                  </a:schemeClr>
                </a:solidFill>
                <a:latin typeface="ITC Officina Serif"/>
              </a:rPr>
              <a:t>f-up (Corrected), 150 mg  </a:t>
            </a:r>
            <a:r>
              <a:rPr lang="en-US" sz="800" baseline="30000" dirty="0" smtClean="0">
                <a:solidFill>
                  <a:schemeClr val="accent6">
                    <a:lumMod val="75000"/>
                  </a:schemeClr>
                </a:solidFill>
                <a:latin typeface="ITC Officina Serif"/>
              </a:rPr>
              <a:t>2</a:t>
            </a:r>
            <a:r>
              <a:rPr lang="en-US" sz="800" dirty="0" smtClean="0">
                <a:solidFill>
                  <a:schemeClr val="accent6">
                    <a:lumMod val="75000"/>
                  </a:schemeClr>
                </a:solidFill>
                <a:latin typeface="ITC Officina Serif"/>
              </a:rPr>
              <a:t>Patel</a:t>
            </a:r>
            <a:r>
              <a:rPr lang="en-US" sz="800" dirty="0">
                <a:solidFill>
                  <a:schemeClr val="accent6">
                    <a:lumMod val="75000"/>
                  </a:schemeClr>
                </a:solidFill>
                <a:latin typeface="ITC Officina Serif"/>
              </a:rPr>
              <a:t>, M. NEJM 2011; 365:883-891 – 1.9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f-up, </a:t>
            </a:r>
            <a:r>
              <a:rPr lang="en-US" sz="800" dirty="0" smtClean="0">
                <a:solidFill>
                  <a:schemeClr val="accent6">
                    <a:lumMod val="75000"/>
                  </a:schemeClr>
                </a:solidFill>
                <a:latin typeface="ITC Officina Serif"/>
              </a:rPr>
              <a:t>ITT  </a:t>
            </a:r>
            <a:r>
              <a:rPr lang="en-US" sz="800" baseline="30000" dirty="0" smtClean="0">
                <a:solidFill>
                  <a:schemeClr val="accent6">
                    <a:lumMod val="75000"/>
                  </a:schemeClr>
                </a:solidFill>
                <a:latin typeface="ITC Officina Serif"/>
              </a:rPr>
              <a:t>3</a:t>
            </a:r>
            <a:r>
              <a:rPr lang="en-US" sz="800" dirty="0" smtClean="0">
                <a:solidFill>
                  <a:schemeClr val="accent6">
                    <a:lumMod val="75000"/>
                  </a:schemeClr>
                </a:solidFill>
                <a:latin typeface="ITC Officina Serif"/>
              </a:rPr>
              <a:t>Granger</a:t>
            </a:r>
            <a:r>
              <a:rPr lang="en-US" sz="800" dirty="0">
                <a:solidFill>
                  <a:schemeClr val="accent6">
                    <a:lumMod val="75000"/>
                  </a:schemeClr>
                </a:solidFill>
                <a:latin typeface="ITC Officina Serif"/>
              </a:rPr>
              <a:t>, C NEJM 2011; 365:981-992 – 1.8 </a:t>
            </a:r>
            <a:r>
              <a:rPr lang="en-US" sz="800" dirty="0" err="1">
                <a:solidFill>
                  <a:schemeClr val="accent6">
                    <a:lumMod val="75000"/>
                  </a:schemeClr>
                </a:solidFill>
                <a:latin typeface="ITC Officina Serif"/>
              </a:rPr>
              <a:t>yrs</a:t>
            </a:r>
            <a:r>
              <a:rPr lang="en-US" sz="800" dirty="0">
                <a:solidFill>
                  <a:schemeClr val="accent6">
                    <a:lumMod val="75000"/>
                  </a:schemeClr>
                </a:solidFill>
                <a:latin typeface="ITC Officina Serif"/>
              </a:rPr>
              <a:t> </a:t>
            </a:r>
            <a:r>
              <a:rPr lang="en-US" sz="800" dirty="0" smtClean="0">
                <a:solidFill>
                  <a:schemeClr val="accent6">
                    <a:lumMod val="75000"/>
                  </a:schemeClr>
                </a:solidFill>
                <a:latin typeface="ITC Officina Serif"/>
              </a:rPr>
              <a:t>f-up</a:t>
            </a:r>
            <a:endParaRPr lang="en-US" sz="800" dirty="0">
              <a:solidFill>
                <a:schemeClr val="accent6">
                  <a:lumMod val="75000"/>
                </a:schemeClr>
              </a:solidFill>
              <a:latin typeface="ITC Officina Serif"/>
            </a:endParaRPr>
          </a:p>
        </p:txBody>
      </p:sp>
      <p:sp>
        <p:nvSpPr>
          <p:cNvPr id="14" name="TextBox 13"/>
          <p:cNvSpPr txBox="1"/>
          <p:nvPr/>
        </p:nvSpPr>
        <p:spPr>
          <a:xfrm>
            <a:off x="2606566" y="5638800"/>
            <a:ext cx="342900" cy="261610"/>
          </a:xfrm>
          <a:prstGeom prst="rect">
            <a:avLst/>
          </a:prstGeom>
          <a:noFill/>
        </p:spPr>
        <p:txBody>
          <a:bodyPr wrap="square" rtlCol="0">
            <a:spAutoFit/>
          </a:bodyPr>
          <a:lstStyle/>
          <a:p>
            <a:r>
              <a:rPr lang="en-US" sz="1050" dirty="0" smtClean="0">
                <a:solidFill>
                  <a:schemeClr val="tx2"/>
                </a:solidFill>
              </a:rPr>
              <a:t>1</a:t>
            </a:r>
            <a:endParaRPr lang="en-US" sz="1050" dirty="0">
              <a:solidFill>
                <a:schemeClr val="tx2"/>
              </a:solidFill>
            </a:endParaRPr>
          </a:p>
        </p:txBody>
      </p:sp>
      <p:sp>
        <p:nvSpPr>
          <p:cNvPr id="15" name="TextBox 14"/>
          <p:cNvSpPr txBox="1"/>
          <p:nvPr/>
        </p:nvSpPr>
        <p:spPr>
          <a:xfrm>
            <a:off x="4800600" y="5638800"/>
            <a:ext cx="342900" cy="261610"/>
          </a:xfrm>
          <a:prstGeom prst="rect">
            <a:avLst/>
          </a:prstGeom>
          <a:noFill/>
        </p:spPr>
        <p:txBody>
          <a:bodyPr wrap="square" rtlCol="0">
            <a:spAutoFit/>
          </a:bodyPr>
          <a:lstStyle/>
          <a:p>
            <a:r>
              <a:rPr lang="en-US" sz="1050" dirty="0">
                <a:solidFill>
                  <a:schemeClr val="tx2"/>
                </a:solidFill>
              </a:rPr>
              <a:t>2</a:t>
            </a:r>
          </a:p>
        </p:txBody>
      </p:sp>
      <p:sp>
        <p:nvSpPr>
          <p:cNvPr id="16" name="TextBox 15"/>
          <p:cNvSpPr txBox="1"/>
          <p:nvPr/>
        </p:nvSpPr>
        <p:spPr>
          <a:xfrm>
            <a:off x="6772602" y="5638800"/>
            <a:ext cx="342900" cy="261610"/>
          </a:xfrm>
          <a:prstGeom prst="rect">
            <a:avLst/>
          </a:prstGeom>
          <a:noFill/>
        </p:spPr>
        <p:txBody>
          <a:bodyPr wrap="square" rtlCol="0">
            <a:spAutoFit/>
          </a:bodyPr>
          <a:lstStyle/>
          <a:p>
            <a:r>
              <a:rPr lang="en-US" sz="1050" dirty="0" smtClean="0">
                <a:solidFill>
                  <a:schemeClr val="tx2"/>
                </a:solidFill>
              </a:rPr>
              <a:t>3</a:t>
            </a:r>
            <a:endParaRPr lang="en-US" sz="1050" dirty="0">
              <a:solidFill>
                <a:schemeClr val="tx2"/>
              </a:solidFill>
            </a:endParaRPr>
          </a:p>
        </p:txBody>
      </p:sp>
    </p:spTree>
    <p:extLst>
      <p:ext uri="{BB962C8B-B14F-4D97-AF65-F5344CB8AC3E}">
        <p14:creationId xmlns:p14="http://schemas.microsoft.com/office/powerpoint/2010/main" val="3315885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24600" cy="838200"/>
          </a:xfrm>
        </p:spPr>
        <p:txBody>
          <a:bodyPr>
            <a:noAutofit/>
          </a:bodyPr>
          <a:lstStyle/>
          <a:p>
            <a:r>
              <a:rPr lang="en-US" sz="1800" dirty="0">
                <a:solidFill>
                  <a:schemeClr val="accent6">
                    <a:lumMod val="50000"/>
                  </a:schemeClr>
                </a:solidFill>
              </a:rPr>
              <a:t>ABBREVIATED STATEMENT</a:t>
            </a:r>
            <a:br>
              <a:rPr lang="en-US" sz="1800" dirty="0">
                <a:solidFill>
                  <a:schemeClr val="accent6">
                    <a:lumMod val="50000"/>
                  </a:schemeClr>
                </a:solidFill>
              </a:rPr>
            </a:br>
            <a:r>
              <a:rPr lang="en-US" sz="1800" dirty="0">
                <a:solidFill>
                  <a:schemeClr val="accent6">
                    <a:lumMod val="50000"/>
                  </a:schemeClr>
                </a:solidFill>
              </a:rPr>
              <a:t>WATCHMAN</a:t>
            </a:r>
            <a:r>
              <a:rPr lang="en-US" sz="1800" baseline="30000" dirty="0">
                <a:solidFill>
                  <a:schemeClr val="accent6">
                    <a:lumMod val="50000"/>
                  </a:schemeClr>
                </a:solidFill>
              </a:rPr>
              <a:t>TM</a:t>
            </a:r>
            <a:r>
              <a:rPr lang="en-US" sz="1800" dirty="0">
                <a:solidFill>
                  <a:schemeClr val="accent6">
                    <a:lumMod val="50000"/>
                  </a:schemeClr>
                </a:solidFill>
              </a:rPr>
              <a:t> Left Atrial Appendage Closure </a:t>
            </a:r>
            <a:r>
              <a:rPr lang="en-US" sz="1800" dirty="0" smtClean="0">
                <a:solidFill>
                  <a:schemeClr val="accent6">
                    <a:lumMod val="50000"/>
                  </a:schemeClr>
                </a:solidFill>
              </a:rPr>
              <a:t>Device</a:t>
            </a:r>
            <a:r>
              <a:rPr lang="en-US" sz="1800" dirty="0">
                <a:solidFill>
                  <a:schemeClr val="accent6">
                    <a:lumMod val="50000"/>
                  </a:schemeClr>
                </a:solidFill>
              </a:rPr>
              <a:t/>
            </a:r>
            <a:br>
              <a:rPr lang="en-US" sz="1800" dirty="0">
                <a:solidFill>
                  <a:schemeClr val="accent6">
                    <a:lumMod val="50000"/>
                  </a:schemeClr>
                </a:solidFill>
              </a:rPr>
            </a:br>
            <a:r>
              <a:rPr lang="en-US" sz="1800" dirty="0">
                <a:solidFill>
                  <a:schemeClr val="accent6">
                    <a:lumMod val="50000"/>
                  </a:schemeClr>
                </a:solidFill>
              </a:rPr>
              <a:t>with Delivery </a:t>
            </a:r>
            <a:r>
              <a:rPr lang="en-US" sz="1800" dirty="0" smtClean="0">
                <a:solidFill>
                  <a:schemeClr val="accent6">
                    <a:lumMod val="50000"/>
                  </a:schemeClr>
                </a:solidFill>
              </a:rPr>
              <a:t>System </a:t>
            </a:r>
            <a:r>
              <a:rPr lang="en-US" sz="1800" dirty="0">
                <a:solidFill>
                  <a:schemeClr val="accent6">
                    <a:lumMod val="50000"/>
                  </a:schemeClr>
                </a:solidFill>
              </a:rPr>
              <a:t>and </a:t>
            </a:r>
            <a:r>
              <a:rPr lang="en-US" sz="1800" dirty="0" smtClean="0">
                <a:solidFill>
                  <a:schemeClr val="accent6">
                    <a:lumMod val="50000"/>
                  </a:schemeClr>
                </a:solidFill>
              </a:rPr>
              <a:t>WATCHMAN</a:t>
            </a:r>
            <a:r>
              <a:rPr lang="en-US" sz="1800" baseline="30000" dirty="0" smtClean="0">
                <a:solidFill>
                  <a:schemeClr val="accent6">
                    <a:lumMod val="50000"/>
                  </a:schemeClr>
                </a:solidFill>
              </a:rPr>
              <a:t> </a:t>
            </a:r>
            <a:r>
              <a:rPr lang="en-US" sz="1800" dirty="0" smtClean="0">
                <a:solidFill>
                  <a:schemeClr val="accent6">
                    <a:lumMod val="50000"/>
                  </a:schemeClr>
                </a:solidFill>
              </a:rPr>
              <a:t>Access System </a:t>
            </a:r>
            <a:endParaRPr lang="en-US" sz="1800" dirty="0">
              <a:solidFill>
                <a:schemeClr val="accent6">
                  <a:lumMod val="50000"/>
                </a:schemeClr>
              </a:solidFill>
            </a:endParaRPr>
          </a:p>
        </p:txBody>
      </p:sp>
      <p:sp>
        <p:nvSpPr>
          <p:cNvPr id="3" name="Content Placeholder 2"/>
          <p:cNvSpPr>
            <a:spLocks noGrp="1"/>
          </p:cNvSpPr>
          <p:nvPr>
            <p:ph sz="half" idx="1"/>
          </p:nvPr>
        </p:nvSpPr>
        <p:spPr>
          <a:xfrm>
            <a:off x="0" y="1295400"/>
            <a:ext cx="9144000" cy="5486400"/>
          </a:xfrm>
        </p:spPr>
        <p:txBody>
          <a:bodyPr>
            <a:noAutofit/>
          </a:bodyPr>
          <a:lstStyle/>
          <a:p>
            <a:pPr marL="0" indent="0">
              <a:lnSpc>
                <a:spcPct val="120000"/>
              </a:lnSpc>
              <a:spcBef>
                <a:spcPts val="0"/>
              </a:spcBef>
              <a:buNone/>
            </a:pPr>
            <a:r>
              <a:rPr lang="en-US" sz="600" b="1" cap="all" dirty="0" smtClean="0"/>
              <a:t>Indications </a:t>
            </a:r>
            <a:r>
              <a:rPr lang="en-US" sz="600" b="1" cap="all" dirty="0"/>
              <a:t>for use</a:t>
            </a:r>
          </a:p>
          <a:p>
            <a:pPr marL="0" indent="0">
              <a:lnSpc>
                <a:spcPct val="120000"/>
              </a:lnSpc>
              <a:spcBef>
                <a:spcPts val="0"/>
              </a:spcBef>
              <a:buNone/>
            </a:pPr>
            <a:r>
              <a:rPr lang="en-US" sz="600" dirty="0"/>
              <a:t>The WATCHMAN Device is indicated to reduce the risk of thromboembolism from the left atrial appendage in patients with non-</a:t>
            </a:r>
            <a:r>
              <a:rPr lang="en-US" sz="600" dirty="0" err="1"/>
              <a:t>valvular</a:t>
            </a:r>
            <a:r>
              <a:rPr lang="en-US" sz="600" dirty="0"/>
              <a:t> atrial fibrillation who:</a:t>
            </a:r>
          </a:p>
          <a:p>
            <a:pPr marL="123825" indent="-123825">
              <a:lnSpc>
                <a:spcPct val="120000"/>
              </a:lnSpc>
              <a:spcBef>
                <a:spcPts val="0"/>
              </a:spcBef>
            </a:pPr>
            <a:r>
              <a:rPr lang="en-US" sz="600" dirty="0" smtClean="0"/>
              <a:t>Are </a:t>
            </a:r>
            <a:r>
              <a:rPr lang="en-US" sz="600" dirty="0"/>
              <a:t>at increased risk for stroke and systemic embolism based on CHADS</a:t>
            </a:r>
            <a:r>
              <a:rPr lang="en-US" sz="600" baseline="-25000" dirty="0"/>
              <a:t>2</a:t>
            </a:r>
            <a:r>
              <a:rPr lang="en-US" sz="600" dirty="0"/>
              <a:t> or CHA</a:t>
            </a:r>
            <a:r>
              <a:rPr lang="en-US" sz="600" baseline="-25000" dirty="0"/>
              <a:t>2</a:t>
            </a:r>
            <a:r>
              <a:rPr lang="en-US" sz="600" dirty="0"/>
              <a:t>DS</a:t>
            </a:r>
            <a:r>
              <a:rPr lang="en-US" sz="600" baseline="-25000" dirty="0"/>
              <a:t>2</a:t>
            </a:r>
            <a:r>
              <a:rPr lang="en-US" sz="600" dirty="0"/>
              <a:t>-VASc </a:t>
            </a:r>
            <a:r>
              <a:rPr lang="en-US" sz="600" dirty="0" smtClean="0"/>
              <a:t>scores </a:t>
            </a:r>
            <a:r>
              <a:rPr lang="en-US" sz="600" dirty="0"/>
              <a:t>and are recommended for anticoagulation therapy;</a:t>
            </a:r>
          </a:p>
          <a:p>
            <a:pPr marL="123825" indent="-123825">
              <a:lnSpc>
                <a:spcPct val="120000"/>
              </a:lnSpc>
              <a:spcBef>
                <a:spcPts val="0"/>
              </a:spcBef>
            </a:pPr>
            <a:r>
              <a:rPr lang="en-US" sz="600" dirty="0" smtClean="0"/>
              <a:t>Are </a:t>
            </a:r>
            <a:r>
              <a:rPr lang="en-US" sz="600" dirty="0"/>
              <a:t>deemed by their physicians to be suitable for warfarin; and</a:t>
            </a:r>
          </a:p>
          <a:p>
            <a:pPr marL="123825" lvl="0" indent="-123825">
              <a:lnSpc>
                <a:spcPct val="120000"/>
              </a:lnSpc>
              <a:spcBef>
                <a:spcPts val="0"/>
              </a:spcBef>
            </a:pPr>
            <a:r>
              <a:rPr lang="en-US" sz="600" dirty="0" smtClean="0"/>
              <a:t>Have </a:t>
            </a:r>
            <a:r>
              <a:rPr lang="en-US" sz="600" dirty="0"/>
              <a:t>an appropriate rationale to seek a non-pharmacologic alternative to </a:t>
            </a:r>
            <a:r>
              <a:rPr lang="en-US" sz="600" dirty="0" smtClean="0"/>
              <a:t>warfarin</a:t>
            </a:r>
            <a:r>
              <a:rPr lang="en-US" sz="600" dirty="0"/>
              <a:t>, taking into account the safety and effectiveness of the device compared to warfarin. </a:t>
            </a:r>
          </a:p>
          <a:p>
            <a:pPr marL="0" indent="0">
              <a:lnSpc>
                <a:spcPct val="120000"/>
              </a:lnSpc>
              <a:spcBef>
                <a:spcPts val="0"/>
              </a:spcBef>
              <a:buNone/>
            </a:pPr>
            <a:r>
              <a:rPr lang="en-US" sz="600" dirty="0" smtClean="0"/>
              <a:t>The </a:t>
            </a:r>
            <a:r>
              <a:rPr lang="en-US" sz="600" dirty="0"/>
              <a:t>WATCHMAN Access System is intended to provide vascular and transseptal access for all WATCHMAN Left Atrial Appendage Closure Devices with Delivery Systems</a:t>
            </a:r>
            <a:r>
              <a:rPr lang="en-US" sz="600" dirty="0" smtClean="0"/>
              <a:t>.</a:t>
            </a:r>
            <a:endParaRPr lang="en-US" sz="600" b="1" cap="all" dirty="0" smtClean="0"/>
          </a:p>
          <a:p>
            <a:pPr marL="0" indent="0">
              <a:lnSpc>
                <a:spcPct val="120000"/>
              </a:lnSpc>
              <a:spcBef>
                <a:spcPts val="0"/>
              </a:spcBef>
              <a:buNone/>
            </a:pPr>
            <a:r>
              <a:rPr lang="en-US" sz="600" b="1" cap="all" dirty="0" smtClean="0"/>
              <a:t>Contraindications</a:t>
            </a:r>
            <a:endParaRPr lang="en-US" sz="600" b="1" cap="all" dirty="0"/>
          </a:p>
          <a:p>
            <a:pPr marL="0" indent="0">
              <a:lnSpc>
                <a:spcPct val="120000"/>
              </a:lnSpc>
              <a:spcBef>
                <a:spcPts val="0"/>
              </a:spcBef>
              <a:buNone/>
            </a:pPr>
            <a:r>
              <a:rPr lang="en-US" sz="600" dirty="0"/>
              <a:t>Do not use the WATCHMAN Device if:</a:t>
            </a:r>
          </a:p>
          <a:p>
            <a:pPr marL="123825" indent="-123825">
              <a:lnSpc>
                <a:spcPct val="120000"/>
              </a:lnSpc>
              <a:spcBef>
                <a:spcPts val="0"/>
              </a:spcBef>
            </a:pPr>
            <a:r>
              <a:rPr lang="en-US" sz="600" dirty="0" err="1"/>
              <a:t>Intracardiac</a:t>
            </a:r>
            <a:r>
              <a:rPr lang="en-US" sz="600" dirty="0"/>
              <a:t> thrombus is visualized by echocardiographic imaging.</a:t>
            </a:r>
          </a:p>
          <a:p>
            <a:pPr marL="123825" indent="-123825">
              <a:lnSpc>
                <a:spcPct val="120000"/>
              </a:lnSpc>
              <a:spcBef>
                <a:spcPts val="0"/>
              </a:spcBef>
            </a:pPr>
            <a:r>
              <a:rPr lang="en-US" sz="600" dirty="0"/>
              <a:t>An atrial septal defect repair or closure device or a patent foramen </a:t>
            </a:r>
            <a:r>
              <a:rPr lang="en-US" sz="600" dirty="0" err="1"/>
              <a:t>ovale</a:t>
            </a:r>
            <a:r>
              <a:rPr lang="en-US" sz="600" dirty="0"/>
              <a:t> repair or closure device is present.</a:t>
            </a:r>
          </a:p>
          <a:p>
            <a:pPr marL="123825" indent="-123825">
              <a:lnSpc>
                <a:spcPct val="120000"/>
              </a:lnSpc>
              <a:spcBef>
                <a:spcPts val="0"/>
              </a:spcBef>
            </a:pPr>
            <a:r>
              <a:rPr lang="en-US" sz="600" dirty="0"/>
              <a:t>The LAA anatomy will not </a:t>
            </a:r>
            <a:r>
              <a:rPr lang="en-US" sz="600" dirty="0" smtClean="0"/>
              <a:t>accommodate </a:t>
            </a:r>
            <a:r>
              <a:rPr lang="en-US" sz="600" dirty="0"/>
              <a:t>a device. See </a:t>
            </a:r>
            <a:r>
              <a:rPr lang="en-US" sz="600" b="1" dirty="0" smtClean="0"/>
              <a:t>Table </a:t>
            </a:r>
            <a:r>
              <a:rPr lang="en-US" sz="600" b="1" dirty="0">
                <a:solidFill>
                  <a:srgbClr val="00B0F0"/>
                </a:solidFill>
              </a:rPr>
              <a:t> </a:t>
            </a:r>
            <a:r>
              <a:rPr lang="en-US" sz="600" dirty="0" smtClean="0">
                <a:solidFill>
                  <a:schemeClr val="accent6">
                    <a:lumMod val="50000"/>
                  </a:schemeClr>
                </a:solidFill>
              </a:rPr>
              <a:t>46</a:t>
            </a:r>
            <a:r>
              <a:rPr lang="en-US" sz="600" b="1" dirty="0" smtClean="0">
                <a:solidFill>
                  <a:schemeClr val="accent6">
                    <a:lumMod val="50000"/>
                  </a:schemeClr>
                </a:solidFill>
              </a:rPr>
              <a:t> </a:t>
            </a:r>
            <a:r>
              <a:rPr lang="en-US" sz="600" dirty="0" smtClean="0"/>
              <a:t>in </a:t>
            </a:r>
            <a:r>
              <a:rPr lang="en-US" sz="600" dirty="0"/>
              <a:t>the </a:t>
            </a:r>
            <a:r>
              <a:rPr lang="en-US" sz="600" dirty="0" smtClean="0"/>
              <a:t>DFU.</a:t>
            </a:r>
            <a:endParaRPr lang="en-US" sz="600" dirty="0"/>
          </a:p>
          <a:p>
            <a:pPr marL="123825" indent="-123825">
              <a:lnSpc>
                <a:spcPct val="120000"/>
              </a:lnSpc>
              <a:spcBef>
                <a:spcPts val="0"/>
              </a:spcBef>
            </a:pPr>
            <a:r>
              <a:rPr lang="en-US" sz="600" dirty="0"/>
              <a:t>Any of the customary contraindications for other percutaneous catheterization procedures (e.g., patient size too small to accommodate TEE probe or required catheters) or conditions (e.g., active infection, bleeding disorder) are present.</a:t>
            </a:r>
          </a:p>
          <a:p>
            <a:pPr marL="123825" indent="-123825">
              <a:lnSpc>
                <a:spcPct val="120000"/>
              </a:lnSpc>
              <a:spcBef>
                <a:spcPts val="0"/>
              </a:spcBef>
            </a:pPr>
            <a:r>
              <a:rPr lang="en-US" sz="600" dirty="0"/>
              <a:t>There are contraindications to the use of warfarin, aspirin, or </a:t>
            </a:r>
            <a:r>
              <a:rPr lang="en-US" sz="600" dirty="0" err="1"/>
              <a:t>clopidogrel</a:t>
            </a:r>
            <a:r>
              <a:rPr lang="en-US" sz="600" dirty="0"/>
              <a:t>.</a:t>
            </a:r>
          </a:p>
          <a:p>
            <a:pPr marL="123825" indent="-123825">
              <a:lnSpc>
                <a:spcPct val="120000"/>
              </a:lnSpc>
              <a:spcBef>
                <a:spcPts val="0"/>
              </a:spcBef>
            </a:pPr>
            <a:r>
              <a:rPr lang="en-US" sz="600" dirty="0"/>
              <a:t>The patient has a known hypersensitivity to any portion of the device material or the individual components (see Device Description section) such that the use of the WATCHMAN </a:t>
            </a:r>
            <a:r>
              <a:rPr lang="en-US" sz="600" dirty="0" smtClean="0"/>
              <a:t>Device </a:t>
            </a:r>
            <a:r>
              <a:rPr lang="en-US" sz="600" dirty="0"/>
              <a:t>is contraindicated.</a:t>
            </a:r>
          </a:p>
          <a:p>
            <a:pPr marL="0" indent="0">
              <a:lnSpc>
                <a:spcPct val="120000"/>
              </a:lnSpc>
              <a:spcBef>
                <a:spcPts val="0"/>
              </a:spcBef>
              <a:buNone/>
            </a:pPr>
            <a:r>
              <a:rPr lang="en-US" sz="600" b="1" cap="all" dirty="0"/>
              <a:t>Warnings</a:t>
            </a:r>
          </a:p>
          <a:p>
            <a:pPr marL="125413" indent="-125413">
              <a:lnSpc>
                <a:spcPct val="120000"/>
              </a:lnSpc>
              <a:spcBef>
                <a:spcPts val="0"/>
              </a:spcBef>
            </a:pPr>
            <a:r>
              <a:rPr lang="en-US" sz="600" dirty="0" smtClean="0"/>
              <a:t>Device </a:t>
            </a:r>
            <a:r>
              <a:rPr lang="en-US" sz="600" dirty="0"/>
              <a:t>selection should be based on accurate LAA measurements obtained using </a:t>
            </a:r>
            <a:r>
              <a:rPr lang="en-US" sz="600" dirty="0" err="1"/>
              <a:t>fluoro</a:t>
            </a:r>
            <a:r>
              <a:rPr lang="en-US" sz="600" dirty="0"/>
              <a:t> and ultrasound guidance (TEE recommended) in multiple angles (e.g., 0º, 45º, 90º, 135º). </a:t>
            </a:r>
          </a:p>
          <a:p>
            <a:pPr marL="125413" indent="-125413">
              <a:lnSpc>
                <a:spcPct val="120000"/>
              </a:lnSpc>
              <a:spcBef>
                <a:spcPts val="0"/>
              </a:spcBef>
            </a:pPr>
            <a:r>
              <a:rPr lang="en-US" sz="600" dirty="0"/>
              <a:t>Do not release the WATCHMAN Device from the core wire if the device does not meet all release criteria.</a:t>
            </a:r>
          </a:p>
          <a:p>
            <a:pPr marL="125413" indent="-125413">
              <a:lnSpc>
                <a:spcPct val="120000"/>
              </a:lnSpc>
              <a:spcBef>
                <a:spcPts val="0"/>
              </a:spcBef>
            </a:pPr>
            <a:r>
              <a:rPr lang="en-US" sz="600" dirty="0"/>
              <a:t>If </a:t>
            </a:r>
            <a:r>
              <a:rPr lang="en-US" sz="600" dirty="0">
                <a:solidFill>
                  <a:schemeClr val="accent6">
                    <a:lumMod val="50000"/>
                  </a:schemeClr>
                </a:solidFill>
              </a:rPr>
              <a:t>thrombus is observed on the device, warfarin therapy is recommended until resolution of thrombus is demonstrated by TEE.</a:t>
            </a:r>
          </a:p>
          <a:p>
            <a:pPr marL="125413" indent="-125413">
              <a:lnSpc>
                <a:spcPct val="120000"/>
              </a:lnSpc>
              <a:spcBef>
                <a:spcPts val="0"/>
              </a:spcBef>
            </a:pPr>
            <a:r>
              <a:rPr lang="en-US" sz="600" dirty="0">
                <a:solidFill>
                  <a:schemeClr val="accent6">
                    <a:lumMod val="50000"/>
                  </a:schemeClr>
                </a:solidFill>
              </a:rPr>
              <a:t>The potential for device embolization exists with cardioversion &lt;30 days following device implantation. Verify device position post-cardioversion during this period.</a:t>
            </a:r>
          </a:p>
          <a:p>
            <a:pPr marL="125413" indent="-125413">
              <a:lnSpc>
                <a:spcPct val="120000"/>
              </a:lnSpc>
              <a:spcBef>
                <a:spcPts val="0"/>
              </a:spcBef>
            </a:pPr>
            <a:r>
              <a:rPr lang="en-US" sz="600" dirty="0">
                <a:solidFill>
                  <a:schemeClr val="accent6">
                    <a:lumMod val="50000"/>
                  </a:schemeClr>
                </a:solidFill>
              </a:rPr>
              <a:t>Administer appropriate endocarditis prophylaxis for 6 months following device implantation. The decision to continue endocarditis prophylaxis beyond 6 months is at physician </a:t>
            </a:r>
            <a:r>
              <a:rPr lang="en-US" sz="600" dirty="0" smtClean="0">
                <a:solidFill>
                  <a:schemeClr val="accent6">
                    <a:lumMod val="50000"/>
                  </a:schemeClr>
                </a:solidFill>
              </a:rPr>
              <a:t>discretion.</a:t>
            </a:r>
          </a:p>
          <a:p>
            <a:pPr marL="125413" indent="-125413">
              <a:lnSpc>
                <a:spcPct val="120000"/>
              </a:lnSpc>
              <a:spcBef>
                <a:spcPts val="0"/>
              </a:spcBef>
            </a:pPr>
            <a:r>
              <a:rPr lang="en-US" sz="600" dirty="0" smtClean="0">
                <a:solidFill>
                  <a:schemeClr val="accent6">
                    <a:lumMod val="50000"/>
                  </a:schemeClr>
                </a:solidFill>
              </a:rPr>
              <a:t>For single use only.  Do not reuse, reprocess, or </a:t>
            </a:r>
            <a:r>
              <a:rPr lang="en-US" sz="600" dirty="0" err="1" smtClean="0">
                <a:solidFill>
                  <a:schemeClr val="accent6">
                    <a:lumMod val="50000"/>
                  </a:schemeClr>
                </a:solidFill>
              </a:rPr>
              <a:t>resterilize</a:t>
            </a:r>
            <a:r>
              <a:rPr lang="en-US" sz="600" dirty="0" smtClean="0">
                <a:solidFill>
                  <a:schemeClr val="accent6">
                    <a:lumMod val="50000"/>
                  </a:schemeClr>
                </a:solidFill>
              </a:rPr>
              <a:t>.</a:t>
            </a:r>
            <a:endParaRPr lang="en-US" sz="600" strike="sngStrike" dirty="0">
              <a:solidFill>
                <a:schemeClr val="accent6">
                  <a:lumMod val="50000"/>
                </a:schemeClr>
              </a:solidFill>
            </a:endParaRPr>
          </a:p>
          <a:p>
            <a:pPr marL="0" indent="0">
              <a:lnSpc>
                <a:spcPct val="120000"/>
              </a:lnSpc>
              <a:spcBef>
                <a:spcPts val="0"/>
              </a:spcBef>
              <a:buNone/>
            </a:pPr>
            <a:r>
              <a:rPr lang="en-US" sz="600" b="1" cap="all" dirty="0"/>
              <a:t>Precautions</a:t>
            </a:r>
          </a:p>
          <a:p>
            <a:pPr marL="120650" indent="-119063">
              <a:lnSpc>
                <a:spcPct val="120000"/>
              </a:lnSpc>
              <a:spcBef>
                <a:spcPts val="0"/>
              </a:spcBef>
            </a:pPr>
            <a:r>
              <a:rPr lang="en-US" sz="600" dirty="0"/>
              <a:t>The safety and effectiveness (and benefit-risk profile) of the WATCHMAN Device has not been established in patients for whom long-term anticoagulation is determined to be contraindicated.</a:t>
            </a:r>
          </a:p>
          <a:p>
            <a:pPr marL="120650" indent="-119063">
              <a:lnSpc>
                <a:spcPct val="120000"/>
              </a:lnSpc>
              <a:spcBef>
                <a:spcPts val="0"/>
              </a:spcBef>
            </a:pPr>
            <a:r>
              <a:rPr lang="en-US" sz="600" dirty="0"/>
              <a:t>The LAA is a thin-walled structure. Use caution when accessing the LAA and deploying the device.</a:t>
            </a:r>
          </a:p>
          <a:p>
            <a:pPr marL="120650" indent="-119063">
              <a:lnSpc>
                <a:spcPct val="120000"/>
              </a:lnSpc>
              <a:spcBef>
                <a:spcPts val="0"/>
              </a:spcBef>
            </a:pPr>
            <a:r>
              <a:rPr lang="en-US" sz="600" dirty="0"/>
              <a:t>Use caution when introducing the WATCHMAN Access System to prevent damage to cardiac structures.</a:t>
            </a:r>
          </a:p>
          <a:p>
            <a:pPr marL="120650" indent="-119063">
              <a:lnSpc>
                <a:spcPct val="120000"/>
              </a:lnSpc>
              <a:spcBef>
                <a:spcPts val="0"/>
              </a:spcBef>
            </a:pPr>
            <a:r>
              <a:rPr lang="en-US" sz="600" dirty="0"/>
              <a:t>Use caution when introducing the Delivery System to prevent damage to cardiac structures.</a:t>
            </a:r>
          </a:p>
          <a:p>
            <a:pPr marL="120650" indent="-119063">
              <a:lnSpc>
                <a:spcPct val="120000"/>
              </a:lnSpc>
              <a:spcBef>
                <a:spcPts val="0"/>
              </a:spcBef>
            </a:pPr>
            <a:r>
              <a:rPr lang="en-US" sz="600" dirty="0"/>
              <a:t>To prevent damage to the Delivery Catheter or device, do not allow the WATCHMAN Device to protrude beyond the distal tip of the Delivery Catheter when inserting the Delivery System into the Access Sheath.</a:t>
            </a:r>
          </a:p>
          <a:p>
            <a:pPr marL="120650" indent="-119063">
              <a:lnSpc>
                <a:spcPct val="120000"/>
              </a:lnSpc>
              <a:spcBef>
                <a:spcPts val="0"/>
              </a:spcBef>
            </a:pPr>
            <a:r>
              <a:rPr lang="en-US" sz="600" dirty="0"/>
              <a:t>If using a power injector, the maximum pressure </a:t>
            </a:r>
            <a:r>
              <a:rPr lang="en-US" sz="600" b="1" dirty="0"/>
              <a:t>should not </a:t>
            </a:r>
            <a:r>
              <a:rPr lang="en-US" sz="600" dirty="0"/>
              <a:t>exceed 100 psi.</a:t>
            </a:r>
          </a:p>
          <a:p>
            <a:pPr marL="120650" indent="-119063">
              <a:lnSpc>
                <a:spcPct val="120000"/>
              </a:lnSpc>
              <a:spcBef>
                <a:spcPts val="0"/>
              </a:spcBef>
            </a:pPr>
            <a:r>
              <a:rPr lang="en-US" sz="600" dirty="0"/>
              <a:t>In view of the concerns that were raised by the </a:t>
            </a:r>
            <a:r>
              <a:rPr lang="en-US" sz="600" dirty="0" smtClean="0"/>
              <a:t>RE-ALIGN</a:t>
            </a:r>
            <a:r>
              <a:rPr lang="en-US" sz="600" baseline="30000" dirty="0" smtClean="0">
                <a:solidFill>
                  <a:schemeClr val="accent6">
                    <a:lumMod val="50000"/>
                  </a:schemeClr>
                </a:solidFill>
              </a:rPr>
              <a:t>1</a:t>
            </a:r>
            <a:r>
              <a:rPr lang="en-US" sz="600" dirty="0" smtClean="0"/>
              <a:t> </a:t>
            </a:r>
            <a:r>
              <a:rPr lang="en-US" sz="600" dirty="0"/>
              <a:t>study of </a:t>
            </a:r>
            <a:r>
              <a:rPr lang="en-US" sz="600" dirty="0" err="1"/>
              <a:t>dabigatran</a:t>
            </a:r>
            <a:r>
              <a:rPr lang="en-US" sz="600" dirty="0"/>
              <a:t> in the presence of prosthetic mechanical heart valves, caution should be used when prescribing oral anticoagulants other than warfarin in patients treated with the WATCHMAN Device. The WATCHMAN Device has only been evaluated with the use of warfarin post-device implantation.</a:t>
            </a:r>
          </a:p>
          <a:p>
            <a:pPr marL="0" indent="0">
              <a:lnSpc>
                <a:spcPct val="120000"/>
              </a:lnSpc>
              <a:spcBef>
                <a:spcPts val="0"/>
              </a:spcBef>
              <a:buNone/>
            </a:pPr>
            <a:r>
              <a:rPr lang="en-US" sz="600" b="1" cap="all" dirty="0"/>
              <a:t>ADVERSE EVENTS</a:t>
            </a:r>
          </a:p>
          <a:p>
            <a:pPr marL="0" indent="0">
              <a:lnSpc>
                <a:spcPct val="120000"/>
              </a:lnSpc>
              <a:spcBef>
                <a:spcPts val="0"/>
              </a:spcBef>
              <a:buNone/>
            </a:pPr>
            <a:r>
              <a:rPr lang="en-US" sz="600" dirty="0"/>
              <a:t>Potential adverse events (in alphabetical order) which may be associated with the use of a left atrial appendage closure device or implantation procedure include but are not limited to:</a:t>
            </a:r>
          </a:p>
          <a:p>
            <a:pPr marL="0" indent="0">
              <a:lnSpc>
                <a:spcPct val="120000"/>
              </a:lnSpc>
              <a:spcBef>
                <a:spcPts val="0"/>
              </a:spcBef>
              <a:buNone/>
            </a:pPr>
            <a:r>
              <a:rPr lang="en-US" sz="600" dirty="0"/>
              <a:t>Air embolism, Airway trauma, Allergic reaction to contrast media/medications or device materials, Altered mental status, Anemia requiring transfusion, Anesthesia risks, Angina, Anoxic encephalopathy, Arrhythmias, Atrial septal defect , AV fistula , Bruising, hematoma or </a:t>
            </a:r>
            <a:r>
              <a:rPr lang="en-US" sz="600" dirty="0" err="1"/>
              <a:t>seroma</a:t>
            </a:r>
            <a:r>
              <a:rPr lang="en-US" sz="600" dirty="0"/>
              <a:t>, Cardiac perforation , Chest pain/discomfort, Confusion post procedure, Congestive heart failure, Contrast related nephropathy, Cranial bleed, Decreased hemoglobin, Deep vein thrombosis, Death, Device embolism, Device fracture, Device thrombosis, Edema, Excessive bleeding, Fever, Groin pain, Groin puncture bleed, Hematuria, Hemoptysis, Hypotension, Hypoxia, Improper wound healing, Inability to reposition, recapture, or retrieve the device, Infection / pneumonia, </a:t>
            </a:r>
            <a:r>
              <a:rPr lang="en-US" sz="600" dirty="0" err="1"/>
              <a:t>Interatrial</a:t>
            </a:r>
            <a:r>
              <a:rPr lang="en-US" sz="600" dirty="0"/>
              <a:t> septum thrombus, </a:t>
            </a:r>
            <a:r>
              <a:rPr lang="en-US" sz="600" dirty="0" err="1"/>
              <a:t>Intratracheal</a:t>
            </a:r>
            <a:r>
              <a:rPr lang="en-US" sz="600" dirty="0"/>
              <a:t> bleeding, Major bleeding requiring transfusion, Misplacement of the device / improper seal of the appendage / movement of device from appendage wall, Myocardia erosion, Nausea, Oral bleeding, Pericardial effusion / </a:t>
            </a:r>
            <a:r>
              <a:rPr lang="en-US" sz="600" dirty="0" err="1"/>
              <a:t>tamponade</a:t>
            </a:r>
            <a:r>
              <a:rPr lang="en-US" sz="600" dirty="0"/>
              <a:t>, Pleural effusion, Prolonged bleeding from a laceration, </a:t>
            </a:r>
            <a:r>
              <a:rPr lang="en-US" sz="600" dirty="0" err="1"/>
              <a:t>Pseudoaneurysm</a:t>
            </a:r>
            <a:r>
              <a:rPr lang="en-US" sz="600" dirty="0"/>
              <a:t>, Pulmonary edema, Renal failure, Respiratory insufficiency / failure, Surgical removal of the device, Stroke – Ischemic , Stroke – Hemorrhagic, Systemic embolism, TEE complications (throat pain, bleeding, esophageal trauma), Thrombocytopenia, Thrombosis, Transient ischemic attack (TIA), </a:t>
            </a:r>
            <a:r>
              <a:rPr lang="en-US" sz="600" dirty="0" err="1"/>
              <a:t>Valvular</a:t>
            </a:r>
            <a:r>
              <a:rPr lang="en-US" sz="600" dirty="0"/>
              <a:t> damage, Vasovagal reactions</a:t>
            </a:r>
          </a:p>
          <a:p>
            <a:pPr marL="0" indent="0">
              <a:lnSpc>
                <a:spcPct val="120000"/>
              </a:lnSpc>
              <a:spcBef>
                <a:spcPts val="0"/>
              </a:spcBef>
              <a:buNone/>
            </a:pPr>
            <a:r>
              <a:rPr lang="en-US" sz="600" dirty="0"/>
              <a:t>There may be other potential adverse events that are unforeseen at this time.</a:t>
            </a:r>
          </a:p>
          <a:p>
            <a:pPr marL="0" indent="0">
              <a:lnSpc>
                <a:spcPct val="120000"/>
              </a:lnSpc>
              <a:spcBef>
                <a:spcPts val="0"/>
              </a:spcBef>
              <a:buNone/>
            </a:pPr>
            <a:r>
              <a:rPr lang="en-US" sz="600" dirty="0"/>
              <a:t>  </a:t>
            </a:r>
          </a:p>
          <a:p>
            <a:pPr marL="0" indent="0">
              <a:lnSpc>
                <a:spcPct val="120000"/>
              </a:lnSpc>
              <a:spcBef>
                <a:spcPts val="0"/>
              </a:spcBef>
              <a:buNone/>
            </a:pPr>
            <a:r>
              <a:rPr lang="en-US" sz="600" b="1" i="1" dirty="0"/>
              <a:t>CAUTION: </a:t>
            </a:r>
            <a:r>
              <a:rPr lang="en-US" sz="600" i="1" dirty="0"/>
              <a:t>Federal law (USA) restricts this device to sale by or on the order of a physician. Rx only. Prior to use, please see the complete “Directions for Use” for more information on Indications, Contraindications, Warnings, Precautions, Adverse Events, and Operator’s Instructions.</a:t>
            </a:r>
            <a:endParaRPr lang="en-US" sz="600" dirty="0"/>
          </a:p>
          <a:p>
            <a:pPr marL="0" indent="0">
              <a:lnSpc>
                <a:spcPct val="120000"/>
              </a:lnSpc>
              <a:spcBef>
                <a:spcPts val="0"/>
              </a:spcBef>
              <a:buNone/>
            </a:pPr>
            <a:r>
              <a:rPr lang="en-US" sz="600" i="1" dirty="0"/>
              <a:t> </a:t>
            </a:r>
            <a:endParaRPr lang="en-US" sz="600" dirty="0"/>
          </a:p>
          <a:p>
            <a:pPr marL="0" indent="0">
              <a:lnSpc>
                <a:spcPct val="120000"/>
              </a:lnSpc>
              <a:spcBef>
                <a:spcPts val="0"/>
              </a:spcBef>
              <a:buNone/>
            </a:pPr>
            <a:r>
              <a:rPr lang="en-US" sz="600" dirty="0">
                <a:solidFill>
                  <a:schemeClr val="accent6">
                    <a:lumMod val="50000"/>
                  </a:schemeClr>
                </a:solidFill>
              </a:rPr>
              <a:t>© 2015 Boston Scientific Corporation or its affiliates. All rights reserved.</a:t>
            </a:r>
          </a:p>
          <a:p>
            <a:pPr marL="0" indent="0">
              <a:lnSpc>
                <a:spcPct val="120000"/>
              </a:lnSpc>
              <a:spcBef>
                <a:spcPts val="0"/>
              </a:spcBef>
              <a:buNone/>
            </a:pPr>
            <a:r>
              <a:rPr lang="en-US" sz="600" dirty="0">
                <a:solidFill>
                  <a:schemeClr val="accent6">
                    <a:lumMod val="50000"/>
                  </a:schemeClr>
                </a:solidFill>
              </a:rPr>
              <a:t> </a:t>
            </a:r>
          </a:p>
          <a:p>
            <a:pPr marL="0" indent="0">
              <a:lnSpc>
                <a:spcPct val="120000"/>
              </a:lnSpc>
              <a:spcBef>
                <a:spcPts val="0"/>
              </a:spcBef>
              <a:buNone/>
            </a:pPr>
            <a:r>
              <a:rPr lang="en-US" sz="600" baseline="30000" dirty="0" smtClean="0">
                <a:solidFill>
                  <a:schemeClr val="accent6">
                    <a:lumMod val="50000"/>
                  </a:schemeClr>
                </a:solidFill>
              </a:rPr>
              <a:t>1</a:t>
            </a:r>
            <a:r>
              <a:rPr lang="en-US" sz="600" dirty="0" smtClean="0">
                <a:solidFill>
                  <a:schemeClr val="accent6">
                    <a:lumMod val="50000"/>
                  </a:schemeClr>
                </a:solidFill>
              </a:rPr>
              <a:t>Eikelboom </a:t>
            </a:r>
            <a:r>
              <a:rPr lang="en-US" sz="600" dirty="0"/>
              <a:t>JW, Connolly SJ, </a:t>
            </a:r>
            <a:r>
              <a:rPr lang="en-US" sz="600" dirty="0" err="1"/>
              <a:t>Brueckmann</a:t>
            </a:r>
            <a:r>
              <a:rPr lang="en-US" sz="600" dirty="0"/>
              <a:t> M, et al. N </a:t>
            </a:r>
            <a:r>
              <a:rPr lang="en-US" sz="600" dirty="0" err="1"/>
              <a:t>Engl</a:t>
            </a:r>
            <a:r>
              <a:rPr lang="en-US" sz="600" dirty="0"/>
              <a:t> J Med 2013;369:1206-14</a:t>
            </a:r>
            <a:r>
              <a:rPr lang="en-US" sz="600" dirty="0" smtClean="0"/>
              <a:t>. </a:t>
            </a:r>
            <a:endParaRPr lang="en-US" sz="600" dirty="0"/>
          </a:p>
          <a:p>
            <a:pPr marL="0" indent="0">
              <a:lnSpc>
                <a:spcPct val="120000"/>
              </a:lnSpc>
              <a:spcBef>
                <a:spcPts val="0"/>
              </a:spcBef>
              <a:buNone/>
            </a:pPr>
            <a:endParaRPr lang="en-US" sz="600" dirty="0"/>
          </a:p>
        </p:txBody>
      </p:sp>
    </p:spTree>
    <p:extLst>
      <p:ext uri="{BB962C8B-B14F-4D97-AF65-F5344CB8AC3E}">
        <p14:creationId xmlns:p14="http://schemas.microsoft.com/office/powerpoint/2010/main" val="286334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 is a Growing Problem Associated with Greater </a:t>
            </a:r>
            <a:r>
              <a:rPr lang="en-US" dirty="0" smtClean="0"/>
              <a:t>Morbidity and </a:t>
            </a:r>
            <a:r>
              <a:rPr lang="en-US" dirty="0"/>
              <a:t>Mortality </a:t>
            </a:r>
          </a:p>
        </p:txBody>
      </p:sp>
      <p:cxnSp>
        <p:nvCxnSpPr>
          <p:cNvPr id="4" name="Straight Connector 3"/>
          <p:cNvCxnSpPr/>
          <p:nvPr/>
        </p:nvCxnSpPr>
        <p:spPr>
          <a:xfrm>
            <a:off x="2514600" y="4378542"/>
            <a:ext cx="0" cy="13921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4357054"/>
            <a:ext cx="0" cy="13921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448" y="4366661"/>
            <a:ext cx="4406001" cy="1127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fontAlgn="base">
              <a:lnSpc>
                <a:spcPct val="90000"/>
              </a:lnSpc>
              <a:spcBef>
                <a:spcPct val="0"/>
              </a:spcBef>
              <a:spcAft>
                <a:spcPct val="0"/>
              </a:spcAft>
            </a:pPr>
            <a:endParaRPr lang="en-US" sz="3600" dirty="0">
              <a:solidFill>
                <a:srgbClr val="000000"/>
              </a:solidFill>
              <a:latin typeface="ITC Officina Serif"/>
            </a:endParaRPr>
          </a:p>
        </p:txBody>
      </p:sp>
      <p:sp>
        <p:nvSpPr>
          <p:cNvPr id="8" name="AutoShape 9"/>
          <p:cNvSpPr>
            <a:spLocks noChangeArrowheads="1"/>
          </p:cNvSpPr>
          <p:nvPr/>
        </p:nvSpPr>
        <p:spPr bwMode="auto">
          <a:xfrm>
            <a:off x="213731" y="4409524"/>
            <a:ext cx="2236429"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2400" b="1" dirty="0" smtClean="0">
                <a:solidFill>
                  <a:srgbClr val="000000"/>
                </a:solidFill>
                <a:latin typeface="ITC Officina Serif"/>
              </a:rPr>
              <a:t>~5 M</a:t>
            </a:r>
            <a:endParaRPr lang="en-US" sz="2400" b="1" dirty="0">
              <a:solidFill>
                <a:srgbClr val="000000"/>
              </a:solidFill>
              <a:latin typeface="ITC Officina Serif"/>
            </a:endParaRPr>
          </a:p>
          <a:p>
            <a:pPr algn="ctr" fontAlgn="base">
              <a:spcBef>
                <a:spcPct val="0"/>
              </a:spcBef>
              <a:spcAft>
                <a:spcPct val="0"/>
              </a:spcAft>
            </a:pPr>
            <a:r>
              <a:rPr lang="en-US" sz="1200" b="1" dirty="0">
                <a:solidFill>
                  <a:srgbClr val="000000"/>
                </a:solidFill>
                <a:latin typeface="ITC Officina Serif"/>
              </a:rPr>
              <a:t>people with </a:t>
            </a:r>
            <a:r>
              <a:rPr lang="en-US" sz="1200" b="1" dirty="0" smtClean="0">
                <a:solidFill>
                  <a:srgbClr val="000000"/>
                </a:solidFill>
                <a:latin typeface="ITC Officina Serif"/>
              </a:rPr>
              <a:t>AF in U.S., expected to more than double by 2050</a:t>
            </a:r>
            <a:r>
              <a:rPr lang="en-US" sz="1200" b="1" baseline="30000" dirty="0" smtClean="0">
                <a:solidFill>
                  <a:srgbClr val="000000"/>
                </a:solidFill>
                <a:latin typeface="ITC Officina Serif"/>
              </a:rPr>
              <a:t>1</a:t>
            </a:r>
          </a:p>
        </p:txBody>
      </p:sp>
      <p:sp>
        <p:nvSpPr>
          <p:cNvPr id="9" name="Rectangle 10"/>
          <p:cNvSpPr>
            <a:spLocks noChangeArrowheads="1"/>
          </p:cNvSpPr>
          <p:nvPr/>
        </p:nvSpPr>
        <p:spPr bwMode="auto">
          <a:xfrm>
            <a:off x="200877" y="1836061"/>
            <a:ext cx="2064122" cy="681456"/>
          </a:xfrm>
          <a:prstGeom prst="roundRect">
            <a:avLst/>
          </a:prstGeom>
          <a:solidFill>
            <a:srgbClr val="C00000"/>
          </a:solidFill>
          <a:ln w="9525">
            <a:noFill/>
            <a:miter lim="800000"/>
            <a:headEnd/>
            <a:tailEnd/>
          </a:ln>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1400" b="1" dirty="0" smtClean="0">
                <a:solidFill>
                  <a:srgbClr val="F2F2F2"/>
                </a:solidFill>
                <a:latin typeface="ITC Officina Serif"/>
              </a:rPr>
              <a:t>AF = most </a:t>
            </a:r>
            <a:r>
              <a:rPr lang="en-US" sz="1400" b="1" dirty="0">
                <a:solidFill>
                  <a:srgbClr val="F2F2F2"/>
                </a:solidFill>
                <a:latin typeface="ITC Officina Serif"/>
              </a:rPr>
              <a:t>common  cardiac </a:t>
            </a:r>
            <a:r>
              <a:rPr lang="en-US" sz="1400" b="1" dirty="0" smtClean="0">
                <a:solidFill>
                  <a:srgbClr val="F2F2F2"/>
                </a:solidFill>
                <a:latin typeface="ITC Officina Serif"/>
              </a:rPr>
              <a:t>arrhythmia, and growing</a:t>
            </a:r>
            <a:endParaRPr lang="en-US" sz="1400" b="1" dirty="0">
              <a:solidFill>
                <a:srgbClr val="F2F2F2"/>
              </a:solidFill>
              <a:latin typeface="ITC Officina Serif"/>
            </a:endParaRPr>
          </a:p>
        </p:txBody>
      </p:sp>
      <p:sp>
        <p:nvSpPr>
          <p:cNvPr id="10" name="Rectangle 18"/>
          <p:cNvSpPr>
            <a:spLocks noChangeArrowheads="1"/>
          </p:cNvSpPr>
          <p:nvPr/>
        </p:nvSpPr>
        <p:spPr bwMode="auto">
          <a:xfrm>
            <a:off x="2461748" y="1836061"/>
            <a:ext cx="2021554" cy="681456"/>
          </a:xfrm>
          <a:prstGeom prst="roundRect">
            <a:avLst/>
          </a:prstGeom>
          <a:solidFill>
            <a:srgbClr val="00467F"/>
          </a:solidFill>
          <a:ln w="9525">
            <a:noFill/>
            <a:miter lim="800000"/>
            <a:headEnd/>
            <a:tailEnd/>
          </a:ln>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1400" b="1" dirty="0" smtClean="0">
                <a:solidFill>
                  <a:srgbClr val="F2F2F2"/>
                </a:solidFill>
                <a:latin typeface="ITC Officina Serif"/>
              </a:rPr>
              <a:t>AF </a:t>
            </a:r>
            <a:r>
              <a:rPr lang="en-US" sz="1400" b="1" dirty="0">
                <a:solidFill>
                  <a:srgbClr val="F2F2F2"/>
                </a:solidFill>
                <a:latin typeface="ITC Officina Serif"/>
              </a:rPr>
              <a:t>increases risk of stroke</a:t>
            </a:r>
          </a:p>
        </p:txBody>
      </p:sp>
      <p:sp>
        <p:nvSpPr>
          <p:cNvPr id="11" name="AutoShape 9"/>
          <p:cNvSpPr>
            <a:spLocks noChangeArrowheads="1"/>
          </p:cNvSpPr>
          <p:nvPr/>
        </p:nvSpPr>
        <p:spPr bwMode="auto">
          <a:xfrm>
            <a:off x="2584537" y="4409524"/>
            <a:ext cx="1898765"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2400" b="1" dirty="0">
                <a:solidFill>
                  <a:srgbClr val="000000"/>
                </a:solidFill>
                <a:latin typeface="ITC Officina Serif"/>
              </a:rPr>
              <a:t>5x</a:t>
            </a:r>
          </a:p>
          <a:p>
            <a:pPr algn="ctr" fontAlgn="base">
              <a:spcBef>
                <a:spcPct val="0"/>
              </a:spcBef>
              <a:spcAft>
                <a:spcPct val="0"/>
              </a:spcAft>
            </a:pPr>
            <a:r>
              <a:rPr lang="en-US" sz="1200" b="1" dirty="0">
                <a:solidFill>
                  <a:srgbClr val="000000"/>
                </a:solidFill>
                <a:latin typeface="ITC Officina Serif"/>
              </a:rPr>
              <a:t>greater risk of stroke with </a:t>
            </a:r>
            <a:r>
              <a:rPr lang="en-US" sz="1200" b="1" dirty="0" smtClean="0">
                <a:solidFill>
                  <a:srgbClr val="000000"/>
                </a:solidFill>
                <a:latin typeface="ITC Officina Serif"/>
              </a:rPr>
              <a:t>AF</a:t>
            </a:r>
            <a:r>
              <a:rPr lang="en-US" sz="1200" b="1" baseline="30000" dirty="0" smtClean="0">
                <a:solidFill>
                  <a:srgbClr val="000000"/>
                </a:solidFill>
                <a:latin typeface="ITC Officina Serif"/>
              </a:rPr>
              <a:t>2</a:t>
            </a:r>
            <a:endParaRPr lang="en-US" sz="1200" b="1" baseline="30000" dirty="0">
              <a:solidFill>
                <a:srgbClr val="000000"/>
              </a:solidFill>
              <a:latin typeface="ITC Officina Serif"/>
            </a:endParaRPr>
          </a:p>
        </p:txBody>
      </p:sp>
      <p:grpSp>
        <p:nvGrpSpPr>
          <p:cNvPr id="12" name="Group 11"/>
          <p:cNvGrpSpPr/>
          <p:nvPr/>
        </p:nvGrpSpPr>
        <p:grpSpPr>
          <a:xfrm>
            <a:off x="3720926" y="2888993"/>
            <a:ext cx="575620" cy="786948"/>
            <a:chOff x="6615626" y="3238501"/>
            <a:chExt cx="1023424" cy="1049264"/>
          </a:xfrm>
        </p:grpSpPr>
        <p:pic>
          <p:nvPicPr>
            <p:cNvPr id="13" name="Picture 7"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5989" y="3238501"/>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5626" y="3248688"/>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94385" y="3360745"/>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95454" y="3360745"/>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70009" y="3523737"/>
              <a:ext cx="393061" cy="7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299"/>
          <p:cNvSpPr txBox="1">
            <a:spLocks noChangeArrowheads="1"/>
          </p:cNvSpPr>
          <p:nvPr/>
        </p:nvSpPr>
        <p:spPr bwMode="auto">
          <a:xfrm>
            <a:off x="3153532" y="3008214"/>
            <a:ext cx="449126"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2400" dirty="0">
                <a:solidFill>
                  <a:srgbClr val="074B85"/>
                </a:solidFill>
                <a:latin typeface="ITC Officina Serif"/>
                <a:ea typeface="MS PGothic" pitchFamily="34" charset="-128"/>
              </a:rPr>
              <a:t> </a:t>
            </a:r>
            <a:r>
              <a:rPr lang="en-US" sz="2400" dirty="0">
                <a:solidFill>
                  <a:schemeClr val="accent6">
                    <a:lumMod val="75000"/>
                  </a:schemeClr>
                </a:solidFill>
                <a:latin typeface="ITC Officina Serif"/>
                <a:ea typeface="MS PGothic" pitchFamily="34" charset="-128"/>
              </a:rPr>
              <a:t>&lt;</a:t>
            </a:r>
          </a:p>
        </p:txBody>
      </p:sp>
      <p:pic>
        <p:nvPicPr>
          <p:cNvPr id="19" name="Picture 8" descr="stick_figure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8787" y="2995956"/>
            <a:ext cx="221075" cy="57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585449" y="2112157"/>
            <a:ext cx="4648200" cy="3477875"/>
          </a:xfrm>
          <a:prstGeom prst="rect">
            <a:avLst/>
          </a:prstGeom>
          <a:noFill/>
        </p:spPr>
        <p:txBody>
          <a:bodyPr wrap="square" rtlCol="0">
            <a:spAutoFit/>
          </a:bodyPr>
          <a:lstStyle/>
          <a:p>
            <a:pPr marL="231775" lvl="1" indent="-231775">
              <a:buFont typeface="Arial" panose="020B0604020202020204" pitchFamily="34" charset="0"/>
              <a:buChar char="•"/>
            </a:pPr>
            <a:r>
              <a:rPr lang="en-US" sz="2000" dirty="0">
                <a:solidFill>
                  <a:schemeClr val="accent6">
                    <a:lumMod val="75000"/>
                  </a:schemeClr>
                </a:solidFill>
                <a:latin typeface="ITC Officina Serif"/>
              </a:rPr>
              <a:t>Higher </a:t>
            </a:r>
            <a:r>
              <a:rPr lang="en-US" sz="2000" dirty="0" smtClean="0">
                <a:solidFill>
                  <a:schemeClr val="accent6">
                    <a:lumMod val="75000"/>
                  </a:schemeClr>
                </a:solidFill>
                <a:latin typeface="ITC Officina Serif"/>
              </a:rPr>
              <a:t>stroke risk </a:t>
            </a:r>
            <a:r>
              <a:rPr lang="en-US" sz="2000" dirty="0">
                <a:solidFill>
                  <a:schemeClr val="accent6">
                    <a:lumMod val="75000"/>
                  </a:schemeClr>
                </a:solidFill>
                <a:latin typeface="ITC Officina Serif"/>
              </a:rPr>
              <a:t>for older patients and </a:t>
            </a:r>
            <a:r>
              <a:rPr lang="en-US" sz="2000" dirty="0" smtClean="0">
                <a:solidFill>
                  <a:schemeClr val="accent6">
                    <a:lumMod val="75000"/>
                  </a:schemeClr>
                </a:solidFill>
                <a:latin typeface="ITC Officina Serif"/>
              </a:rPr>
              <a:t>those </a:t>
            </a:r>
            <a:r>
              <a:rPr lang="en-US" sz="2000" dirty="0">
                <a:solidFill>
                  <a:schemeClr val="accent6">
                    <a:lumMod val="75000"/>
                  </a:schemeClr>
                </a:solidFill>
                <a:latin typeface="ITC Officina Serif"/>
              </a:rPr>
              <a:t>with prior </a:t>
            </a:r>
            <a:r>
              <a:rPr lang="en-US" sz="2000" dirty="0" smtClean="0">
                <a:solidFill>
                  <a:schemeClr val="accent6">
                    <a:lumMod val="75000"/>
                  </a:schemeClr>
                </a:solidFill>
                <a:latin typeface="ITC Officina Serif"/>
              </a:rPr>
              <a:t>stroke or TIA</a:t>
            </a:r>
          </a:p>
          <a:p>
            <a:pPr marL="231775" lvl="1" indent="-231775">
              <a:buFont typeface="Arial" panose="020B0604020202020204" pitchFamily="34" charset="0"/>
              <a:buChar char="•"/>
            </a:pPr>
            <a:endParaRPr lang="en-US" sz="2000" dirty="0" smtClean="0">
              <a:solidFill>
                <a:schemeClr val="accent6">
                  <a:lumMod val="75000"/>
                </a:schemeClr>
              </a:solidFill>
              <a:latin typeface="ITC Officina Serif"/>
            </a:endParaRPr>
          </a:p>
          <a:p>
            <a:pPr marL="231775" lvl="1" indent="-231775">
              <a:buFont typeface="Arial" panose="020B0604020202020204" pitchFamily="34" charset="0"/>
              <a:buChar char="•"/>
            </a:pPr>
            <a:r>
              <a:rPr lang="en-US" sz="2000" dirty="0" smtClean="0">
                <a:solidFill>
                  <a:schemeClr val="accent6">
                    <a:lumMod val="75000"/>
                  </a:schemeClr>
                </a:solidFill>
                <a:latin typeface="ITC Officina Serif"/>
              </a:rPr>
              <a:t>15-20% of all strokes are AF-related</a:t>
            </a:r>
          </a:p>
          <a:p>
            <a:pPr marL="231775" lvl="1" indent="-231775">
              <a:buFont typeface="Arial" panose="020B0604020202020204" pitchFamily="34" charset="0"/>
              <a:buChar char="•"/>
            </a:pPr>
            <a:endParaRPr lang="en-US" sz="2000" dirty="0" smtClean="0">
              <a:solidFill>
                <a:schemeClr val="accent6">
                  <a:lumMod val="75000"/>
                </a:schemeClr>
              </a:solidFill>
              <a:latin typeface="ITC Officina Serif"/>
            </a:endParaRPr>
          </a:p>
          <a:p>
            <a:pPr marL="231775" lvl="1" indent="-231775">
              <a:buFont typeface="Arial" panose="020B0604020202020204" pitchFamily="34" charset="0"/>
              <a:buChar char="•"/>
            </a:pPr>
            <a:r>
              <a:rPr lang="en-US" sz="2000" dirty="0" smtClean="0">
                <a:solidFill>
                  <a:schemeClr val="accent6">
                    <a:lumMod val="75000"/>
                  </a:schemeClr>
                </a:solidFill>
                <a:latin typeface="ITC Officina Serif"/>
              </a:rPr>
              <a:t>AF results in greater disability compared to non-AF-related stroke</a:t>
            </a:r>
          </a:p>
          <a:p>
            <a:pPr marL="231775" lvl="1" indent="-231775">
              <a:buFont typeface="Arial" panose="020B0604020202020204" pitchFamily="34" charset="0"/>
              <a:buChar char="•"/>
            </a:pPr>
            <a:endParaRPr lang="en-US" sz="2000" dirty="0" smtClean="0">
              <a:solidFill>
                <a:schemeClr val="accent6">
                  <a:lumMod val="75000"/>
                </a:schemeClr>
              </a:solidFill>
              <a:latin typeface="ITC Officina Serif"/>
            </a:endParaRPr>
          </a:p>
          <a:p>
            <a:pPr marL="231775" lvl="1" indent="-231775">
              <a:buFont typeface="Arial" panose="020B0604020202020204" pitchFamily="34" charset="0"/>
              <a:buChar char="•"/>
            </a:pPr>
            <a:r>
              <a:rPr lang="en-US" sz="2000" dirty="0" smtClean="0">
                <a:solidFill>
                  <a:schemeClr val="accent6">
                    <a:lumMod val="75000"/>
                  </a:schemeClr>
                </a:solidFill>
                <a:latin typeface="ITC Officina Serif"/>
              </a:rPr>
              <a:t>High mortality and stroke recurrence rate</a:t>
            </a:r>
          </a:p>
          <a:p>
            <a:pPr marL="231775" lvl="1" indent="-231775">
              <a:buFont typeface="Arial" panose="020B0604020202020204" pitchFamily="34" charset="0"/>
              <a:buChar char="•"/>
            </a:pPr>
            <a:endParaRPr lang="en-US" sz="2000" dirty="0"/>
          </a:p>
        </p:txBody>
      </p:sp>
      <p:cxnSp>
        <p:nvCxnSpPr>
          <p:cNvPr id="23" name="Straight Connector 22"/>
          <p:cNvCxnSpPr>
            <a:endCxn id="7" idx="2"/>
          </p:cNvCxnSpPr>
          <p:nvPr/>
        </p:nvCxnSpPr>
        <p:spPr bwMode="auto">
          <a:xfrm>
            <a:off x="2382449" y="4357054"/>
            <a:ext cx="0" cy="1137226"/>
          </a:xfrm>
          <a:prstGeom prst="line">
            <a:avLst/>
          </a:prstGeom>
          <a:solidFill>
            <a:srgbClr val="00FF00"/>
          </a:solidFill>
          <a:ln w="28575" cap="flat" cmpd="sng" algn="ctr">
            <a:solidFill>
              <a:schemeClr val="bg1"/>
            </a:solidFill>
            <a:prstDash val="solid"/>
            <a:round/>
            <a:headEnd type="none" w="med" len="med"/>
            <a:tailEnd type="none" w="med" len="med"/>
          </a:ln>
          <a:effectLst/>
        </p:spPr>
      </p:cxnSp>
      <p:sp>
        <p:nvSpPr>
          <p:cNvPr id="24" name="Rectangle 23"/>
          <p:cNvSpPr/>
          <p:nvPr/>
        </p:nvSpPr>
        <p:spPr>
          <a:xfrm>
            <a:off x="13448" y="6367046"/>
            <a:ext cx="8978151" cy="338554"/>
          </a:xfrm>
          <a:prstGeom prst="rect">
            <a:avLst/>
          </a:prstGeom>
        </p:spPr>
        <p:txBody>
          <a:bodyPr wrap="square">
            <a:spAutoFit/>
          </a:bodyPr>
          <a:lstStyle/>
          <a:p>
            <a:pPr marL="228600" indent="-228600">
              <a:buAutoNum type="arabicPeriod"/>
            </a:pPr>
            <a:r>
              <a:rPr lang="en-US" sz="800" dirty="0" smtClean="0">
                <a:solidFill>
                  <a:schemeClr val="accent6">
                    <a:lumMod val="75000"/>
                  </a:schemeClr>
                </a:solidFill>
                <a:latin typeface="ITC Officina Serif"/>
              </a:rPr>
              <a:t>Go AS</a:t>
            </a:r>
            <a:r>
              <a:rPr lang="en-US" sz="800" dirty="0">
                <a:solidFill>
                  <a:schemeClr val="accent6">
                    <a:lumMod val="75000"/>
                  </a:schemeClr>
                </a:solidFill>
                <a:latin typeface="ITC Officina Serif"/>
              </a:rPr>
              <a:t>. et </a:t>
            </a:r>
            <a:r>
              <a:rPr lang="en-US" sz="800" dirty="0" smtClean="0">
                <a:solidFill>
                  <a:schemeClr val="accent6">
                    <a:lumMod val="75000"/>
                  </a:schemeClr>
                </a:solidFill>
                <a:latin typeface="ITC Officina Serif"/>
              </a:rPr>
              <a:t>al, Heart </a:t>
            </a:r>
            <a:r>
              <a:rPr lang="en-US" sz="800" dirty="0">
                <a:solidFill>
                  <a:schemeClr val="accent6">
                    <a:lumMod val="75000"/>
                  </a:schemeClr>
                </a:solidFill>
                <a:latin typeface="ITC Officina Serif"/>
              </a:rPr>
              <a:t>Disease and Stroke Statistics—2013 Update: A Report From the American Heart </a:t>
            </a:r>
            <a:r>
              <a:rPr lang="en-US" sz="800" dirty="0" smtClean="0">
                <a:solidFill>
                  <a:schemeClr val="accent6">
                    <a:lumMod val="75000"/>
                  </a:schemeClr>
                </a:solidFill>
                <a:latin typeface="ITC Officina Serif"/>
              </a:rPr>
              <a:t>Association. </a:t>
            </a:r>
            <a:r>
              <a:rPr lang="en-US" sz="800" dirty="0">
                <a:solidFill>
                  <a:schemeClr val="accent6">
                    <a:lumMod val="75000"/>
                  </a:schemeClr>
                </a:solidFill>
                <a:latin typeface="ITC Officina Serif"/>
              </a:rPr>
              <a:t>Circulation. 2013; 127: e6-e245.</a:t>
            </a:r>
          </a:p>
          <a:p>
            <a:pPr marL="228600" indent="-228600">
              <a:buFontTx/>
              <a:buAutoNum type="arabicPeriod"/>
            </a:pPr>
            <a:r>
              <a:rPr lang="en-US" sz="800" dirty="0">
                <a:solidFill>
                  <a:schemeClr val="accent6">
                    <a:lumMod val="75000"/>
                  </a:schemeClr>
                </a:solidFill>
                <a:latin typeface="ITC Officina Serif"/>
                <a:ea typeface="ＭＳ Ｐゴシック" pitchFamily="34" charset="-128"/>
              </a:rPr>
              <a:t>Holmes DR, Atrial Fibrillation and Stroke Management: Present and Future, Seminars in Neurology 2010;30:528–536.</a:t>
            </a:r>
          </a:p>
        </p:txBody>
      </p:sp>
      <p:grpSp>
        <p:nvGrpSpPr>
          <p:cNvPr id="40" name="Group 39"/>
          <p:cNvGrpSpPr/>
          <p:nvPr/>
        </p:nvGrpSpPr>
        <p:grpSpPr>
          <a:xfrm>
            <a:off x="174500" y="2611696"/>
            <a:ext cx="2299388" cy="1753127"/>
            <a:chOff x="174500" y="2611696"/>
            <a:chExt cx="2299388" cy="1753127"/>
          </a:xfrm>
        </p:grpSpPr>
        <p:sp>
          <p:nvSpPr>
            <p:cNvPr id="35" name="object 34"/>
            <p:cNvSpPr/>
            <p:nvPr/>
          </p:nvSpPr>
          <p:spPr>
            <a:xfrm>
              <a:off x="174500" y="2624359"/>
              <a:ext cx="2275660" cy="1530142"/>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a:p>
          </p:txBody>
        </p:sp>
        <p:sp>
          <p:nvSpPr>
            <p:cNvPr id="37" name="TextBox 36"/>
            <p:cNvSpPr txBox="1"/>
            <p:nvPr/>
          </p:nvSpPr>
          <p:spPr>
            <a:xfrm>
              <a:off x="203128" y="4057046"/>
              <a:ext cx="2209800" cy="307777"/>
            </a:xfrm>
            <a:prstGeom prst="rect">
              <a:avLst/>
            </a:prstGeom>
            <a:noFill/>
          </p:spPr>
          <p:txBody>
            <a:bodyPr wrap="square" rtlCol="0">
              <a:spAutoFit/>
            </a:bodyPr>
            <a:lstStyle/>
            <a:p>
              <a:r>
                <a:rPr lang="en-US" sz="1400" dirty="0" smtClean="0">
                  <a:solidFill>
                    <a:schemeClr val="tx1">
                      <a:lumMod val="75000"/>
                    </a:schemeClr>
                  </a:solidFill>
                  <a:latin typeface="ITC Officina Serif"/>
                </a:rPr>
                <a:t> ‘15   ‘20   ‘30    ’40   ‘50</a:t>
              </a:r>
              <a:endParaRPr lang="en-US" sz="1400" dirty="0">
                <a:solidFill>
                  <a:schemeClr val="tx1">
                    <a:lumMod val="75000"/>
                  </a:schemeClr>
                </a:solidFill>
                <a:latin typeface="ITC Officina Serif"/>
              </a:endParaRPr>
            </a:p>
          </p:txBody>
        </p:sp>
        <p:sp>
          <p:nvSpPr>
            <p:cNvPr id="38" name="TextBox 37"/>
            <p:cNvSpPr txBox="1"/>
            <p:nvPr/>
          </p:nvSpPr>
          <p:spPr>
            <a:xfrm>
              <a:off x="259451" y="3228863"/>
              <a:ext cx="624469" cy="307777"/>
            </a:xfrm>
            <a:prstGeom prst="rect">
              <a:avLst/>
            </a:prstGeom>
            <a:noFill/>
          </p:spPr>
          <p:txBody>
            <a:bodyPr wrap="square" rtlCol="0">
              <a:spAutoFit/>
            </a:bodyPr>
            <a:lstStyle/>
            <a:p>
              <a:r>
                <a:rPr lang="en-US" sz="1400" dirty="0" smtClean="0">
                  <a:solidFill>
                    <a:schemeClr val="tx1">
                      <a:lumMod val="75000"/>
                    </a:schemeClr>
                  </a:solidFill>
                  <a:latin typeface="ITC Officina Serif"/>
                </a:rPr>
                <a:t>5M</a:t>
              </a:r>
              <a:endParaRPr lang="en-US" sz="1400" dirty="0">
                <a:solidFill>
                  <a:schemeClr val="tx1">
                    <a:lumMod val="75000"/>
                  </a:schemeClr>
                </a:solidFill>
                <a:latin typeface="ITC Officina Serif"/>
              </a:endParaRPr>
            </a:p>
          </p:txBody>
        </p:sp>
        <p:sp>
          <p:nvSpPr>
            <p:cNvPr id="39" name="TextBox 38"/>
            <p:cNvSpPr txBox="1"/>
            <p:nvPr/>
          </p:nvSpPr>
          <p:spPr>
            <a:xfrm>
              <a:off x="1849419" y="2611696"/>
              <a:ext cx="624469" cy="307777"/>
            </a:xfrm>
            <a:prstGeom prst="rect">
              <a:avLst/>
            </a:prstGeom>
            <a:noFill/>
          </p:spPr>
          <p:txBody>
            <a:bodyPr wrap="square" rtlCol="0">
              <a:spAutoFit/>
            </a:bodyPr>
            <a:lstStyle/>
            <a:p>
              <a:r>
                <a:rPr lang="en-US" sz="1400" dirty="0" smtClean="0">
                  <a:solidFill>
                    <a:schemeClr val="tx1">
                      <a:lumMod val="75000"/>
                    </a:schemeClr>
                  </a:solidFill>
                  <a:latin typeface="ITC Officina Serif"/>
                </a:rPr>
                <a:t>12M</a:t>
              </a:r>
              <a:endParaRPr lang="en-US" sz="1400" dirty="0">
                <a:solidFill>
                  <a:schemeClr val="tx1">
                    <a:lumMod val="75000"/>
                  </a:schemeClr>
                </a:solidFill>
                <a:latin typeface="ITC Officina Serif"/>
              </a:endParaRPr>
            </a:p>
          </p:txBody>
        </p:sp>
      </p:grpSp>
    </p:spTree>
    <p:extLst>
      <p:ext uri="{BB962C8B-B14F-4D97-AF65-F5344CB8AC3E}">
        <p14:creationId xmlns:p14="http://schemas.microsoft.com/office/powerpoint/2010/main" val="604593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81800" cy="838200"/>
          </a:xfrm>
        </p:spPr>
        <p:txBody>
          <a:bodyPr>
            <a:noAutofit/>
          </a:bodyPr>
          <a:lstStyle/>
          <a:p>
            <a:r>
              <a:rPr lang="en-US" sz="2300" dirty="0"/>
              <a:t>Connection Between Non-Valvular AF-Related </a:t>
            </a:r>
            <a:r>
              <a:rPr lang="en-US" sz="2300" dirty="0" smtClean="0"/>
              <a:t>Stroke </a:t>
            </a:r>
            <a:r>
              <a:rPr lang="en-US" sz="2300" dirty="0"/>
              <a:t>and the Left Atrial Appendage</a:t>
            </a:r>
          </a:p>
        </p:txBody>
      </p:sp>
      <p:sp>
        <p:nvSpPr>
          <p:cNvPr id="4" name="Rectangle 10"/>
          <p:cNvSpPr>
            <a:spLocks noChangeArrowheads="1"/>
          </p:cNvSpPr>
          <p:nvPr/>
        </p:nvSpPr>
        <p:spPr bwMode="auto">
          <a:xfrm>
            <a:off x="577418" y="1680744"/>
            <a:ext cx="8109382" cy="681456"/>
          </a:xfrm>
          <a:prstGeom prst="roundRect">
            <a:avLst/>
          </a:prstGeom>
          <a:solidFill>
            <a:srgbClr val="00467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63500"/>
          </a:sp3d>
        </p:spPr>
        <p:txBody>
          <a:bodyPr wrap="square" lIns="63996" tIns="31998" rIns="63996" bIns="31998" anchor="ctr"/>
          <a:lstStyle/>
          <a:p>
            <a:pPr algn="ctr" fontAlgn="base">
              <a:lnSpc>
                <a:spcPct val="90000"/>
              </a:lnSpc>
              <a:spcBef>
                <a:spcPct val="0"/>
              </a:spcBef>
              <a:spcAft>
                <a:spcPct val="0"/>
              </a:spcAft>
              <a:defRPr/>
            </a:pPr>
            <a:r>
              <a:rPr lang="en-US" sz="2000" b="1" dirty="0" smtClean="0">
                <a:solidFill>
                  <a:srgbClr val="F2F2F2"/>
                </a:solidFill>
                <a:latin typeface="ITC Officina Serif"/>
              </a:rPr>
              <a:t>AF Creates Environment  for Thrombus Formation in Left Atrium</a:t>
            </a:r>
            <a:endParaRPr lang="en-US" sz="2000" b="1" baseline="30000" dirty="0">
              <a:solidFill>
                <a:srgbClr val="F2F2F2"/>
              </a:solidFill>
              <a:latin typeface="ITC Officina Serif"/>
            </a:endParaRPr>
          </a:p>
        </p:txBody>
      </p:sp>
      <p:sp>
        <p:nvSpPr>
          <p:cNvPr id="5" name="Text Box 5"/>
          <p:cNvSpPr txBox="1">
            <a:spLocks noChangeArrowheads="1"/>
          </p:cNvSpPr>
          <p:nvPr/>
        </p:nvSpPr>
        <p:spPr bwMode="auto">
          <a:xfrm>
            <a:off x="0" y="6243935"/>
            <a:ext cx="5198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Helvetica" pitchFamily="34" charset="0"/>
                <a:cs typeface="Arial" charset="0"/>
              </a:defRPr>
            </a:lvl1pPr>
            <a:lvl2pPr marL="742950" indent="-285750" eaLnBrk="0" hangingPunct="0">
              <a:defRPr sz="2000">
                <a:solidFill>
                  <a:schemeClr val="tx1"/>
                </a:solidFill>
                <a:latin typeface="Helvetica" pitchFamily="34" charset="0"/>
                <a:cs typeface="Arial" charset="0"/>
              </a:defRPr>
            </a:lvl2pPr>
            <a:lvl3pPr marL="1143000" indent="-228600" eaLnBrk="0" hangingPunct="0">
              <a:defRPr sz="2000">
                <a:solidFill>
                  <a:schemeClr val="tx1"/>
                </a:solidFill>
                <a:latin typeface="Helvetica" pitchFamily="34" charset="0"/>
                <a:cs typeface="Arial" charset="0"/>
              </a:defRPr>
            </a:lvl3pPr>
            <a:lvl4pPr marL="1600200" indent="-228600" eaLnBrk="0" hangingPunct="0">
              <a:defRPr sz="2000">
                <a:solidFill>
                  <a:schemeClr val="tx1"/>
                </a:solidFill>
                <a:latin typeface="Helvetica" pitchFamily="34" charset="0"/>
                <a:cs typeface="Arial" charset="0"/>
              </a:defRPr>
            </a:lvl4pPr>
            <a:lvl5pPr marL="2057400" indent="-228600" eaLnBrk="0" hangingPunct="0">
              <a:defRPr sz="2000">
                <a:solidFill>
                  <a:schemeClr val="tx1"/>
                </a:solidFill>
                <a:latin typeface="Helvetica" pitchFamily="34" charset="0"/>
                <a:cs typeface="Arial" charset="0"/>
              </a:defRPr>
            </a:lvl5pPr>
            <a:lvl6pPr marL="2514600" indent="-228600" eaLnBrk="0" fontAlgn="base" hangingPunct="0">
              <a:spcBef>
                <a:spcPct val="0"/>
              </a:spcBef>
              <a:spcAft>
                <a:spcPct val="0"/>
              </a:spcAft>
              <a:defRPr sz="2000">
                <a:solidFill>
                  <a:schemeClr val="tx1"/>
                </a:solidFill>
                <a:latin typeface="Helvetica" pitchFamily="34" charset="0"/>
                <a:cs typeface="Arial" charset="0"/>
              </a:defRPr>
            </a:lvl6pPr>
            <a:lvl7pPr marL="2971800" indent="-228600" eaLnBrk="0" fontAlgn="base" hangingPunct="0">
              <a:spcBef>
                <a:spcPct val="0"/>
              </a:spcBef>
              <a:spcAft>
                <a:spcPct val="0"/>
              </a:spcAft>
              <a:defRPr sz="2000">
                <a:solidFill>
                  <a:schemeClr val="tx1"/>
                </a:solidFill>
                <a:latin typeface="Helvetica" pitchFamily="34" charset="0"/>
                <a:cs typeface="Arial" charset="0"/>
              </a:defRPr>
            </a:lvl7pPr>
            <a:lvl8pPr marL="3429000" indent="-228600" eaLnBrk="0" fontAlgn="base" hangingPunct="0">
              <a:spcBef>
                <a:spcPct val="0"/>
              </a:spcBef>
              <a:spcAft>
                <a:spcPct val="0"/>
              </a:spcAft>
              <a:defRPr sz="2000">
                <a:solidFill>
                  <a:schemeClr val="tx1"/>
                </a:solidFill>
                <a:latin typeface="Helvetica" pitchFamily="34" charset="0"/>
                <a:cs typeface="Arial" charset="0"/>
              </a:defRPr>
            </a:lvl8pPr>
            <a:lvl9pPr marL="3886200" indent="-228600" eaLnBrk="0" fontAlgn="base" hangingPunct="0">
              <a:spcBef>
                <a:spcPct val="0"/>
              </a:spcBef>
              <a:spcAft>
                <a:spcPct val="0"/>
              </a:spcAft>
              <a:defRPr sz="2000">
                <a:solidFill>
                  <a:schemeClr val="tx1"/>
                </a:solidFill>
                <a:latin typeface="Helvetica" pitchFamily="34" charset="0"/>
                <a:cs typeface="Arial" charset="0"/>
              </a:defRPr>
            </a:lvl9pPr>
          </a:lstStyle>
          <a:p>
            <a:pPr eaLnBrk="1" hangingPunct="1"/>
            <a:r>
              <a:rPr lang="en-US" sz="800" dirty="0" smtClean="0">
                <a:solidFill>
                  <a:schemeClr val="accent6">
                    <a:lumMod val="75000"/>
                  </a:schemeClr>
                </a:solidFill>
                <a:latin typeface="ITC Officina Serif"/>
                <a:cs typeface="Lucida Sans Unicode" pitchFamily="34" charset="0"/>
              </a:rPr>
              <a:t>1. Stoddard et al. Am Heart J. (2003)</a:t>
            </a:r>
          </a:p>
          <a:p>
            <a:pPr eaLnBrk="1" hangingPunct="1"/>
            <a:r>
              <a:rPr lang="en-US" sz="800" dirty="0" smtClean="0">
                <a:solidFill>
                  <a:schemeClr val="accent6">
                    <a:lumMod val="75000"/>
                  </a:schemeClr>
                </a:solidFill>
                <a:latin typeface="ITC Officina Serif"/>
                <a:cs typeface="Lucida Sans Unicode" pitchFamily="34" charset="0"/>
              </a:rPr>
              <a:t>2. Goldman et al. J Am </a:t>
            </a:r>
            <a:r>
              <a:rPr lang="en-US" sz="800" dirty="0" err="1" smtClean="0">
                <a:solidFill>
                  <a:schemeClr val="accent6">
                    <a:lumMod val="75000"/>
                  </a:schemeClr>
                </a:solidFill>
                <a:latin typeface="ITC Officina Serif"/>
                <a:cs typeface="Lucida Sans Unicode" pitchFamily="34" charset="0"/>
              </a:rPr>
              <a:t>Soc</a:t>
            </a:r>
            <a:r>
              <a:rPr lang="en-US" sz="800" dirty="0" smtClean="0">
                <a:solidFill>
                  <a:schemeClr val="accent6">
                    <a:lumMod val="75000"/>
                  </a:schemeClr>
                </a:solidFill>
                <a:latin typeface="ITC Officina Serif"/>
                <a:cs typeface="Lucida Sans Unicode" pitchFamily="34" charset="0"/>
              </a:rPr>
              <a:t> </a:t>
            </a:r>
            <a:r>
              <a:rPr lang="en-US" sz="800" dirty="0" err="1" smtClean="0">
                <a:solidFill>
                  <a:schemeClr val="accent6">
                    <a:lumMod val="75000"/>
                  </a:schemeClr>
                </a:solidFill>
                <a:latin typeface="ITC Officina Serif"/>
                <a:cs typeface="Lucida Sans Unicode" pitchFamily="34" charset="0"/>
              </a:rPr>
              <a:t>Echocardiogr</a:t>
            </a:r>
            <a:r>
              <a:rPr lang="en-US" sz="800" dirty="0" smtClean="0">
                <a:solidFill>
                  <a:schemeClr val="accent6">
                    <a:lumMod val="75000"/>
                  </a:schemeClr>
                </a:solidFill>
                <a:latin typeface="ITC Officina Serif"/>
                <a:cs typeface="Lucida Sans Unicode" pitchFamily="34" charset="0"/>
              </a:rPr>
              <a:t> (1999)</a:t>
            </a:r>
          </a:p>
          <a:p>
            <a:pPr eaLnBrk="1" hangingPunct="1"/>
            <a:r>
              <a:rPr lang="en-US" sz="800" dirty="0" smtClean="0">
                <a:solidFill>
                  <a:schemeClr val="accent6">
                    <a:lumMod val="75000"/>
                  </a:schemeClr>
                </a:solidFill>
                <a:latin typeface="ITC Officina Serif"/>
                <a:cs typeface="Lucida Sans Unicode" pitchFamily="34" charset="0"/>
              </a:rPr>
              <a:t>3 Blackshear JL</a:t>
            </a:r>
            <a:r>
              <a:rPr lang="en-US" sz="800" dirty="0">
                <a:solidFill>
                  <a:schemeClr val="accent6">
                    <a:lumMod val="75000"/>
                  </a:schemeClr>
                </a:solidFill>
                <a:latin typeface="ITC Officina Serif"/>
                <a:cs typeface="Lucida Sans Unicode" pitchFamily="34" charset="0"/>
              </a:rPr>
              <a:t>. Odell </a:t>
            </a:r>
            <a:r>
              <a:rPr lang="en-US" sz="800" dirty="0" smtClean="0">
                <a:solidFill>
                  <a:schemeClr val="accent6">
                    <a:lumMod val="75000"/>
                  </a:schemeClr>
                </a:solidFill>
                <a:latin typeface="ITC Officina Serif"/>
                <a:cs typeface="Lucida Sans Unicode" pitchFamily="34" charset="0"/>
              </a:rPr>
              <a:t>JA</a:t>
            </a:r>
            <a:r>
              <a:rPr lang="en-US" sz="800" i="1" dirty="0">
                <a:solidFill>
                  <a:schemeClr val="accent6">
                    <a:lumMod val="75000"/>
                  </a:schemeClr>
                </a:solidFill>
                <a:latin typeface="ITC Officina Serif"/>
                <a:cs typeface="Lucida Sans Unicode" pitchFamily="34" charset="0"/>
              </a:rPr>
              <a:t>., Annals of Thoracic </a:t>
            </a:r>
            <a:r>
              <a:rPr lang="en-US" sz="800" i="1" dirty="0" err="1" smtClean="0">
                <a:solidFill>
                  <a:schemeClr val="accent6">
                    <a:lumMod val="75000"/>
                  </a:schemeClr>
                </a:solidFill>
                <a:latin typeface="ITC Officina Serif"/>
                <a:cs typeface="Lucida Sans Unicode" pitchFamily="34" charset="0"/>
              </a:rPr>
              <a:t>Surg</a:t>
            </a:r>
            <a:r>
              <a:rPr lang="en-US" sz="800" i="1" dirty="0" smtClean="0">
                <a:solidFill>
                  <a:schemeClr val="accent6">
                    <a:lumMod val="75000"/>
                  </a:schemeClr>
                </a:solidFill>
                <a:latin typeface="ITC Officina Serif"/>
                <a:cs typeface="Lucida Sans Unicode" pitchFamily="34" charset="0"/>
              </a:rPr>
              <a:t> (</a:t>
            </a:r>
            <a:r>
              <a:rPr lang="en-US" sz="800" dirty="0" smtClean="0">
                <a:solidFill>
                  <a:schemeClr val="accent6">
                    <a:lumMod val="75000"/>
                  </a:schemeClr>
                </a:solidFill>
                <a:latin typeface="ITC Officina Serif"/>
                <a:cs typeface="Lucida Sans Unicode" pitchFamily="34" charset="0"/>
              </a:rPr>
              <a:t>1996)</a:t>
            </a:r>
            <a:endParaRPr lang="en-US" sz="800" dirty="0">
              <a:solidFill>
                <a:schemeClr val="accent6">
                  <a:lumMod val="75000"/>
                </a:schemeClr>
              </a:solidFill>
              <a:latin typeface="ITC Officina Serif"/>
              <a:cs typeface="Lucida Sans Unicode" pitchFamily="34" charset="0"/>
            </a:endParaRPr>
          </a:p>
        </p:txBody>
      </p:sp>
      <p:pic>
        <p:nvPicPr>
          <p:cNvPr id="6" name="LAA Thrombus TE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14800" y="2491545"/>
            <a:ext cx="4805940" cy="3604455"/>
          </a:xfrm>
          <a:prstGeom prst="rect">
            <a:avLst/>
          </a:prstGeom>
        </p:spPr>
      </p:pic>
      <p:sp>
        <p:nvSpPr>
          <p:cNvPr id="7" name="TextBox 6"/>
          <p:cNvSpPr txBox="1"/>
          <p:nvPr/>
        </p:nvSpPr>
        <p:spPr>
          <a:xfrm>
            <a:off x="76200" y="2554558"/>
            <a:ext cx="40386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6">
                    <a:lumMod val="75000"/>
                  </a:schemeClr>
                </a:solidFill>
                <a:latin typeface="ITC Officina Serif"/>
              </a:rPr>
              <a:t>Stasis-related LA thrombus is a predictor of TIA</a:t>
            </a:r>
            <a:r>
              <a:rPr lang="en-US" sz="2000" baseline="30000" dirty="0" smtClean="0">
                <a:solidFill>
                  <a:schemeClr val="accent6">
                    <a:lumMod val="75000"/>
                  </a:schemeClr>
                </a:solidFill>
                <a:latin typeface="ITC Officina Serif"/>
              </a:rPr>
              <a:t>1</a:t>
            </a:r>
            <a:r>
              <a:rPr lang="en-US" sz="2000" dirty="0" smtClean="0">
                <a:solidFill>
                  <a:schemeClr val="accent6">
                    <a:lumMod val="75000"/>
                  </a:schemeClr>
                </a:solidFill>
                <a:latin typeface="ITC Officina Serif"/>
              </a:rPr>
              <a:t> and ischemic stroke</a:t>
            </a:r>
            <a:r>
              <a:rPr lang="en-US" sz="2000" baseline="30000" dirty="0" smtClean="0">
                <a:solidFill>
                  <a:schemeClr val="accent6">
                    <a:lumMod val="75000"/>
                  </a:schemeClr>
                </a:solidFill>
                <a:latin typeface="ITC Officina Serif"/>
              </a:rPr>
              <a:t>2</a:t>
            </a:r>
            <a:r>
              <a:rPr lang="en-US" sz="2000" dirty="0" smtClean="0">
                <a:solidFill>
                  <a:schemeClr val="accent6">
                    <a:lumMod val="75000"/>
                  </a:schemeClr>
                </a:solidFill>
                <a:latin typeface="ITC Officina Serif"/>
              </a:rPr>
              <a:t>.</a:t>
            </a:r>
          </a:p>
          <a:p>
            <a:pPr marL="285750" indent="-285750">
              <a:buFont typeface="Arial" panose="020B0604020202020204" pitchFamily="34" charset="0"/>
              <a:buChar char="•"/>
            </a:pPr>
            <a:endParaRPr lang="en-US" sz="2000" dirty="0" smtClean="0">
              <a:solidFill>
                <a:schemeClr val="accent6">
                  <a:lumMod val="75000"/>
                </a:schemeClr>
              </a:solidFill>
              <a:latin typeface="ITC Officina Serif"/>
            </a:endParaRPr>
          </a:p>
          <a:p>
            <a:pPr marL="285750" indent="-285750">
              <a:buFont typeface="Arial" panose="020B0604020202020204" pitchFamily="34" charset="0"/>
              <a:buChar char="•"/>
            </a:pPr>
            <a:r>
              <a:rPr lang="en-US" sz="2000" dirty="0">
                <a:solidFill>
                  <a:schemeClr val="accent6">
                    <a:lumMod val="75000"/>
                  </a:schemeClr>
                </a:solidFill>
                <a:latin typeface="ITC Officina Serif"/>
              </a:rPr>
              <a:t>In non-valvular AF, &gt;90% of stroke-causing clots that come from the left atrium are formed in the </a:t>
            </a:r>
            <a:r>
              <a:rPr lang="en-US" sz="2000" dirty="0" smtClean="0">
                <a:solidFill>
                  <a:schemeClr val="accent6">
                    <a:lumMod val="75000"/>
                  </a:schemeClr>
                </a:solidFill>
                <a:latin typeface="ITC Officina Serif"/>
              </a:rPr>
              <a:t>LAA</a:t>
            </a:r>
            <a:r>
              <a:rPr lang="en-US" sz="2000" baseline="30000" dirty="0" smtClean="0">
                <a:solidFill>
                  <a:schemeClr val="accent6">
                    <a:lumMod val="75000"/>
                  </a:schemeClr>
                </a:solidFill>
                <a:latin typeface="ITC Officina Serif"/>
              </a:rPr>
              <a:t>3</a:t>
            </a:r>
            <a:r>
              <a:rPr lang="en-US" sz="2000" dirty="0" smtClean="0">
                <a:solidFill>
                  <a:schemeClr val="accent6">
                    <a:lumMod val="75000"/>
                  </a:schemeClr>
                </a:solidFill>
                <a:latin typeface="ITC Officina Serif"/>
              </a:rPr>
              <a:t>.</a:t>
            </a:r>
            <a:endParaRPr lang="en-US" sz="2000" dirty="0">
              <a:solidFill>
                <a:schemeClr val="accent6">
                  <a:lumMod val="75000"/>
                </a:schemeClr>
              </a:solidFill>
              <a:latin typeface="ITC Officina Serif"/>
            </a:endParaRPr>
          </a:p>
        </p:txBody>
      </p:sp>
    </p:spTree>
    <p:extLst>
      <p:ext uri="{BB962C8B-B14F-4D97-AF65-F5344CB8AC3E}">
        <p14:creationId xmlns:p14="http://schemas.microsoft.com/office/powerpoint/2010/main" val="34119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021204" cy="838200"/>
          </a:xfrm>
        </p:spPr>
        <p:txBody>
          <a:bodyPr>
            <a:normAutofit fontScale="90000"/>
          </a:bodyPr>
          <a:lstStyle/>
          <a:p>
            <a:r>
              <a:rPr lang="en-US" dirty="0"/>
              <a:t>2014 </a:t>
            </a:r>
            <a:r>
              <a:rPr lang="en-US" dirty="0" smtClean="0"/>
              <a:t>AHA/ACC/HRS Treatment </a:t>
            </a:r>
            <a:r>
              <a:rPr lang="en-US" dirty="0"/>
              <a:t>Guidelines to Prevent </a:t>
            </a:r>
            <a:r>
              <a:rPr lang="en-US" dirty="0" smtClean="0"/>
              <a:t>Thromboembolism in </a:t>
            </a:r>
            <a:r>
              <a:rPr lang="en-US" dirty="0"/>
              <a:t>Patients with AF</a:t>
            </a:r>
          </a:p>
        </p:txBody>
      </p:sp>
      <p:sp>
        <p:nvSpPr>
          <p:cNvPr id="3" name="Content Placeholder 2"/>
          <p:cNvSpPr>
            <a:spLocks noGrp="1"/>
          </p:cNvSpPr>
          <p:nvPr>
            <p:ph sz="half" idx="1"/>
          </p:nvPr>
        </p:nvSpPr>
        <p:spPr>
          <a:xfrm>
            <a:off x="274320" y="1752600"/>
            <a:ext cx="8549640" cy="4956048"/>
          </a:xfrm>
        </p:spPr>
        <p:txBody>
          <a:bodyPr/>
          <a:lstStyle/>
          <a:p>
            <a:r>
              <a:rPr lang="en-US" sz="2400" dirty="0"/>
              <a:t>Assess stroke risk with CHA</a:t>
            </a:r>
            <a:r>
              <a:rPr lang="en-US" sz="2400" baseline="-25000" dirty="0"/>
              <a:t>2</a:t>
            </a:r>
            <a:r>
              <a:rPr lang="en-US" sz="2400" dirty="0"/>
              <a:t>DS</a:t>
            </a:r>
            <a:r>
              <a:rPr lang="en-US" sz="2400" baseline="-25000" dirty="0"/>
              <a:t>2</a:t>
            </a:r>
            <a:r>
              <a:rPr lang="en-US" sz="2400" dirty="0"/>
              <a:t>-VASc </a:t>
            </a:r>
            <a:r>
              <a:rPr lang="en-US" sz="2400" dirty="0" smtClean="0"/>
              <a:t>score</a:t>
            </a:r>
          </a:p>
          <a:p>
            <a:endParaRPr lang="en-US" dirty="0"/>
          </a:p>
          <a:p>
            <a:pPr lvl="1"/>
            <a:r>
              <a:rPr lang="en-US" sz="2400" dirty="0"/>
              <a:t>Score 1: Annual stroke risk 1%,                    </a:t>
            </a:r>
            <a:r>
              <a:rPr lang="en-US" sz="2400" dirty="0" smtClean="0"/>
              <a:t>                 oral </a:t>
            </a:r>
            <a:r>
              <a:rPr lang="en-US" sz="2400" dirty="0"/>
              <a:t>anticoagulants or </a:t>
            </a:r>
            <a:r>
              <a:rPr lang="en-US" sz="2400" dirty="0" smtClean="0"/>
              <a:t>aspirin </a:t>
            </a:r>
            <a:r>
              <a:rPr lang="en-US" sz="2400" u="sng" dirty="0"/>
              <a:t>may be considered</a:t>
            </a:r>
          </a:p>
          <a:p>
            <a:pPr lvl="1"/>
            <a:r>
              <a:rPr lang="en-US" sz="2400" dirty="0"/>
              <a:t>Score ≥2: Annual stroke risk 2%-15%,         </a:t>
            </a:r>
            <a:r>
              <a:rPr lang="en-US" sz="2400" dirty="0" smtClean="0"/>
              <a:t>                      </a:t>
            </a:r>
            <a:r>
              <a:rPr lang="en-US" sz="2400" b="1" dirty="0" smtClean="0"/>
              <a:t>oral </a:t>
            </a:r>
            <a:r>
              <a:rPr lang="en-US" sz="2400" b="1" dirty="0"/>
              <a:t>anticoagulants </a:t>
            </a:r>
            <a:r>
              <a:rPr lang="en-US" sz="2400" b="1" u="sng" dirty="0"/>
              <a:t>are </a:t>
            </a:r>
            <a:r>
              <a:rPr lang="en-US" sz="2400" b="1" u="sng" dirty="0" smtClean="0"/>
              <a:t>recommended</a:t>
            </a:r>
          </a:p>
          <a:p>
            <a:pPr lvl="1"/>
            <a:endParaRPr lang="en-US" sz="2000" b="1" dirty="0"/>
          </a:p>
          <a:p>
            <a:r>
              <a:rPr lang="en-US" sz="2400" dirty="0"/>
              <a:t>Balance benefit vs. bleeding risk</a:t>
            </a:r>
          </a:p>
          <a:p>
            <a:endParaRPr lang="en-US" dirty="0"/>
          </a:p>
        </p:txBody>
      </p:sp>
      <p:sp>
        <p:nvSpPr>
          <p:cNvPr id="4" name="TextBox 3"/>
          <p:cNvSpPr txBox="1"/>
          <p:nvPr/>
        </p:nvSpPr>
        <p:spPr>
          <a:xfrm>
            <a:off x="5943600" y="6015335"/>
            <a:ext cx="2917209" cy="461665"/>
          </a:xfrm>
          <a:prstGeom prst="rect">
            <a:avLst/>
          </a:prstGeom>
          <a:noFill/>
        </p:spPr>
        <p:txBody>
          <a:bodyPr wrap="square" rtlCol="0">
            <a:spAutoFit/>
          </a:bodyPr>
          <a:lstStyle/>
          <a:p>
            <a:pPr algn="r"/>
            <a:r>
              <a:rPr lang="en-US" sz="1200" dirty="0" smtClean="0">
                <a:solidFill>
                  <a:srgbClr val="00467F"/>
                </a:solidFill>
                <a:latin typeface="ITC Officina Serif"/>
              </a:rPr>
              <a:t>2014 AHA/ACC/HRS Guideline for the Management of Patients with AF </a:t>
            </a:r>
          </a:p>
        </p:txBody>
      </p:sp>
      <p:grpSp>
        <p:nvGrpSpPr>
          <p:cNvPr id="6" name="Group 5"/>
          <p:cNvGrpSpPr/>
          <p:nvPr/>
        </p:nvGrpSpPr>
        <p:grpSpPr>
          <a:xfrm>
            <a:off x="6096000" y="3962400"/>
            <a:ext cx="2788693" cy="2038782"/>
            <a:chOff x="-1981200" y="3200400"/>
            <a:chExt cx="3575304" cy="2743200"/>
          </a:xfrm>
        </p:grpSpPr>
        <p:sp>
          <p:nvSpPr>
            <p:cNvPr id="5" name="Flowchart: Multidocument 4"/>
            <p:cNvSpPr/>
            <p:nvPr/>
          </p:nvSpPr>
          <p:spPr>
            <a:xfrm>
              <a:off x="-1981200" y="3200400"/>
              <a:ext cx="3575304" cy="27432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64139" y="3782199"/>
              <a:ext cx="3060014" cy="17042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8" name="Rectangle 7"/>
          <p:cNvSpPr/>
          <p:nvPr/>
        </p:nvSpPr>
        <p:spPr>
          <a:xfrm>
            <a:off x="13448" y="6642556"/>
            <a:ext cx="8978151" cy="215444"/>
          </a:xfrm>
          <a:prstGeom prst="rect">
            <a:avLst/>
          </a:prstGeom>
        </p:spPr>
        <p:txBody>
          <a:bodyPr wrap="square">
            <a:spAutoFit/>
          </a:bodyPr>
          <a:lstStyle/>
          <a:p>
            <a:r>
              <a:rPr lang="en-US" sz="800" dirty="0" smtClean="0">
                <a:solidFill>
                  <a:schemeClr val="accent6">
                    <a:lumMod val="75000"/>
                  </a:schemeClr>
                </a:solidFill>
                <a:latin typeface="ITC Officina Serif"/>
              </a:rPr>
              <a:t>January, CT. et al. </a:t>
            </a:r>
            <a:r>
              <a:rPr lang="en-US" sz="800" dirty="0">
                <a:solidFill>
                  <a:srgbClr val="50565C"/>
                </a:solidFill>
              </a:rPr>
              <a:t>2014 AHA/ACC/HRS Guideline for the Management of Patients With Atrial </a:t>
            </a:r>
            <a:r>
              <a:rPr lang="en-US" sz="800" dirty="0" smtClean="0">
                <a:solidFill>
                  <a:srgbClr val="50565C"/>
                </a:solidFill>
              </a:rPr>
              <a:t>Fibrillation. JACC. 2014; </a:t>
            </a:r>
            <a:r>
              <a:rPr lang="en-US" sz="800" dirty="0" err="1">
                <a:solidFill>
                  <a:srgbClr val="50565C"/>
                </a:solidFill>
              </a:rPr>
              <a:t>doi</a:t>
            </a:r>
            <a:r>
              <a:rPr lang="en-US" sz="800" dirty="0">
                <a:solidFill>
                  <a:srgbClr val="50565C"/>
                </a:solidFill>
              </a:rPr>
              <a:t>: </a:t>
            </a:r>
            <a:r>
              <a:rPr lang="en-US" sz="800" dirty="0" smtClean="0">
                <a:solidFill>
                  <a:srgbClr val="50565C"/>
                </a:solidFill>
              </a:rPr>
              <a:t>10.1016/j.jacc.2014.03.022</a:t>
            </a:r>
            <a:endParaRPr lang="en-US" sz="800" dirty="0" smtClean="0">
              <a:solidFill>
                <a:srgbClr val="50565C"/>
              </a:solidFill>
              <a:latin typeface="ITC Officina Serif"/>
            </a:endParaRPr>
          </a:p>
        </p:txBody>
      </p:sp>
    </p:spTree>
    <p:extLst>
      <p:ext uri="{BB962C8B-B14F-4D97-AF65-F5344CB8AC3E}">
        <p14:creationId xmlns:p14="http://schemas.microsoft.com/office/powerpoint/2010/main" val="202740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629400" cy="838200"/>
          </a:xfrm>
        </p:spPr>
        <p:txBody>
          <a:bodyPr>
            <a:normAutofit fontScale="90000"/>
          </a:bodyPr>
          <a:lstStyle/>
          <a:p>
            <a:r>
              <a:rPr lang="en-US" dirty="0" smtClean="0"/>
              <a:t>Oral </a:t>
            </a:r>
            <a:r>
              <a:rPr lang="en-US" dirty="0"/>
              <a:t>Anticoagulation is </a:t>
            </a:r>
            <a:r>
              <a:rPr lang="en-US" dirty="0" smtClean="0"/>
              <a:t>Standard </a:t>
            </a:r>
            <a:r>
              <a:rPr lang="en-US" dirty="0"/>
              <a:t>of Care, </a:t>
            </a:r>
            <a:r>
              <a:rPr lang="en-US" dirty="0" smtClean="0"/>
              <a:t>   but </a:t>
            </a:r>
            <a:r>
              <a:rPr lang="en-US" dirty="0"/>
              <a:t>Not Ideal for All </a:t>
            </a:r>
          </a:p>
        </p:txBody>
      </p:sp>
      <p:sp>
        <p:nvSpPr>
          <p:cNvPr id="4" name="Content Placeholder 2"/>
          <p:cNvSpPr>
            <a:spLocks noGrp="1"/>
          </p:cNvSpPr>
          <p:nvPr>
            <p:ph idx="1"/>
          </p:nvPr>
        </p:nvSpPr>
        <p:spPr>
          <a:xfrm>
            <a:off x="457200" y="1524000"/>
            <a:ext cx="3810000" cy="4572000"/>
          </a:xfrm>
        </p:spPr>
        <p:txBody>
          <a:bodyPr>
            <a:noAutofit/>
          </a:bodyPr>
          <a:lstStyle/>
          <a:p>
            <a:pPr marL="0" indent="0">
              <a:buNone/>
            </a:pPr>
            <a:r>
              <a:rPr lang="en-US" sz="1800" b="1" dirty="0" smtClean="0"/>
              <a:t>Warfarin</a:t>
            </a:r>
          </a:p>
          <a:p>
            <a:r>
              <a:rPr lang="en-US" sz="1600" dirty="0" smtClean="0"/>
              <a:t>Bleeding </a:t>
            </a:r>
            <a:r>
              <a:rPr lang="en-US" sz="1600" dirty="0"/>
              <a:t>risk</a:t>
            </a:r>
          </a:p>
          <a:p>
            <a:r>
              <a:rPr lang="en-US" sz="1600" dirty="0" smtClean="0"/>
              <a:t>Daily regimen </a:t>
            </a:r>
          </a:p>
          <a:p>
            <a:r>
              <a:rPr lang="en-US" sz="1600" dirty="0"/>
              <a:t>High </a:t>
            </a:r>
            <a:r>
              <a:rPr lang="en-US" sz="1600" dirty="0" smtClean="0"/>
              <a:t>non-adherence rates</a:t>
            </a:r>
            <a:endParaRPr lang="en-US" sz="1600" dirty="0"/>
          </a:p>
          <a:p>
            <a:r>
              <a:rPr lang="en-US" sz="1600" dirty="0" smtClean="0"/>
              <a:t>Regular INR monitoring </a:t>
            </a:r>
            <a:endParaRPr lang="en-US" sz="1600" dirty="0"/>
          </a:p>
          <a:p>
            <a:r>
              <a:rPr lang="en-US" sz="1600" dirty="0"/>
              <a:t>F</a:t>
            </a:r>
            <a:r>
              <a:rPr lang="en-US" sz="1600" dirty="0" smtClean="0"/>
              <a:t>ood and drug interaction issues</a:t>
            </a:r>
          </a:p>
          <a:p>
            <a:r>
              <a:rPr lang="en-US" sz="1600" dirty="0" smtClean="0"/>
              <a:t>Complicates surgical procedures </a:t>
            </a:r>
          </a:p>
          <a:p>
            <a:endParaRPr lang="en-US" sz="300" dirty="0" smtClean="0"/>
          </a:p>
          <a:p>
            <a:pPr marL="0" indent="0">
              <a:buNone/>
            </a:pPr>
            <a:r>
              <a:rPr lang="en-US" sz="1800" b="1" dirty="0" smtClean="0"/>
              <a:t>Novel Oral Anticoagulants</a:t>
            </a:r>
          </a:p>
          <a:p>
            <a:r>
              <a:rPr lang="en-US" sz="1600" dirty="0"/>
              <a:t>Bleeding risk</a:t>
            </a:r>
          </a:p>
          <a:p>
            <a:r>
              <a:rPr lang="en-US" sz="1600" dirty="0"/>
              <a:t>Daily regimen </a:t>
            </a:r>
          </a:p>
          <a:p>
            <a:r>
              <a:rPr lang="en-US" sz="1600" dirty="0"/>
              <a:t>High </a:t>
            </a:r>
            <a:r>
              <a:rPr lang="en-US" sz="1600" dirty="0" smtClean="0"/>
              <a:t>non-adherence rates</a:t>
            </a:r>
            <a:endParaRPr lang="en-US" sz="1600" dirty="0"/>
          </a:p>
          <a:p>
            <a:r>
              <a:rPr lang="en-US" sz="1600" dirty="0" smtClean="0"/>
              <a:t>Complicates </a:t>
            </a:r>
            <a:r>
              <a:rPr lang="en-US" sz="1600" dirty="0"/>
              <a:t>surgical </a:t>
            </a:r>
            <a:r>
              <a:rPr lang="en-US" sz="1600" dirty="0" smtClean="0"/>
              <a:t>procedures</a:t>
            </a:r>
          </a:p>
          <a:p>
            <a:r>
              <a:rPr lang="en-US" sz="1600" dirty="0" smtClean="0"/>
              <a:t>Lack of reversal agents </a:t>
            </a:r>
          </a:p>
          <a:p>
            <a:r>
              <a:rPr lang="en-US" sz="1600" dirty="0" smtClean="0"/>
              <a:t>High cost</a:t>
            </a:r>
            <a:endParaRPr lang="en-US" sz="1600" dirty="0"/>
          </a:p>
          <a:p>
            <a:endParaRPr lang="en-US" sz="1600" dirty="0"/>
          </a:p>
        </p:txBody>
      </p:sp>
      <p:sp>
        <p:nvSpPr>
          <p:cNvPr id="5" name="TextBox 4"/>
          <p:cNvSpPr txBox="1"/>
          <p:nvPr/>
        </p:nvSpPr>
        <p:spPr>
          <a:xfrm>
            <a:off x="5686" y="6477000"/>
            <a:ext cx="9747914" cy="215444"/>
          </a:xfrm>
          <a:prstGeom prst="rect">
            <a:avLst/>
          </a:prstGeom>
          <a:noFill/>
        </p:spPr>
        <p:txBody>
          <a:bodyPr wrap="square" rtlCol="0">
            <a:spAutoFit/>
          </a:bodyPr>
          <a:lstStyle/>
          <a:p>
            <a:r>
              <a:rPr lang="en-US" sz="800" dirty="0" smtClean="0">
                <a:solidFill>
                  <a:schemeClr val="accent6">
                    <a:lumMod val="75000"/>
                  </a:schemeClr>
                </a:solidFill>
                <a:latin typeface="ITC Officina Serif"/>
              </a:rPr>
              <a:t>1. </a:t>
            </a:r>
            <a:r>
              <a:rPr lang="en-US" sz="800" dirty="0" err="1" smtClean="0">
                <a:solidFill>
                  <a:schemeClr val="accent6">
                    <a:lumMod val="75000"/>
                  </a:schemeClr>
                </a:solidFill>
                <a:latin typeface="ITC Officina Serif"/>
              </a:rPr>
              <a:t>Piccini</a:t>
            </a:r>
            <a:r>
              <a:rPr lang="en-US" sz="800" dirty="0" smtClean="0">
                <a:solidFill>
                  <a:schemeClr val="accent6">
                    <a:lumMod val="75000"/>
                  </a:schemeClr>
                </a:solidFill>
                <a:latin typeface="ITC Officina Serif"/>
              </a:rPr>
              <a:t>, et al.. </a:t>
            </a:r>
            <a:r>
              <a:rPr lang="en-US" sz="800" dirty="0">
                <a:solidFill>
                  <a:schemeClr val="accent6">
                    <a:lumMod val="75000"/>
                  </a:schemeClr>
                </a:solidFill>
                <a:latin typeface="ITC Officina Serif"/>
              </a:rPr>
              <a:t>Pharmacotherapy in Medicare beneficiaries with atrial </a:t>
            </a:r>
            <a:r>
              <a:rPr lang="en-US" sz="800" dirty="0" smtClean="0">
                <a:solidFill>
                  <a:schemeClr val="accent6">
                    <a:lumMod val="75000"/>
                  </a:schemeClr>
                </a:solidFill>
                <a:latin typeface="ITC Officina Serif"/>
              </a:rPr>
              <a:t>fibrillation. Heart Rhythm. 2012;9:1403-1408</a:t>
            </a:r>
            <a:endParaRPr lang="en-US" sz="800" dirty="0">
              <a:solidFill>
                <a:schemeClr val="accent6">
                  <a:lumMod val="75000"/>
                </a:schemeClr>
              </a:solidFill>
              <a:latin typeface="ITC Officina Serif"/>
            </a:endParaRPr>
          </a:p>
        </p:txBody>
      </p:sp>
      <p:grpSp>
        <p:nvGrpSpPr>
          <p:cNvPr id="6" name="Group 5"/>
          <p:cNvGrpSpPr/>
          <p:nvPr/>
        </p:nvGrpSpPr>
        <p:grpSpPr>
          <a:xfrm>
            <a:off x="4050272" y="1676400"/>
            <a:ext cx="5017528" cy="4114800"/>
            <a:chOff x="3775502" y="1676400"/>
            <a:chExt cx="5017528" cy="3368573"/>
          </a:xfrm>
        </p:grpSpPr>
        <p:graphicFrame>
          <p:nvGraphicFramePr>
            <p:cNvPr id="10" name="Chart 9"/>
            <p:cNvGraphicFramePr/>
            <p:nvPr>
              <p:extLst>
                <p:ext uri="{D42A27DB-BD31-4B8C-83A1-F6EECF244321}">
                  <p14:modId xmlns:p14="http://schemas.microsoft.com/office/powerpoint/2010/main" val="185837746"/>
                </p:ext>
              </p:extLst>
            </p:nvPr>
          </p:nvGraphicFramePr>
          <p:xfrm>
            <a:off x="4191001" y="2082610"/>
            <a:ext cx="4602029" cy="27065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562600" y="4767816"/>
              <a:ext cx="2214649" cy="277157"/>
            </a:xfrm>
            <a:prstGeom prst="rect">
              <a:avLst/>
            </a:prstGeom>
            <a:noFill/>
          </p:spPr>
          <p:txBody>
            <a:bodyPr wrap="square" rtlCol="0">
              <a:spAutoFit/>
            </a:bodyPr>
            <a:lstStyle/>
            <a:p>
              <a:pPr algn="ctr"/>
              <a:r>
                <a:rPr lang="en-US" sz="1600" b="1" dirty="0">
                  <a:solidFill>
                    <a:srgbClr val="00467F"/>
                  </a:solidFill>
                </a:rPr>
                <a:t>CHADS</a:t>
              </a:r>
              <a:r>
                <a:rPr lang="en-US" sz="1600" b="1" baseline="-25000" dirty="0">
                  <a:solidFill>
                    <a:srgbClr val="00467F"/>
                  </a:solidFill>
                </a:rPr>
                <a:t>2</a:t>
              </a:r>
              <a:r>
                <a:rPr lang="en-US" sz="1600" b="1" dirty="0">
                  <a:solidFill>
                    <a:srgbClr val="00467F"/>
                  </a:solidFill>
                </a:rPr>
                <a:t> Score</a:t>
              </a:r>
            </a:p>
          </p:txBody>
        </p:sp>
        <p:sp>
          <p:nvSpPr>
            <p:cNvPr id="8" name="Rectangle 7"/>
            <p:cNvSpPr/>
            <p:nvPr/>
          </p:nvSpPr>
          <p:spPr>
            <a:xfrm>
              <a:off x="7510803" y="2357735"/>
              <a:ext cx="930063" cy="377941"/>
            </a:xfrm>
            <a:prstGeom prst="rect">
              <a:avLst/>
            </a:prstGeom>
          </p:spPr>
          <p:txBody>
            <a:bodyPr wrap="none">
              <a:spAutoFit/>
            </a:bodyPr>
            <a:lstStyle/>
            <a:p>
              <a:r>
                <a:rPr lang="en-US" sz="1200" b="1" dirty="0">
                  <a:solidFill>
                    <a:srgbClr val="00467F"/>
                  </a:solidFill>
                  <a:latin typeface="ITC Officina Serif"/>
                </a:rPr>
                <a:t>p &lt; </a:t>
              </a:r>
              <a:r>
                <a:rPr lang="en-US" sz="1200" b="1" dirty="0" smtClean="0">
                  <a:solidFill>
                    <a:srgbClr val="00467F"/>
                  </a:solidFill>
                  <a:latin typeface="ITC Officina Serif"/>
                </a:rPr>
                <a:t>0.001</a:t>
              </a:r>
              <a:endParaRPr lang="en-US" sz="1200" b="1" baseline="30000" dirty="0">
                <a:solidFill>
                  <a:srgbClr val="00467F"/>
                </a:solidFill>
                <a:latin typeface="ITC Officina Serif"/>
              </a:endParaRPr>
            </a:p>
            <a:p>
              <a:r>
                <a:rPr lang="en-US" sz="1200" dirty="0" smtClean="0">
                  <a:solidFill>
                    <a:srgbClr val="00467F"/>
                  </a:solidFill>
                  <a:latin typeface="ITC Officina Serif"/>
                </a:rPr>
                <a:t>(n=27,164</a:t>
              </a:r>
              <a:r>
                <a:rPr lang="en-US" sz="1200" dirty="0">
                  <a:solidFill>
                    <a:srgbClr val="00467F"/>
                  </a:solidFill>
                  <a:latin typeface="ITC Officina Serif"/>
                </a:rPr>
                <a:t>)</a:t>
              </a:r>
            </a:p>
          </p:txBody>
        </p:sp>
        <p:sp>
          <p:nvSpPr>
            <p:cNvPr id="9" name="Rectangle 8"/>
            <p:cNvSpPr/>
            <p:nvPr/>
          </p:nvSpPr>
          <p:spPr>
            <a:xfrm rot="16200000">
              <a:off x="3079870" y="3003670"/>
              <a:ext cx="1806762" cy="415498"/>
            </a:xfrm>
            <a:prstGeom prst="rect">
              <a:avLst/>
            </a:prstGeom>
          </p:spPr>
          <p:txBody>
            <a:bodyPr wrap="square">
              <a:spAutoFit/>
            </a:bodyPr>
            <a:lstStyle/>
            <a:p>
              <a:pPr algn="ctr"/>
              <a:r>
                <a:rPr lang="en-US" sz="1050" b="1" dirty="0">
                  <a:solidFill>
                    <a:srgbClr val="00467F"/>
                  </a:solidFill>
                  <a:latin typeface="ITC Officina Serif"/>
                </a:rPr>
                <a:t>AF </a:t>
              </a:r>
              <a:r>
                <a:rPr lang="en-US" sz="1050" b="1" dirty="0" smtClean="0">
                  <a:solidFill>
                    <a:srgbClr val="00467F"/>
                  </a:solidFill>
                  <a:latin typeface="ITC Officina Serif"/>
                </a:rPr>
                <a:t>Patients Using </a:t>
              </a:r>
            </a:p>
            <a:p>
              <a:pPr algn="ctr"/>
              <a:r>
                <a:rPr lang="en-US" sz="1050" b="1" dirty="0" smtClean="0">
                  <a:solidFill>
                    <a:srgbClr val="00467F"/>
                  </a:solidFill>
                  <a:latin typeface="ITC Officina Serif"/>
                </a:rPr>
                <a:t>Anticoagulation</a:t>
              </a:r>
              <a:endParaRPr lang="en-US" sz="1050" b="1" dirty="0">
                <a:solidFill>
                  <a:srgbClr val="00467F"/>
                </a:solidFill>
                <a:latin typeface="ITC Officina Serif"/>
              </a:endParaRPr>
            </a:p>
          </p:txBody>
        </p:sp>
        <p:sp>
          <p:nvSpPr>
            <p:cNvPr id="11" name="TextBox 10"/>
            <p:cNvSpPr txBox="1"/>
            <p:nvPr/>
          </p:nvSpPr>
          <p:spPr>
            <a:xfrm>
              <a:off x="5579178" y="1676400"/>
              <a:ext cx="2193222" cy="604706"/>
            </a:xfrm>
            <a:prstGeom prst="rect">
              <a:avLst/>
            </a:prstGeom>
            <a:noFill/>
          </p:spPr>
          <p:txBody>
            <a:bodyPr wrap="square" rtlCol="0">
              <a:spAutoFit/>
            </a:bodyPr>
            <a:lstStyle/>
            <a:p>
              <a:pPr algn="ctr"/>
              <a:r>
                <a:rPr lang="en-US" sz="1400" b="1" dirty="0" smtClean="0">
                  <a:solidFill>
                    <a:srgbClr val="00467F"/>
                  </a:solidFill>
                  <a:latin typeface="ITC Officina Serif"/>
                </a:rPr>
                <a:t>Anticoagulation Use Declines with Increased Stroke Risk</a:t>
              </a:r>
              <a:r>
                <a:rPr lang="en-US" sz="1400" b="1" baseline="30000" dirty="0" smtClean="0">
                  <a:solidFill>
                    <a:srgbClr val="00467F"/>
                  </a:solidFill>
                  <a:latin typeface="ITC Officina Serif"/>
                </a:rPr>
                <a:t>1</a:t>
              </a:r>
            </a:p>
          </p:txBody>
        </p:sp>
      </p:grpSp>
    </p:spTree>
    <p:extLst>
      <p:ext uri="{BB962C8B-B14F-4D97-AF65-F5344CB8AC3E}">
        <p14:creationId xmlns:p14="http://schemas.microsoft.com/office/powerpoint/2010/main" val="8659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Anticoagulant Therapy Carries Risk of Intracerebral Hemorrhage or Death</a:t>
            </a:r>
            <a:endParaRPr lang="en-US" dirty="0"/>
          </a:p>
        </p:txBody>
      </p:sp>
      <p:sp>
        <p:nvSpPr>
          <p:cNvPr id="5" name="Rectangle 4"/>
          <p:cNvSpPr/>
          <p:nvPr/>
        </p:nvSpPr>
        <p:spPr>
          <a:xfrm>
            <a:off x="1219199" y="5830669"/>
            <a:ext cx="2590800" cy="646331"/>
          </a:xfrm>
          <a:prstGeom prst="rect">
            <a:avLst/>
          </a:prstGeom>
        </p:spPr>
        <p:txBody>
          <a:bodyPr wrap="square">
            <a:spAutoFit/>
          </a:bodyPr>
          <a:lstStyle/>
          <a:p>
            <a:pPr algn="ctr">
              <a:defRPr/>
            </a:pPr>
            <a:r>
              <a:rPr lang="en-US" b="1" dirty="0">
                <a:solidFill>
                  <a:schemeClr val="accent6">
                    <a:lumMod val="75000"/>
                  </a:schemeClr>
                </a:solidFill>
              </a:rPr>
              <a:t>Spontaneous intra-parenchymal bleed</a:t>
            </a:r>
          </a:p>
        </p:txBody>
      </p:sp>
      <p:sp>
        <p:nvSpPr>
          <p:cNvPr id="6" name="Rectangle 5"/>
          <p:cNvSpPr/>
          <p:nvPr/>
        </p:nvSpPr>
        <p:spPr>
          <a:xfrm>
            <a:off x="5486399" y="5830669"/>
            <a:ext cx="2590800" cy="646331"/>
          </a:xfrm>
          <a:prstGeom prst="rect">
            <a:avLst/>
          </a:prstGeom>
        </p:spPr>
        <p:txBody>
          <a:bodyPr wrap="square">
            <a:spAutoFit/>
          </a:bodyPr>
          <a:lstStyle/>
          <a:p>
            <a:pPr algn="ctr">
              <a:defRPr/>
            </a:pPr>
            <a:r>
              <a:rPr lang="en-US" b="1" dirty="0">
                <a:solidFill>
                  <a:schemeClr val="accent6">
                    <a:lumMod val="75000"/>
                  </a:schemeClr>
                </a:solidFill>
              </a:rPr>
              <a:t>Hemorrhagic transformation</a:t>
            </a:r>
          </a:p>
        </p:txBody>
      </p:sp>
      <p:pic>
        <p:nvPicPr>
          <p:cNvPr id="7" name="Picture 4" descr="C:\Users\g035342\AppData\Local\Microsoft\Windows\Temporary Internet Files\Content.Outlook\81PZNCBM\IMG_427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4788407" y="2349091"/>
            <a:ext cx="3986784" cy="299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image0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17778" y="2345662"/>
            <a:ext cx="3993642" cy="2990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Oval 8"/>
          <p:cNvSpPr/>
          <p:nvPr/>
        </p:nvSpPr>
        <p:spPr>
          <a:xfrm rot="823142">
            <a:off x="5382202" y="1872317"/>
            <a:ext cx="1028619" cy="2822858"/>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
        <p:nvSpPr>
          <p:cNvPr id="10" name="Oval 9"/>
          <p:cNvSpPr/>
          <p:nvPr/>
        </p:nvSpPr>
        <p:spPr>
          <a:xfrm>
            <a:off x="2125133" y="2053944"/>
            <a:ext cx="990601" cy="1671391"/>
          </a:xfrm>
          <a:prstGeom prst="ellipse">
            <a:avLst/>
          </a:prstGeom>
          <a:ln w="38100">
            <a:solidFill>
              <a:srgbClr val="FF0000"/>
            </a:solidFill>
          </a:ln>
        </p:spPr>
        <p:txBody>
          <a:bodyPr wrap="square" rtlCol="0" anchor="ctr">
            <a:noAutofit/>
          </a:bodyPr>
          <a:lstStyle/>
          <a:p>
            <a:pPr algn="ctr"/>
            <a:endParaRPr lang="en-US" sz="1400" b="1" dirty="0">
              <a:solidFill>
                <a:srgbClr val="000000"/>
              </a:solidFill>
            </a:endParaRPr>
          </a:p>
        </p:txBody>
      </p:sp>
    </p:spTree>
    <p:extLst>
      <p:ext uri="{BB962C8B-B14F-4D97-AF65-F5344CB8AC3E}">
        <p14:creationId xmlns:p14="http://schemas.microsoft.com/office/powerpoint/2010/main" val="14617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400800" y="3093717"/>
            <a:ext cx="2301240" cy="152400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6781800" cy="838200"/>
          </a:xfrm>
        </p:spPr>
        <p:txBody>
          <a:bodyPr>
            <a:normAutofit fontScale="90000"/>
          </a:bodyPr>
          <a:lstStyle/>
          <a:p>
            <a:r>
              <a:rPr lang="en-US" dirty="0"/>
              <a:t>Despite </a:t>
            </a:r>
            <a:r>
              <a:rPr lang="en-US" dirty="0" smtClean="0"/>
              <a:t>Increasing </a:t>
            </a:r>
            <a:r>
              <a:rPr lang="en-US" dirty="0"/>
              <a:t>NOAC </a:t>
            </a:r>
            <a:r>
              <a:rPr lang="en-US" dirty="0" smtClean="0"/>
              <a:t>Adoption</a:t>
            </a:r>
            <a:r>
              <a:rPr lang="en-US" dirty="0"/>
              <a:t>, </a:t>
            </a:r>
            <a:r>
              <a:rPr lang="en-US" dirty="0" smtClean="0"/>
              <a:t>                Overall Rate </a:t>
            </a:r>
            <a:r>
              <a:rPr lang="en-US" dirty="0"/>
              <a:t>of </a:t>
            </a:r>
            <a:r>
              <a:rPr lang="en-US" dirty="0" smtClean="0"/>
              <a:t>Anticoagulation </a:t>
            </a:r>
            <a:r>
              <a:rPr lang="en-US" dirty="0"/>
              <a:t>in </a:t>
            </a:r>
            <a:r>
              <a:rPr lang="en-US" dirty="0" smtClean="0"/>
              <a:t>High Risk </a:t>
            </a:r>
            <a:r>
              <a:rPr lang="en-US" dirty="0"/>
              <a:t>NVAF </a:t>
            </a:r>
            <a:r>
              <a:rPr lang="en-US" dirty="0" smtClean="0"/>
              <a:t>Patients has Not Improved</a:t>
            </a:r>
            <a:endParaRPr lang="en-US" dirty="0"/>
          </a:p>
        </p:txBody>
      </p:sp>
      <p:sp>
        <p:nvSpPr>
          <p:cNvPr id="14" name="TextBox 13"/>
          <p:cNvSpPr txBox="1"/>
          <p:nvPr/>
        </p:nvSpPr>
        <p:spPr>
          <a:xfrm>
            <a:off x="0" y="6443246"/>
            <a:ext cx="8915400" cy="338554"/>
          </a:xfrm>
          <a:prstGeom prst="rect">
            <a:avLst/>
          </a:prstGeom>
          <a:noFill/>
        </p:spPr>
        <p:txBody>
          <a:bodyPr wrap="square" rtlCol="0">
            <a:spAutoFit/>
          </a:bodyPr>
          <a:lstStyle/>
          <a:p>
            <a:r>
              <a:rPr lang="en-US" sz="800" dirty="0" smtClean="0">
                <a:solidFill>
                  <a:schemeClr val="accent6">
                    <a:lumMod val="75000"/>
                  </a:schemeClr>
                </a:solidFill>
                <a:latin typeface="ITC Officina Serif"/>
              </a:rPr>
              <a:t>1. </a:t>
            </a:r>
            <a:r>
              <a:rPr lang="en-US" sz="800" dirty="0" err="1" smtClean="0">
                <a:solidFill>
                  <a:schemeClr val="accent6">
                    <a:lumMod val="75000"/>
                  </a:schemeClr>
                </a:solidFill>
                <a:latin typeface="ITC Officina Serif"/>
              </a:rPr>
              <a:t>Jani</a:t>
            </a:r>
            <a:r>
              <a:rPr lang="en-US" sz="800" dirty="0" smtClean="0">
                <a:solidFill>
                  <a:schemeClr val="accent6">
                    <a:lumMod val="75000"/>
                  </a:schemeClr>
                </a:solidFill>
                <a:latin typeface="ITC Officina Serif"/>
              </a:rPr>
              <a:t>, et al. Uptake </a:t>
            </a:r>
            <a:r>
              <a:rPr lang="en-US" sz="800" dirty="0">
                <a:solidFill>
                  <a:schemeClr val="accent6">
                    <a:lumMod val="75000"/>
                  </a:schemeClr>
                </a:solidFill>
                <a:latin typeface="ITC Officina Serif"/>
              </a:rPr>
              <a:t>of Novel Oral Anticoagulants in Patients with Non-Valvular and Valvular Atrial Fibrillation: Results from the NCDR-Pinnacle </a:t>
            </a:r>
            <a:r>
              <a:rPr lang="en-US" sz="800" dirty="0" smtClean="0">
                <a:solidFill>
                  <a:schemeClr val="accent6">
                    <a:lumMod val="75000"/>
                  </a:schemeClr>
                </a:solidFill>
                <a:latin typeface="ITC Officina Serif"/>
              </a:rPr>
              <a:t>Registry. ACC 2014</a:t>
            </a:r>
            <a:endParaRPr lang="en-US" sz="800" dirty="0">
              <a:solidFill>
                <a:schemeClr val="accent6">
                  <a:lumMod val="75000"/>
                </a:schemeClr>
              </a:solidFill>
              <a:latin typeface="ITC Officina Serif"/>
            </a:endParaRPr>
          </a:p>
          <a:p>
            <a:endParaRPr lang="en-US" sz="800" dirty="0">
              <a:solidFill>
                <a:schemeClr val="accent6">
                  <a:lumMod val="75000"/>
                </a:schemeClr>
              </a:solidFill>
              <a:latin typeface="ITC Officina Serif"/>
            </a:endParaRPr>
          </a:p>
        </p:txBody>
      </p:sp>
      <p:sp>
        <p:nvSpPr>
          <p:cNvPr id="19" name="TextBox 18"/>
          <p:cNvSpPr txBox="1"/>
          <p:nvPr/>
        </p:nvSpPr>
        <p:spPr>
          <a:xfrm>
            <a:off x="1203960" y="5715000"/>
            <a:ext cx="5577840" cy="307777"/>
          </a:xfrm>
          <a:prstGeom prst="rect">
            <a:avLst/>
          </a:prstGeom>
          <a:noFill/>
        </p:spPr>
        <p:txBody>
          <a:bodyPr wrap="square" rtlCol="0">
            <a:spAutoFit/>
          </a:bodyPr>
          <a:lstStyle/>
          <a:p>
            <a:r>
              <a:rPr lang="en-US" sz="1400" b="1" dirty="0" smtClean="0">
                <a:solidFill>
                  <a:srgbClr val="00467F"/>
                </a:solidFill>
                <a:latin typeface="ITC Officina Serif"/>
              </a:rPr>
              <a:t>Results from the NCDR PINNACLE Registry</a:t>
            </a:r>
            <a:r>
              <a:rPr lang="en-US" sz="1400" baseline="30000" dirty="0" smtClean="0">
                <a:solidFill>
                  <a:srgbClr val="00467F"/>
                </a:solidFill>
                <a:latin typeface="ITC Officina Serif"/>
              </a:rPr>
              <a:t>1</a:t>
            </a:r>
          </a:p>
        </p:txBody>
      </p:sp>
      <p:grpSp>
        <p:nvGrpSpPr>
          <p:cNvPr id="28" name="Group 27"/>
          <p:cNvGrpSpPr/>
          <p:nvPr/>
        </p:nvGrpSpPr>
        <p:grpSpPr>
          <a:xfrm>
            <a:off x="396240" y="1752600"/>
            <a:ext cx="8305800" cy="3903821"/>
            <a:chOff x="396240" y="1752600"/>
            <a:chExt cx="8305800" cy="3903821"/>
          </a:xfrm>
        </p:grpSpPr>
        <p:grpSp>
          <p:nvGrpSpPr>
            <p:cNvPr id="17" name="Group 16"/>
            <p:cNvGrpSpPr/>
            <p:nvPr/>
          </p:nvGrpSpPr>
          <p:grpSpPr>
            <a:xfrm>
              <a:off x="396240" y="1752600"/>
              <a:ext cx="8305800" cy="3810000"/>
              <a:chOff x="381000" y="1219199"/>
              <a:chExt cx="8305800" cy="3810000"/>
            </a:xfrm>
          </p:grpSpPr>
          <p:graphicFrame>
            <p:nvGraphicFramePr>
              <p:cNvPr id="5" name="Chart 4"/>
              <p:cNvGraphicFramePr/>
              <p:nvPr>
                <p:extLst>
                  <p:ext uri="{D42A27DB-BD31-4B8C-83A1-F6EECF244321}">
                    <p14:modId xmlns:p14="http://schemas.microsoft.com/office/powerpoint/2010/main" val="3547980937"/>
                  </p:ext>
                </p:extLst>
              </p:nvPr>
            </p:nvGraphicFramePr>
            <p:xfrm>
              <a:off x="381000" y="1523999"/>
              <a:ext cx="5943600" cy="3505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p:cNvGrpSpPr/>
              <p:nvPr/>
            </p:nvGrpSpPr>
            <p:grpSpPr>
              <a:xfrm>
                <a:off x="6477000" y="2530495"/>
                <a:ext cx="2209800" cy="1508105"/>
                <a:chOff x="6705600" y="2057399"/>
                <a:chExt cx="2209800" cy="1508105"/>
              </a:xfrm>
            </p:grpSpPr>
            <p:sp>
              <p:nvSpPr>
                <p:cNvPr id="8" name="TextBox 7"/>
                <p:cNvSpPr txBox="1"/>
                <p:nvPr/>
              </p:nvSpPr>
              <p:spPr>
                <a:xfrm>
                  <a:off x="7162800" y="2057399"/>
                  <a:ext cx="1752600" cy="1508105"/>
                </a:xfrm>
                <a:prstGeom prst="rect">
                  <a:avLst/>
                </a:prstGeom>
                <a:noFill/>
              </p:spPr>
              <p:txBody>
                <a:bodyPr wrap="square" rtlCol="0">
                  <a:spAutoFit/>
                </a:bodyPr>
                <a:lstStyle/>
                <a:p>
                  <a:r>
                    <a:rPr lang="en-US" dirty="0" smtClean="0">
                      <a:solidFill>
                        <a:srgbClr val="00467F"/>
                      </a:solidFill>
                    </a:rPr>
                    <a:t>Total on Oral Anticoagulation</a:t>
                  </a:r>
                </a:p>
                <a:p>
                  <a:endParaRPr lang="en-US" sz="1000" dirty="0">
                    <a:solidFill>
                      <a:srgbClr val="00467F"/>
                    </a:solidFill>
                  </a:endParaRPr>
                </a:p>
                <a:p>
                  <a:r>
                    <a:rPr lang="en-US" dirty="0" smtClean="0">
                      <a:solidFill>
                        <a:srgbClr val="00467F"/>
                      </a:solidFill>
                    </a:rPr>
                    <a:t>Warfarin</a:t>
                  </a:r>
                </a:p>
                <a:p>
                  <a:endParaRPr lang="en-US" sz="1000" dirty="0">
                    <a:solidFill>
                      <a:srgbClr val="00467F"/>
                    </a:solidFill>
                  </a:endParaRPr>
                </a:p>
                <a:p>
                  <a:r>
                    <a:rPr lang="en-US" dirty="0" smtClean="0">
                      <a:solidFill>
                        <a:srgbClr val="00467F"/>
                      </a:solidFill>
                    </a:rPr>
                    <a:t>NOACs</a:t>
                  </a:r>
                  <a:endParaRPr lang="en-US" dirty="0">
                    <a:solidFill>
                      <a:srgbClr val="00467F"/>
                    </a:solidFill>
                  </a:endParaRPr>
                </a:p>
              </p:txBody>
            </p:sp>
            <p:cxnSp>
              <p:nvCxnSpPr>
                <p:cNvPr id="10" name="Straight Connector 9"/>
                <p:cNvCxnSpPr/>
                <p:nvPr/>
              </p:nvCxnSpPr>
              <p:spPr>
                <a:xfrm>
                  <a:off x="6705600" y="2362200"/>
                  <a:ext cx="4572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2971800"/>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3368702"/>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600200" y="1219199"/>
                <a:ext cx="4632960" cy="646331"/>
              </a:xfrm>
              <a:prstGeom prst="rect">
                <a:avLst/>
              </a:prstGeom>
              <a:noFill/>
            </p:spPr>
            <p:txBody>
              <a:bodyPr wrap="square" rtlCol="0">
                <a:spAutoFit/>
              </a:bodyPr>
              <a:lstStyle/>
              <a:p>
                <a:pPr algn="ctr"/>
                <a:r>
                  <a:rPr lang="en-US" b="1" dirty="0" smtClean="0">
                    <a:solidFill>
                      <a:srgbClr val="00467F"/>
                    </a:solidFill>
                    <a:latin typeface="ITC Officina Serif"/>
                  </a:rPr>
                  <a:t>Anticoagulant Use in Patients with NVAF and CHADS</a:t>
                </a:r>
                <a:r>
                  <a:rPr lang="en-US" b="1" baseline="-25000" dirty="0" smtClean="0">
                    <a:solidFill>
                      <a:srgbClr val="00467F"/>
                    </a:solidFill>
                    <a:latin typeface="ITC Officina Serif"/>
                  </a:rPr>
                  <a:t>2</a:t>
                </a:r>
                <a:r>
                  <a:rPr lang="en-US" b="1" dirty="0" smtClean="0">
                    <a:solidFill>
                      <a:srgbClr val="00467F"/>
                    </a:solidFill>
                    <a:latin typeface="ITC Officina Serif"/>
                  </a:rPr>
                  <a:t> ≥ 2</a:t>
                </a:r>
                <a:endParaRPr lang="en-US" sz="1600" b="1" baseline="30000" dirty="0">
                  <a:solidFill>
                    <a:srgbClr val="00467F"/>
                  </a:solidFill>
                  <a:latin typeface="ITC Officina Serif"/>
                </a:endParaRPr>
              </a:p>
            </p:txBody>
          </p:sp>
        </p:grpSp>
        <p:sp>
          <p:nvSpPr>
            <p:cNvPr id="20" name="TextBox 19"/>
            <p:cNvSpPr txBox="1"/>
            <p:nvPr/>
          </p:nvSpPr>
          <p:spPr>
            <a:xfrm>
              <a:off x="1066800" y="5410200"/>
              <a:ext cx="762000" cy="246221"/>
            </a:xfrm>
            <a:prstGeom prst="rect">
              <a:avLst/>
            </a:prstGeom>
            <a:noFill/>
          </p:spPr>
          <p:txBody>
            <a:bodyPr wrap="square" rtlCol="0">
              <a:spAutoFit/>
            </a:bodyPr>
            <a:lstStyle/>
            <a:p>
              <a:r>
                <a:rPr lang="en-US" sz="1000" dirty="0" smtClean="0">
                  <a:solidFill>
                    <a:srgbClr val="00467F"/>
                  </a:solidFill>
                </a:rPr>
                <a:t>n=25719</a:t>
              </a:r>
              <a:endParaRPr lang="en-US" sz="1000" dirty="0">
                <a:solidFill>
                  <a:srgbClr val="00467F"/>
                </a:solidFill>
              </a:endParaRPr>
            </a:p>
          </p:txBody>
        </p:sp>
        <p:sp>
          <p:nvSpPr>
            <p:cNvPr id="21" name="TextBox 20"/>
            <p:cNvSpPr txBox="1"/>
            <p:nvPr/>
          </p:nvSpPr>
          <p:spPr>
            <a:xfrm>
              <a:off x="1752600" y="5410200"/>
              <a:ext cx="762000" cy="246221"/>
            </a:xfrm>
            <a:prstGeom prst="rect">
              <a:avLst/>
            </a:prstGeom>
            <a:noFill/>
          </p:spPr>
          <p:txBody>
            <a:bodyPr wrap="square" rtlCol="0">
              <a:spAutoFit/>
            </a:bodyPr>
            <a:lstStyle/>
            <a:p>
              <a:r>
                <a:rPr lang="en-US" sz="1000" dirty="0" smtClean="0">
                  <a:solidFill>
                    <a:srgbClr val="00467F"/>
                  </a:solidFill>
                </a:rPr>
                <a:t>n=29194</a:t>
              </a:r>
              <a:endParaRPr lang="en-US" sz="1000" dirty="0">
                <a:solidFill>
                  <a:srgbClr val="00467F"/>
                </a:solidFill>
              </a:endParaRPr>
            </a:p>
          </p:txBody>
        </p:sp>
        <p:sp>
          <p:nvSpPr>
            <p:cNvPr id="22" name="TextBox 21"/>
            <p:cNvSpPr txBox="1"/>
            <p:nvPr/>
          </p:nvSpPr>
          <p:spPr>
            <a:xfrm>
              <a:off x="2438400" y="5410200"/>
              <a:ext cx="762000" cy="246221"/>
            </a:xfrm>
            <a:prstGeom prst="rect">
              <a:avLst/>
            </a:prstGeom>
            <a:noFill/>
          </p:spPr>
          <p:txBody>
            <a:bodyPr wrap="square" rtlCol="0">
              <a:spAutoFit/>
            </a:bodyPr>
            <a:lstStyle/>
            <a:p>
              <a:r>
                <a:rPr lang="en-US" sz="1000" dirty="0" smtClean="0">
                  <a:solidFill>
                    <a:srgbClr val="00467F"/>
                  </a:solidFill>
                </a:rPr>
                <a:t>n=31582</a:t>
              </a:r>
              <a:endParaRPr lang="en-US" sz="1000" dirty="0">
                <a:solidFill>
                  <a:srgbClr val="00467F"/>
                </a:solidFill>
              </a:endParaRPr>
            </a:p>
          </p:txBody>
        </p:sp>
        <p:sp>
          <p:nvSpPr>
            <p:cNvPr id="23" name="TextBox 22"/>
            <p:cNvSpPr txBox="1"/>
            <p:nvPr/>
          </p:nvSpPr>
          <p:spPr>
            <a:xfrm>
              <a:off x="3048000" y="5410200"/>
              <a:ext cx="762000" cy="246221"/>
            </a:xfrm>
            <a:prstGeom prst="rect">
              <a:avLst/>
            </a:prstGeom>
            <a:noFill/>
          </p:spPr>
          <p:txBody>
            <a:bodyPr wrap="square" rtlCol="0">
              <a:spAutoFit/>
            </a:bodyPr>
            <a:lstStyle/>
            <a:p>
              <a:r>
                <a:rPr lang="en-US" sz="1000" dirty="0" smtClean="0">
                  <a:solidFill>
                    <a:srgbClr val="00467F"/>
                  </a:solidFill>
                </a:rPr>
                <a:t>n=36490</a:t>
              </a:r>
              <a:endParaRPr lang="en-US" sz="1000" dirty="0">
                <a:solidFill>
                  <a:srgbClr val="00467F"/>
                </a:solidFill>
              </a:endParaRPr>
            </a:p>
          </p:txBody>
        </p:sp>
        <p:sp>
          <p:nvSpPr>
            <p:cNvPr id="24" name="TextBox 23"/>
            <p:cNvSpPr txBox="1"/>
            <p:nvPr/>
          </p:nvSpPr>
          <p:spPr>
            <a:xfrm>
              <a:off x="3657600" y="5410200"/>
              <a:ext cx="762000" cy="246221"/>
            </a:xfrm>
            <a:prstGeom prst="rect">
              <a:avLst/>
            </a:prstGeom>
            <a:noFill/>
          </p:spPr>
          <p:txBody>
            <a:bodyPr wrap="square" rtlCol="0">
              <a:spAutoFit/>
            </a:bodyPr>
            <a:lstStyle/>
            <a:p>
              <a:r>
                <a:rPr lang="en-US" sz="1000" dirty="0" smtClean="0">
                  <a:solidFill>
                    <a:srgbClr val="00467F"/>
                  </a:solidFill>
                </a:rPr>
                <a:t>n=67102</a:t>
              </a:r>
              <a:endParaRPr lang="en-US" sz="1000" dirty="0">
                <a:solidFill>
                  <a:srgbClr val="00467F"/>
                </a:solidFill>
              </a:endParaRPr>
            </a:p>
          </p:txBody>
        </p:sp>
        <p:sp>
          <p:nvSpPr>
            <p:cNvPr id="25" name="TextBox 24"/>
            <p:cNvSpPr txBox="1"/>
            <p:nvPr/>
          </p:nvSpPr>
          <p:spPr>
            <a:xfrm>
              <a:off x="4267200" y="5410200"/>
              <a:ext cx="762000" cy="246221"/>
            </a:xfrm>
            <a:prstGeom prst="rect">
              <a:avLst/>
            </a:prstGeom>
            <a:noFill/>
          </p:spPr>
          <p:txBody>
            <a:bodyPr wrap="square" rtlCol="0">
              <a:spAutoFit/>
            </a:bodyPr>
            <a:lstStyle/>
            <a:p>
              <a:r>
                <a:rPr lang="en-US" sz="1000" dirty="0" smtClean="0">
                  <a:solidFill>
                    <a:srgbClr val="00467F"/>
                  </a:solidFill>
                </a:rPr>
                <a:t>n=70667</a:t>
              </a:r>
              <a:endParaRPr lang="en-US" sz="1000" dirty="0">
                <a:solidFill>
                  <a:srgbClr val="00467F"/>
                </a:solidFill>
              </a:endParaRPr>
            </a:p>
          </p:txBody>
        </p:sp>
        <p:sp>
          <p:nvSpPr>
            <p:cNvPr id="26" name="TextBox 25"/>
            <p:cNvSpPr txBox="1"/>
            <p:nvPr/>
          </p:nvSpPr>
          <p:spPr>
            <a:xfrm>
              <a:off x="4953000" y="5410200"/>
              <a:ext cx="762000" cy="246221"/>
            </a:xfrm>
            <a:prstGeom prst="rect">
              <a:avLst/>
            </a:prstGeom>
            <a:noFill/>
          </p:spPr>
          <p:txBody>
            <a:bodyPr wrap="square" rtlCol="0">
              <a:spAutoFit/>
            </a:bodyPr>
            <a:lstStyle/>
            <a:p>
              <a:r>
                <a:rPr lang="en-US" sz="1000" dirty="0" smtClean="0">
                  <a:solidFill>
                    <a:srgbClr val="00467F"/>
                  </a:solidFill>
                </a:rPr>
                <a:t>n=70320</a:t>
              </a:r>
              <a:endParaRPr lang="en-US" sz="1000" dirty="0">
                <a:solidFill>
                  <a:srgbClr val="00467F"/>
                </a:solidFill>
              </a:endParaRPr>
            </a:p>
          </p:txBody>
        </p:sp>
        <p:sp>
          <p:nvSpPr>
            <p:cNvPr id="27" name="TextBox 26"/>
            <p:cNvSpPr txBox="1"/>
            <p:nvPr/>
          </p:nvSpPr>
          <p:spPr>
            <a:xfrm>
              <a:off x="5562600" y="5410200"/>
              <a:ext cx="762000" cy="246221"/>
            </a:xfrm>
            <a:prstGeom prst="rect">
              <a:avLst/>
            </a:prstGeom>
            <a:noFill/>
          </p:spPr>
          <p:txBody>
            <a:bodyPr wrap="square" rtlCol="0">
              <a:spAutoFit/>
            </a:bodyPr>
            <a:lstStyle/>
            <a:p>
              <a:r>
                <a:rPr lang="en-US" sz="1000" dirty="0" smtClean="0">
                  <a:solidFill>
                    <a:srgbClr val="00467F"/>
                  </a:solidFill>
                </a:rPr>
                <a:t>n=71396</a:t>
              </a:r>
              <a:endParaRPr lang="en-US" sz="1000" dirty="0">
                <a:solidFill>
                  <a:srgbClr val="00467F"/>
                </a:solidFill>
              </a:endParaRPr>
            </a:p>
          </p:txBody>
        </p:sp>
      </p:grpSp>
    </p:spTree>
    <p:extLst>
      <p:ext uri="{BB962C8B-B14F-4D97-AF65-F5344CB8AC3E}">
        <p14:creationId xmlns:p14="http://schemas.microsoft.com/office/powerpoint/2010/main" val="752947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NVF 009 style template">
  <a:themeElements>
    <a:clrScheme name="ODAC2011 Colors">
      <a:dk1>
        <a:srgbClr val="000000"/>
      </a:dk1>
      <a:lt1>
        <a:srgbClr val="FFFFFF"/>
      </a:lt1>
      <a:dk2>
        <a:srgbClr val="000066"/>
      </a:dk2>
      <a:lt2>
        <a:srgbClr val="FFFF00"/>
      </a:lt2>
      <a:accent1>
        <a:srgbClr val="FF9900"/>
      </a:accent1>
      <a:accent2>
        <a:srgbClr val="0000FF"/>
      </a:accent2>
      <a:accent3>
        <a:srgbClr val="0DFF4E"/>
      </a:accent3>
      <a:accent4>
        <a:srgbClr val="777777"/>
      </a:accent4>
      <a:accent5>
        <a:srgbClr val="00CCFF"/>
      </a:accent5>
      <a:accent6>
        <a:srgbClr val="DE0000"/>
      </a:accent6>
      <a:hlink>
        <a:srgbClr val="2DB92D"/>
      </a:hlink>
      <a:folHlink>
        <a:srgbClr val="DDDDDD"/>
      </a:folHlink>
    </a:clrScheme>
    <a:fontScheme name="NVF 009 styl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chemeClr val="bg1">
              <a:lumMod val="60000"/>
              <a:lumOff val="40000"/>
            </a:schemeClr>
          </a:solidFill>
        </a:ln>
      </a:spPr>
      <a:bodyPr wrap="square" rtlCol="0" anchor="ctr">
        <a:noAutofit/>
      </a:bodyPr>
      <a:lstStyle>
        <a:defPPr algn="ctr">
          <a:defRPr sz="1400" b="1" dirty="0">
            <a:solidFill>
              <a:schemeClr val="tx1"/>
            </a:solidFill>
          </a:defRPr>
        </a:defPPr>
      </a:lstStyle>
    </a:spDef>
    <a:lnDef>
      <a:spPr bwMode="auto">
        <a:solidFill>
          <a:srgbClr val="00FF00"/>
        </a:solidFill>
        <a:ln w="28575" cap="flat" cmpd="sng" algn="ctr">
          <a:solidFill>
            <a:schemeClr val="bg2"/>
          </a:solidFill>
          <a:prstDash val="solid"/>
          <a:round/>
          <a:headEnd type="none" w="med" len="med"/>
          <a:tailEnd type="none" w="med" len="med"/>
        </a:ln>
        <a:effectLst/>
      </a:spPr>
      <a:bodyPr/>
      <a:lstStyle/>
    </a:lnDef>
    <a:txDef>
      <a:spPr>
        <a:noFill/>
      </a:spPr>
      <a:bodyPr wrap="square" rtlCol="0">
        <a:spAutoFit/>
      </a:bodyPr>
      <a:lstStyle>
        <a:defPPr>
          <a:defRPr b="1" dirty="0" smtClean="0"/>
        </a:defPPr>
      </a:lstStyle>
    </a:txDef>
  </a:objectDefaults>
  <a:extraClrSchemeLst>
    <a:extraClrScheme>
      <a:clrScheme name="NVF 009 styl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VF 009 styl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VF 009 styl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VF 009 styl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VF 009 styl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VF 009 styl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VF 009 style template 8">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99CC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9">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33CC33"/>
        </a:hlink>
        <a:folHlink>
          <a:srgbClr val="9966FF"/>
        </a:folHlink>
      </a:clrScheme>
      <a:clrMap bg1="dk2" tx1="lt1" bg2="dk1" tx2="lt2" accent1="accent1" accent2="accent2" accent3="accent3" accent4="accent4" accent5="accent5" accent6="accent6" hlink="hlink" folHlink="folHlink"/>
    </a:extraClrScheme>
    <a:extraClrScheme>
      <a:clrScheme name="NVF 009 style template 10">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00CC00"/>
        </a:hlink>
        <a:folHlink>
          <a:srgbClr val="9966FF"/>
        </a:folHlink>
      </a:clrScheme>
      <a:clrMap bg1="dk2" tx1="lt1" bg2="dk1" tx2="lt2" accent1="accent1" accent2="accent2" accent3="accent3" accent4="accent4" accent5="accent5" accent6="accent6" hlink="hlink" folHlink="folHlink"/>
    </a:extraClrScheme>
    <a:extraClrScheme>
      <a:clrScheme name="NVF 009 style template 11">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00CC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2">
        <a:dk1>
          <a:srgbClr val="000B26"/>
        </a:dk1>
        <a:lt1>
          <a:srgbClr val="FFFFFF"/>
        </a:lt1>
        <a:dk2>
          <a:srgbClr val="00164C"/>
        </a:dk2>
        <a:lt2>
          <a:srgbClr val="FFCC00"/>
        </a:lt2>
        <a:accent1>
          <a:srgbClr val="0099FF"/>
        </a:accent1>
        <a:accent2>
          <a:srgbClr val="0066FF"/>
        </a:accent2>
        <a:accent3>
          <a:srgbClr val="AAABB2"/>
        </a:accent3>
        <a:accent4>
          <a:srgbClr val="DADADA"/>
        </a:accent4>
        <a:accent5>
          <a:srgbClr val="AACAFF"/>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3">
        <a:dk1>
          <a:srgbClr val="000B26"/>
        </a:dk1>
        <a:lt1>
          <a:srgbClr val="FFFFFF"/>
        </a:lt1>
        <a:dk2>
          <a:srgbClr val="00164C"/>
        </a:dk2>
        <a:lt2>
          <a:srgbClr val="FFCC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4">
        <a:dk1>
          <a:srgbClr val="000B26"/>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5">
        <a:dk1>
          <a:srgbClr val="000B26"/>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16">
        <a:dk1>
          <a:srgbClr val="000000"/>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NVF 009 style template">
  <a:themeElements>
    <a:clrScheme name="ODAC2011 Colors">
      <a:dk1>
        <a:srgbClr val="000000"/>
      </a:dk1>
      <a:lt1>
        <a:srgbClr val="FFFFFF"/>
      </a:lt1>
      <a:dk2>
        <a:srgbClr val="000066"/>
      </a:dk2>
      <a:lt2>
        <a:srgbClr val="FFFF00"/>
      </a:lt2>
      <a:accent1>
        <a:srgbClr val="FF9900"/>
      </a:accent1>
      <a:accent2>
        <a:srgbClr val="0000FF"/>
      </a:accent2>
      <a:accent3>
        <a:srgbClr val="0DFF4E"/>
      </a:accent3>
      <a:accent4>
        <a:srgbClr val="777777"/>
      </a:accent4>
      <a:accent5>
        <a:srgbClr val="00CCFF"/>
      </a:accent5>
      <a:accent6>
        <a:srgbClr val="DE0000"/>
      </a:accent6>
      <a:hlink>
        <a:srgbClr val="2DB92D"/>
      </a:hlink>
      <a:folHlink>
        <a:srgbClr val="DDDDDD"/>
      </a:folHlink>
    </a:clrScheme>
    <a:fontScheme name="NVF 009 styl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a:solidFill>
            <a:schemeClr val="tx1"/>
          </a:solidFill>
        </a:ln>
      </a:spPr>
      <a:bodyPr wrap="square" rtlCol="0" anchor="ctr">
        <a:noAutofit/>
      </a:bodyPr>
      <a:lstStyle>
        <a:defPPr algn="ctr">
          <a:defRPr sz="1400" b="1" dirty="0">
            <a:solidFill>
              <a:schemeClr val="tx1"/>
            </a:solidFill>
          </a:defRPr>
        </a:defPPr>
      </a:lstStyle>
    </a:spDef>
    <a:lnDef>
      <a:spPr bwMode="auto">
        <a:solidFill>
          <a:srgbClr val="00FF00"/>
        </a:solidFill>
        <a:ln w="28575" cap="flat" cmpd="sng" algn="ctr">
          <a:solidFill>
            <a:schemeClr val="bg2"/>
          </a:solidFill>
          <a:prstDash val="solid"/>
          <a:round/>
          <a:headEnd type="none" w="med" len="med"/>
          <a:tailEnd type="none" w="med" len="med"/>
        </a:ln>
        <a:effectLst/>
      </a:spPr>
      <a:bodyPr/>
      <a:lstStyle/>
    </a:lnDef>
    <a:txDef>
      <a:spPr>
        <a:noFill/>
      </a:spPr>
      <a:bodyPr wrap="square" rtlCol="0">
        <a:spAutoFit/>
      </a:bodyPr>
      <a:lstStyle>
        <a:defPPr>
          <a:defRPr b="1" dirty="0" smtClean="0"/>
        </a:defPPr>
      </a:lstStyle>
    </a:txDef>
  </a:objectDefaults>
  <a:extraClrSchemeLst>
    <a:extraClrScheme>
      <a:clrScheme name="NVF 009 styl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VF 009 styl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VF 009 styl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VF 009 styl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VF 009 styl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VF 009 styl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VF 009 style template 8">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99CC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9">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33CC33"/>
        </a:hlink>
        <a:folHlink>
          <a:srgbClr val="9966FF"/>
        </a:folHlink>
      </a:clrScheme>
      <a:clrMap bg1="dk2" tx1="lt1" bg2="dk1" tx2="lt2" accent1="accent1" accent2="accent2" accent3="accent3" accent4="accent4" accent5="accent5" accent6="accent6" hlink="hlink" folHlink="folHlink"/>
    </a:extraClrScheme>
    <a:extraClrScheme>
      <a:clrScheme name="NVF 009 style template 10">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00CC00"/>
        </a:hlink>
        <a:folHlink>
          <a:srgbClr val="9966FF"/>
        </a:folHlink>
      </a:clrScheme>
      <a:clrMap bg1="dk2" tx1="lt1" bg2="dk1" tx2="lt2" accent1="accent1" accent2="accent2" accent3="accent3" accent4="accent4" accent5="accent5" accent6="accent6" hlink="hlink" folHlink="folHlink"/>
    </a:extraClrScheme>
    <a:extraClrScheme>
      <a:clrScheme name="NVF 009 style template 11">
        <a:dk1>
          <a:srgbClr val="000B26"/>
        </a:dk1>
        <a:lt1>
          <a:srgbClr val="FFFFFF"/>
        </a:lt1>
        <a:dk2>
          <a:srgbClr val="00164C"/>
        </a:dk2>
        <a:lt2>
          <a:srgbClr val="FFCC00"/>
        </a:lt2>
        <a:accent1>
          <a:srgbClr val="FF6600"/>
        </a:accent1>
        <a:accent2>
          <a:srgbClr val="0099FF"/>
        </a:accent2>
        <a:accent3>
          <a:srgbClr val="AAABB2"/>
        </a:accent3>
        <a:accent4>
          <a:srgbClr val="DADADA"/>
        </a:accent4>
        <a:accent5>
          <a:srgbClr val="FFB8AA"/>
        </a:accent5>
        <a:accent6>
          <a:srgbClr val="008AE7"/>
        </a:accent6>
        <a:hlink>
          <a:srgbClr val="00CC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2">
        <a:dk1>
          <a:srgbClr val="000B26"/>
        </a:dk1>
        <a:lt1>
          <a:srgbClr val="FFFFFF"/>
        </a:lt1>
        <a:dk2>
          <a:srgbClr val="00164C"/>
        </a:dk2>
        <a:lt2>
          <a:srgbClr val="FFCC00"/>
        </a:lt2>
        <a:accent1>
          <a:srgbClr val="0099FF"/>
        </a:accent1>
        <a:accent2>
          <a:srgbClr val="0066FF"/>
        </a:accent2>
        <a:accent3>
          <a:srgbClr val="AAABB2"/>
        </a:accent3>
        <a:accent4>
          <a:srgbClr val="DADADA"/>
        </a:accent4>
        <a:accent5>
          <a:srgbClr val="AACAFF"/>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3">
        <a:dk1>
          <a:srgbClr val="000B26"/>
        </a:dk1>
        <a:lt1>
          <a:srgbClr val="FFFFFF"/>
        </a:lt1>
        <a:dk2>
          <a:srgbClr val="00164C"/>
        </a:dk2>
        <a:lt2>
          <a:srgbClr val="FFCC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4">
        <a:dk1>
          <a:srgbClr val="000B26"/>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B2B2B2"/>
        </a:folHlink>
      </a:clrScheme>
      <a:clrMap bg1="dk2" tx1="lt1" bg2="dk1" tx2="lt2" accent1="accent1" accent2="accent2" accent3="accent3" accent4="accent4" accent5="accent5" accent6="accent6" hlink="hlink" folHlink="folHlink"/>
    </a:extraClrScheme>
    <a:extraClrScheme>
      <a:clrScheme name="NVF 009 style template 15">
        <a:dk1>
          <a:srgbClr val="000B26"/>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
      <a:clrScheme name="NVF 009 style template 16">
        <a:dk1>
          <a:srgbClr val="000000"/>
        </a:dk1>
        <a:lt1>
          <a:srgbClr val="FFFFFF"/>
        </a:lt1>
        <a:dk2>
          <a:srgbClr val="00164C"/>
        </a:dk2>
        <a:lt2>
          <a:srgbClr val="FF9900"/>
        </a:lt2>
        <a:accent1>
          <a:srgbClr val="00CC66"/>
        </a:accent1>
        <a:accent2>
          <a:srgbClr val="0066FF"/>
        </a:accent2>
        <a:accent3>
          <a:srgbClr val="AAABB2"/>
        </a:accent3>
        <a:accent4>
          <a:srgbClr val="DADADA"/>
        </a:accent4>
        <a:accent5>
          <a:srgbClr val="AAE2B8"/>
        </a:accent5>
        <a:accent6>
          <a:srgbClr val="005C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stonScientificDarkTemplate_no tag_10-2-12">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WATCHMAN Phase I Training Agenda 1-16-14</Template>
  <TotalTime>31973</TotalTime>
  <Words>3600</Words>
  <Application>Microsoft Office PowerPoint</Application>
  <PresentationFormat>On-screen Show (4:3)</PresentationFormat>
  <Paragraphs>599</Paragraphs>
  <Slides>31</Slides>
  <Notes>10</Notes>
  <HiddenSlides>0</HiddenSlides>
  <MMClips>1</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3_NVF 009 style template</vt:lpstr>
      <vt:lpstr>4_NVF 009 style template</vt:lpstr>
      <vt:lpstr>BostonScientificDarkTemplate_no tag_10-2-12</vt:lpstr>
      <vt:lpstr>PowerPoint Presentation</vt:lpstr>
      <vt:lpstr>Agenda</vt:lpstr>
      <vt:lpstr>WATCHMANTM Indications for Use</vt:lpstr>
      <vt:lpstr>AF is a Growing Problem Associated with Greater Morbidity and Mortality </vt:lpstr>
      <vt:lpstr>Connection Between Non-Valvular AF-Related Stroke and the Left Atrial Appendage</vt:lpstr>
      <vt:lpstr>2014 AHA/ACC/HRS Treatment Guidelines to Prevent Thromboembolism in Patients with AF</vt:lpstr>
      <vt:lpstr>Oral Anticoagulation is Standard of Care,    but Not Ideal for All </vt:lpstr>
      <vt:lpstr>Anticoagulant Therapy Carries Risk of Intracerebral Hemorrhage or Death</vt:lpstr>
      <vt:lpstr>Despite Increasing NOAC Adoption,                 Overall Rate of Anticoagulation in High Risk NVAF Patients has Not Improved</vt:lpstr>
      <vt:lpstr>Discontinuation and Major Bleeding Rates with NOACs</vt:lpstr>
      <vt:lpstr>WATCHMANTM                                                        Left Atrial Appendage Closure Device</vt:lpstr>
      <vt:lpstr>Favorable Procedural Safety Profile:          7-Day Safety Events     </vt:lpstr>
      <vt:lpstr>Implant Success &amp; Warfarin Cessation</vt:lpstr>
      <vt:lpstr>Most Studied LAAC Device.  Only One with Long-Term Clinical Data</vt:lpstr>
      <vt:lpstr>Majority of Patients at High Stroke Risk,  All Eligible for Anti-coagulation</vt:lpstr>
      <vt:lpstr>Patient Risk Factors Across Trials</vt:lpstr>
      <vt:lpstr>Majority of Patients in the Trial were at Moderate to High Bleeding Risk1</vt:lpstr>
      <vt:lpstr>WATCHMAN™ PROTECT AF Study Overview Long-Term, Final 5-Year Results</vt:lpstr>
      <vt:lpstr>PROTECT AF: Final, 5-Year Primary Efficacy Events Consistent with 4-Year Results</vt:lpstr>
      <vt:lpstr>Meta-Analysis Shows Comparable Primary Efficacy Results to Warfarin</vt:lpstr>
      <vt:lpstr>PROTECT AF 4-Year Results in JAMA</vt:lpstr>
      <vt:lpstr>WATCHMANTM Device Reduces Ischemic Stroke Over No Therapy </vt:lpstr>
      <vt:lpstr>Clinical Trial Device Arm Drug Protocol</vt:lpstr>
      <vt:lpstr>PROTECT AF/PREVAIL Pooled Analysis:                        Less Bleeding with WATCHMANTM Device                                               6 Months Post-Implant</vt:lpstr>
      <vt:lpstr>PowerPoint Presentation</vt:lpstr>
      <vt:lpstr>WATCHMANTM Ischemic Stroke Rate Aligns         with Expected Rate Based on Risk Score</vt:lpstr>
      <vt:lpstr>PREVAIL: Warfarin Ischemic Stroke Rate Differs from Other Trials</vt:lpstr>
      <vt:lpstr>WATCHMAN Performance Consistent Across All 4 Data Sets</vt:lpstr>
      <vt:lpstr>Rate of Major Bleeding in NOAC Trials</vt:lpstr>
      <vt:lpstr>Rate of Discontinuation in NOAC Trials</vt:lpstr>
      <vt:lpstr>ABBREVIATED STATEMENT WATCHMANTM Left Atrial Appendage Closure Device with Delivery System and WATCHMAN Access System </vt:lpstr>
    </vt:vector>
  </TitlesOfParts>
  <Company>Boston Scientific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WATCHMAN  Phase I Training Introduction / Orientation</dc:title>
  <dc:creator>LaCourse, Michael</dc:creator>
  <cp:lastModifiedBy>Meredith, Melissa</cp:lastModifiedBy>
  <cp:revision>292</cp:revision>
  <cp:lastPrinted>2014-04-24T19:24:44Z</cp:lastPrinted>
  <dcterms:created xsi:type="dcterms:W3CDTF">2014-01-08T14:31:17Z</dcterms:created>
  <dcterms:modified xsi:type="dcterms:W3CDTF">2015-06-12T15:08:45Z</dcterms:modified>
</cp:coreProperties>
</file>