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s/modernComment_102_BF386DC9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7" r:id="rId5"/>
    <p:sldId id="269" r:id="rId6"/>
    <p:sldId id="271" r:id="rId7"/>
    <p:sldId id="259" r:id="rId8"/>
    <p:sldId id="258" r:id="rId9"/>
    <p:sldId id="270" r:id="rId10"/>
    <p:sldId id="260" r:id="rId11"/>
    <p:sldId id="272" r:id="rId12"/>
    <p:sldId id="273" r:id="rId13"/>
    <p:sldId id="274" r:id="rId14"/>
    <p:sldId id="275" r:id="rId15"/>
    <p:sldId id="26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FE028F-A398-0513-F526-3956271ECBBC}" name="San Miguel Grandal, David" initials="DS" userId="S::david.sanmiguelgrandal@bsci.com::e7e69e3b-2c66-4505-914e-1d9eac356f2e" providerId="AD"/>
  <p188:author id="{35D5819D-18FE-60E6-94DF-C10735444D66}" name="Orosz, Noemi" initials="NO" userId="S::Noemi.Orosz@bsci.com::b151ef67-ff16-4227-a0cb-d5aa544aab09" providerId="AD"/>
  <p188:author id="{8F7F01B8-977E-B47D-071D-71A91AB94491}" name="Brands, Marloes (she/her/hers)" initials="MB" userId="S::Marloes.Brands@bsci.com::e520dc5c-aa91-485a-b8b0-10368981f78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ECC035-B86C-4FFE-B85D-417C61763FCE}" v="5" dt="2025-01-30T09:43:05.401"/>
    <p1510:client id="{EFA0F933-7618-4B2A-A609-AB8662566FEB}" v="65" dt="2025-01-29T14:13:43.4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0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omments/modernComment_102_BF386DC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0023CBC-7479-4CC1-9C23-76B03FC6B503}" authorId="{35D5819D-18FE-60E6-94DF-C10735444D66}" status="resolved" created="2025-01-16T17:07:36.741" complete="100000">
    <pc:sldMkLst xmlns:pc="http://schemas.microsoft.com/office/powerpoint/2013/main/command">
      <pc:docMk/>
      <pc:sldMk cId="3208146377" sldId="258"/>
    </pc:sldMkLst>
    <p188:txBody>
      <a:bodyPr/>
      <a:lstStyle/>
      <a:p>
        <a:r>
          <a:rPr lang="it-IT"/>
          <a:t>Change guiding text to 
SELECTED CALCIUM MODIFICATION AND TREATMENT STRATEGY 
Cases need to be retrospective and include pre-, peri- and post WOLVERINE lesion preparation IVUS images. 
Cases need to be on-label. 
Please include IVUS runs either as a video or as image. If images are used, please add arrows shocasing points of Calcium modification for educational purposes.
Add  bulletpoints after the text above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3.png"/><Relationship Id="rId5" Type="http://schemas.openxmlformats.org/officeDocument/2006/relationships/image" Target="../media/image22.svg"/><Relationship Id="rId4" Type="http://schemas.openxmlformats.org/officeDocument/2006/relationships/image" Target="../media/image2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Relationship Id="rId9" Type="http://schemas.openxmlformats.org/officeDocument/2006/relationships/image" Target="../media/image18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1"/>
            </a:gs>
            <a:gs pos="74000">
              <a:schemeClr val="accent6"/>
            </a:gs>
            <a:gs pos="83000">
              <a:schemeClr val="accent6"/>
            </a:gs>
            <a:gs pos="100000">
              <a:schemeClr val="accent6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A5C5E-13E2-1B9B-ACAA-DB161D99ED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34000" y="1512888"/>
            <a:ext cx="4743447" cy="2387600"/>
          </a:xfrm>
        </p:spPr>
        <p:txBody>
          <a:bodyPr anchor="ctr"/>
          <a:lstStyle>
            <a:lvl1pPr algn="l">
              <a:defRPr sz="2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CASE NAME</a:t>
            </a:r>
            <a:br>
              <a:rPr lang="en-US" dirty="0"/>
            </a:br>
            <a:r>
              <a:rPr lang="en-US" dirty="0"/>
              <a:t>Preferred format: </a:t>
            </a:r>
            <a:r>
              <a:rPr lang="en-GB" dirty="0"/>
              <a:t>Modern PCI...</a:t>
            </a:r>
            <a:br>
              <a:rPr lang="en-GB" dirty="0"/>
            </a:br>
            <a:r>
              <a:rPr lang="en-GB" dirty="0"/>
              <a:t>&lt;include title incl. case summary, such as Modern PCI Treatment of diffuse calcific lesion&gt;</a:t>
            </a:r>
            <a:br>
              <a:rPr lang="en-GB" dirty="0"/>
            </a:b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DC12-BB41-633C-9F21-B237015B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7696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DCFF0-AD05-7032-CCCA-AC70FBC09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7D29BF3-0A8C-4F80-BB53-BEFAD9E73949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B3FA3C2-B2E1-F4F6-0ED1-3A2932CA8AC8}"/>
              </a:ext>
            </a:extLst>
          </p:cNvPr>
          <p:cNvCxnSpPr/>
          <p:nvPr userDrawn="1"/>
        </p:nvCxnSpPr>
        <p:spPr>
          <a:xfrm>
            <a:off x="5029200" y="3900488"/>
            <a:ext cx="5638800" cy="0"/>
          </a:xfrm>
          <a:prstGeom prst="line">
            <a:avLst/>
          </a:prstGeom>
          <a:ln w="4445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F2ABF43-E03E-CB69-825D-A5835DA6F3D3}"/>
              </a:ext>
            </a:extLst>
          </p:cNvPr>
          <p:cNvCxnSpPr/>
          <p:nvPr userDrawn="1"/>
        </p:nvCxnSpPr>
        <p:spPr>
          <a:xfrm>
            <a:off x="5029200" y="1509713"/>
            <a:ext cx="5638800" cy="0"/>
          </a:xfrm>
          <a:prstGeom prst="line">
            <a:avLst/>
          </a:prstGeom>
          <a:ln w="4445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858949D-CECD-F685-D2A6-8931B1FC680D}"/>
              </a:ext>
            </a:extLst>
          </p:cNvPr>
          <p:cNvCxnSpPr>
            <a:cxnSpLocks/>
          </p:cNvCxnSpPr>
          <p:nvPr userDrawn="1"/>
        </p:nvCxnSpPr>
        <p:spPr>
          <a:xfrm>
            <a:off x="5029200" y="1489075"/>
            <a:ext cx="0" cy="2435225"/>
          </a:xfrm>
          <a:prstGeom prst="line">
            <a:avLst/>
          </a:prstGeom>
          <a:ln w="4445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79E4A22-7E1C-E64F-3171-C406E2946E6D}"/>
              </a:ext>
            </a:extLst>
          </p:cNvPr>
          <p:cNvCxnSpPr>
            <a:cxnSpLocks/>
          </p:cNvCxnSpPr>
          <p:nvPr userDrawn="1"/>
        </p:nvCxnSpPr>
        <p:spPr>
          <a:xfrm>
            <a:off x="10668000" y="1489075"/>
            <a:ext cx="0" cy="482600"/>
          </a:xfrm>
          <a:prstGeom prst="line">
            <a:avLst/>
          </a:prstGeom>
          <a:ln w="4445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39DD81D-3662-4C9D-BB85-8DB33673B9B5}"/>
              </a:ext>
            </a:extLst>
          </p:cNvPr>
          <p:cNvCxnSpPr>
            <a:cxnSpLocks/>
          </p:cNvCxnSpPr>
          <p:nvPr userDrawn="1"/>
        </p:nvCxnSpPr>
        <p:spPr>
          <a:xfrm>
            <a:off x="10668000" y="3441700"/>
            <a:ext cx="0" cy="482600"/>
          </a:xfrm>
          <a:prstGeom prst="line">
            <a:avLst/>
          </a:prstGeom>
          <a:ln w="4445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Graphic 27" descr="Add with solid fill">
            <a:extLst>
              <a:ext uri="{FF2B5EF4-FFF2-40B4-BE49-F238E27FC236}">
                <a16:creationId xmlns:a16="http://schemas.microsoft.com/office/drawing/2014/main" id="{8CC00639-EA0D-4E98-A087-A550D0F66C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10800" y="2218531"/>
            <a:ext cx="914400" cy="914400"/>
          </a:xfrm>
          <a:prstGeom prst="rect">
            <a:avLst/>
          </a:prstGeom>
        </p:spPr>
      </p:pic>
      <p:pic>
        <p:nvPicPr>
          <p:cNvPr id="37" name="Graphic 36" descr="User outline">
            <a:extLst>
              <a:ext uri="{FF2B5EF4-FFF2-40B4-BE49-F238E27FC236}">
                <a16:creationId xmlns:a16="http://schemas.microsoft.com/office/drawing/2014/main" id="{3A5645C5-B0E4-B3A8-83A3-8733CB0D3E9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29212" y="4094164"/>
            <a:ext cx="409575" cy="409575"/>
          </a:xfrm>
          <a:prstGeom prst="rect">
            <a:avLst/>
          </a:prstGeom>
        </p:spPr>
      </p:pic>
      <p:pic>
        <p:nvPicPr>
          <p:cNvPr id="40" name="Graphic 39" descr="Hospital outline">
            <a:extLst>
              <a:ext uri="{FF2B5EF4-FFF2-40B4-BE49-F238E27FC236}">
                <a16:creationId xmlns:a16="http://schemas.microsoft.com/office/drawing/2014/main" id="{E671047B-1407-2138-203F-62C1E1A553A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129205" y="4697414"/>
            <a:ext cx="409575" cy="409575"/>
          </a:xfrm>
          <a:prstGeom prst="rect">
            <a:avLst/>
          </a:prstGeom>
        </p:spPr>
      </p:pic>
      <p:pic>
        <p:nvPicPr>
          <p:cNvPr id="42" name="Graphic 41" descr="Marker outline">
            <a:extLst>
              <a:ext uri="{FF2B5EF4-FFF2-40B4-BE49-F238E27FC236}">
                <a16:creationId xmlns:a16="http://schemas.microsoft.com/office/drawing/2014/main" id="{99075BFC-1339-5E94-2DA1-EC54EE1B46A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129204" y="5353054"/>
            <a:ext cx="409576" cy="409576"/>
          </a:xfrm>
          <a:prstGeom prst="rect">
            <a:avLst/>
          </a:prstGeom>
        </p:spPr>
      </p:pic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ABE6DE5A-C58F-EE0D-71DB-79436C27AF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95946" y="4140204"/>
            <a:ext cx="4381500" cy="39211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Your name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E1D51784-EB9E-A652-75F5-9FCA60E7BEA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95946" y="4754571"/>
            <a:ext cx="4381500" cy="39211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Your affiliation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1BBD9760-680B-CAA2-2C61-96EBF1D6CA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95946" y="5359403"/>
            <a:ext cx="4381500" cy="39211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Your city &amp; country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A476C-6CC5-F560-870C-C783B368D2B7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554148" y="1489075"/>
            <a:ext cx="3920905" cy="207009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You may delete this box. In case you have any questions, contact: noemi.orosz@bsci.com </a:t>
            </a:r>
            <a:endParaRPr lang="en-GB" dirty="0"/>
          </a:p>
        </p:txBody>
      </p:sp>
      <p:pic>
        <p:nvPicPr>
          <p:cNvPr id="1026" name="Picture 2" descr="Dual Wordmark - BSC Educare White Transparent">
            <a:extLst>
              <a:ext uri="{FF2B5EF4-FFF2-40B4-BE49-F238E27FC236}">
                <a16:creationId xmlns:a16="http://schemas.microsoft.com/office/drawing/2014/main" id="{87413B32-0EF0-3C25-1BD9-8AC606C820E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523" y="381148"/>
            <a:ext cx="3864818" cy="482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6634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laboration (two content 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76F40-B937-17A4-FB52-81ABA5C9E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56622CA-06BF-80B8-DB42-1B91B8DEFE21}"/>
              </a:ext>
            </a:extLst>
          </p:cNvPr>
          <p:cNvSpPr/>
          <p:nvPr userDrawn="1"/>
        </p:nvSpPr>
        <p:spPr>
          <a:xfrm>
            <a:off x="0" y="1"/>
            <a:ext cx="12192000" cy="169068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28000">
                <a:schemeClr val="accent6">
                  <a:lumMod val="60000"/>
                  <a:lumOff val="40000"/>
                </a:schemeClr>
              </a:gs>
              <a:gs pos="66000">
                <a:schemeClr val="accent6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1034C5-1C7F-E618-BA18-6142AEA027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Elaboration slides (change name)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8AD43-D019-FAF8-43B0-7BE46D1A284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47850"/>
            <a:ext cx="4981575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This is sample text. Insert your own text. You are required to add </a:t>
            </a:r>
            <a:r>
              <a:rPr lang="en-US" err="1"/>
              <a:t>angio</a:t>
            </a:r>
            <a:r>
              <a:rPr lang="en-US"/>
              <a:t> runs and pre-peri-post IVUS runs to your presentation. Use these slides to illustrate and comment if needed. 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3D631B-631F-7C71-8723-CC59DCD67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9BF3-0A8C-4F80-BB53-BEFAD9E73949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ADA490B-9884-03B0-9C2D-AFA1D206F73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372224" y="1847850"/>
            <a:ext cx="4981575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This is sample text. Insert your own text. You are required to add </a:t>
            </a:r>
            <a:r>
              <a:rPr lang="en-US" err="1"/>
              <a:t>angio</a:t>
            </a:r>
            <a:r>
              <a:rPr lang="en-US"/>
              <a:t> runs and pre-peri-post IVUS runs to your presentation. Use these slides to illustrate and comment if needed. </a:t>
            </a:r>
            <a:endParaRPr lang="en-GB"/>
          </a:p>
          <a:p>
            <a:pPr lv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693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laboration (1 content 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C390CF-FFCB-9EB2-9553-14FD2E7291C5}"/>
              </a:ext>
            </a:extLst>
          </p:cNvPr>
          <p:cNvSpPr/>
          <p:nvPr userDrawn="1"/>
        </p:nvSpPr>
        <p:spPr>
          <a:xfrm>
            <a:off x="0" y="1"/>
            <a:ext cx="12192000" cy="169068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28000">
                <a:schemeClr val="accent6">
                  <a:lumMod val="60000"/>
                  <a:lumOff val="40000"/>
                </a:schemeClr>
              </a:gs>
              <a:gs pos="66000">
                <a:schemeClr val="accent6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76F40-B937-17A4-FB52-81ABA5C9E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1034C5-1C7F-E618-BA18-6142AEA027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Elaboration slides (change name)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8AD43-D019-FAF8-43B0-7BE46D1A284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47850"/>
            <a:ext cx="10515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This is sample text. Insert your own text. You are required to add </a:t>
            </a:r>
            <a:r>
              <a:rPr lang="en-US" err="1"/>
              <a:t>angio</a:t>
            </a:r>
            <a:r>
              <a:rPr lang="en-US"/>
              <a:t> runs and pre-peri-post IVUS runs to your presentation. Use these slides to illustrate and comment if needed. </a:t>
            </a:r>
            <a:endParaRPr lang="en-GB"/>
          </a:p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3D631B-631F-7C71-8723-CC59DCD67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9BF3-0A8C-4F80-BB53-BEFAD9E739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441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">
    <p:bg>
      <p:bgPr>
        <a:gradFill flip="none" rotWithShape="1">
          <a:gsLst>
            <a:gs pos="0">
              <a:schemeClr val="accent1"/>
            </a:gs>
            <a:gs pos="48000">
              <a:srgbClr val="002060"/>
            </a:gs>
            <a:gs pos="100000">
              <a:schemeClr val="accent6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8F2BB-4B4D-83A4-C768-ABBB96CB65F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467473" y="1527785"/>
            <a:ext cx="4886325" cy="90865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This is a sample text. Insert your desired text here. This is a sample text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96F794-2F7E-F7FA-CD41-2C7C6D246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29FE2-B721-4B55-E0EC-B0DECC767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7D29BF3-0A8C-4F80-BB53-BEFAD9E7394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76F74D-AC98-E54E-B2C6-47F1ADA98F76}"/>
              </a:ext>
            </a:extLst>
          </p:cNvPr>
          <p:cNvSpPr txBox="1"/>
          <p:nvPr userDrawn="1"/>
        </p:nvSpPr>
        <p:spPr>
          <a:xfrm>
            <a:off x="6467475" y="969963"/>
            <a:ext cx="38195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2"/>
                </a:solidFill>
              </a:rPr>
              <a:t>SEE</a:t>
            </a:r>
            <a:endParaRPr lang="en-GB" sz="2400" b="1">
              <a:solidFill>
                <a:schemeClr val="bg2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677A2F2-A9C6-E5EF-C958-0D9F11A109A9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467473" y="3224821"/>
            <a:ext cx="4886325" cy="9429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This is a sample text. Insert your desired text here. This is a sample text</a:t>
            </a:r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591F5D-9C32-2ADA-F2F9-5FE3DE2D122E}"/>
              </a:ext>
            </a:extLst>
          </p:cNvPr>
          <p:cNvSpPr txBox="1"/>
          <p:nvPr userDrawn="1"/>
        </p:nvSpPr>
        <p:spPr>
          <a:xfrm>
            <a:off x="6467474" y="2684464"/>
            <a:ext cx="3819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2"/>
                </a:solidFill>
              </a:rPr>
              <a:t>PREP</a:t>
            </a:r>
            <a:endParaRPr lang="en-GB" sz="2400" b="1">
              <a:solidFill>
                <a:schemeClr val="bg2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26AF346-B960-3CB9-4B84-95296A8E80A8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467472" y="4956175"/>
            <a:ext cx="4886325" cy="9429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This is a sample text. Insert your desired text here. This is a sample text</a:t>
            </a:r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D56C9C-DA54-B728-43AB-2591DD9EC30E}"/>
              </a:ext>
            </a:extLst>
          </p:cNvPr>
          <p:cNvSpPr txBox="1"/>
          <p:nvPr userDrawn="1"/>
        </p:nvSpPr>
        <p:spPr>
          <a:xfrm>
            <a:off x="6467473" y="4398965"/>
            <a:ext cx="3819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2"/>
                </a:solidFill>
              </a:rPr>
              <a:t>TREAT</a:t>
            </a:r>
            <a:endParaRPr lang="en-GB" sz="2400" b="1">
              <a:solidFill>
                <a:schemeClr val="bg2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1B507BB-BA67-B099-DB7B-7619F07494AB}"/>
              </a:ext>
            </a:extLst>
          </p:cNvPr>
          <p:cNvSpPr/>
          <p:nvPr userDrawn="1"/>
        </p:nvSpPr>
        <p:spPr>
          <a:xfrm>
            <a:off x="4857750" y="1113305"/>
            <a:ext cx="1323976" cy="1323138"/>
          </a:xfrm>
          <a:prstGeom prst="roundRect">
            <a:avLst/>
          </a:prstGeom>
          <a:noFill/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2EAB093-84F2-63AA-7DFD-31F19A1000C9}"/>
              </a:ext>
            </a:extLst>
          </p:cNvPr>
          <p:cNvSpPr/>
          <p:nvPr userDrawn="1"/>
        </p:nvSpPr>
        <p:spPr>
          <a:xfrm>
            <a:off x="4857750" y="2844658"/>
            <a:ext cx="1323976" cy="1323138"/>
          </a:xfrm>
          <a:prstGeom prst="roundRect">
            <a:avLst/>
          </a:prstGeom>
          <a:noFill/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0B0DD1D-450E-2986-9CFE-B14244C1301B}"/>
              </a:ext>
            </a:extLst>
          </p:cNvPr>
          <p:cNvSpPr/>
          <p:nvPr userDrawn="1"/>
        </p:nvSpPr>
        <p:spPr>
          <a:xfrm>
            <a:off x="4857750" y="4631576"/>
            <a:ext cx="1323976" cy="1323138"/>
          </a:xfrm>
          <a:prstGeom prst="roundRect">
            <a:avLst/>
          </a:prstGeom>
          <a:noFill/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" name="Graphic 19" descr="Heart with pulse outline">
            <a:extLst>
              <a:ext uri="{FF2B5EF4-FFF2-40B4-BE49-F238E27FC236}">
                <a16:creationId xmlns:a16="http://schemas.microsoft.com/office/drawing/2014/main" id="{F5726DB1-F1C8-FCFE-F6A3-060FBC3D65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14456" y="4725808"/>
            <a:ext cx="1177505" cy="1177505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139B45B-D8B2-909B-FC84-4D227D8E7EBD}"/>
              </a:ext>
            </a:extLst>
          </p:cNvPr>
          <p:cNvCxnSpPr>
            <a:cxnSpLocks/>
          </p:cNvCxnSpPr>
          <p:nvPr userDrawn="1"/>
        </p:nvCxnSpPr>
        <p:spPr>
          <a:xfrm>
            <a:off x="838200" y="-14240"/>
            <a:ext cx="0" cy="3071765"/>
          </a:xfrm>
          <a:prstGeom prst="line">
            <a:avLst/>
          </a:prstGeom>
          <a:ln w="444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D2B67B1-D6A9-C0EA-11EA-B55FC1C78E19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323975" y="3465740"/>
            <a:ext cx="2638425" cy="2087562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This slide is optional. This is a sample text. Insert your desired text here. This is a sample text</a:t>
            </a:r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F406994-D0F7-B1C9-A8F7-117D4FCC9AED}"/>
              </a:ext>
            </a:extLst>
          </p:cNvPr>
          <p:cNvSpPr txBox="1"/>
          <p:nvPr userDrawn="1"/>
        </p:nvSpPr>
        <p:spPr>
          <a:xfrm>
            <a:off x="1323976" y="928816"/>
            <a:ext cx="26384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bg2"/>
                </a:solidFill>
              </a:rPr>
              <a:t>CASE </a:t>
            </a:r>
          </a:p>
          <a:p>
            <a:r>
              <a:rPr lang="en-US" sz="3600" b="1">
                <a:solidFill>
                  <a:schemeClr val="bg2"/>
                </a:solidFill>
              </a:rPr>
              <a:t>STUDY TAKE AWAYS</a:t>
            </a:r>
            <a:endParaRPr lang="en-GB" sz="3600" b="1">
              <a:solidFill>
                <a:schemeClr val="bg2"/>
              </a:solidFill>
            </a:endParaRPr>
          </a:p>
        </p:txBody>
      </p:sp>
      <p:pic>
        <p:nvPicPr>
          <p:cNvPr id="4" name="Graphic 3" descr="Eye outline">
            <a:extLst>
              <a:ext uri="{FF2B5EF4-FFF2-40B4-BE49-F238E27FC236}">
                <a16:creationId xmlns:a16="http://schemas.microsoft.com/office/drawing/2014/main" id="{CAD2569D-7A8A-05BF-AE35-A5970A02324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15067" y="1170204"/>
            <a:ext cx="1210674" cy="1210674"/>
          </a:xfrm>
          <a:prstGeom prst="rect">
            <a:avLst/>
          </a:prstGeom>
        </p:spPr>
      </p:pic>
      <p:pic>
        <p:nvPicPr>
          <p:cNvPr id="17" name="Graphic 16" descr="Tools outline">
            <a:extLst>
              <a:ext uri="{FF2B5EF4-FFF2-40B4-BE49-F238E27FC236}">
                <a16:creationId xmlns:a16="http://schemas.microsoft.com/office/drawing/2014/main" id="{3A1DF55B-05A7-0996-33E1-2B23BA31FA8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914456" y="2915425"/>
            <a:ext cx="1177506" cy="1177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422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reatment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52BF7-6F91-E2CA-63B9-DB0EFD2EA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2EE5F-F1D1-98A7-CA95-014AAEC96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9BF3-0A8C-4F80-BB53-BEFAD9E7394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6A9ACB-BE32-AD9C-AF90-A0EF3DA03D6A}"/>
              </a:ext>
            </a:extLst>
          </p:cNvPr>
          <p:cNvSpPr/>
          <p:nvPr userDrawn="1"/>
        </p:nvSpPr>
        <p:spPr>
          <a:xfrm>
            <a:off x="1" y="1714500"/>
            <a:ext cx="12192000" cy="3543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B803F-1187-A56D-8FFB-B883792E46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1933576"/>
            <a:ext cx="6657975" cy="3114674"/>
          </a:xfrm>
        </p:spPr>
        <p:txBody>
          <a:bodyPr anchor="ctr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This slide is mandatory. </a:t>
            </a:r>
            <a:br>
              <a:rPr lang="en-US" dirty="0"/>
            </a:br>
            <a:r>
              <a:rPr lang="cs-CZ" dirty="0"/>
              <a:t>Please insert any relevant details here. 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9ECDC2-7792-C659-6E4B-326054FBE742}"/>
              </a:ext>
            </a:extLst>
          </p:cNvPr>
          <p:cNvSpPr txBox="1"/>
          <p:nvPr userDrawn="1"/>
        </p:nvSpPr>
        <p:spPr>
          <a:xfrm>
            <a:off x="838200" y="1043285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chemeClr val="accent2"/>
                </a:solidFill>
              </a:rPr>
              <a:t>POTENTIAL CONFLICTS OF INTEREST</a:t>
            </a:r>
            <a:endParaRPr lang="en-GB" sz="3200" b="1" dirty="0">
              <a:solidFill>
                <a:schemeClr val="accent2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60732FAA-B2D9-E052-F285-4883FEA43C2A}"/>
              </a:ext>
            </a:extLst>
          </p:cNvPr>
          <p:cNvSpPr/>
          <p:nvPr userDrawn="1"/>
        </p:nvSpPr>
        <p:spPr>
          <a:xfrm>
            <a:off x="7639050" y="1247775"/>
            <a:ext cx="4320000" cy="4320000"/>
          </a:xfrm>
          <a:prstGeom prst="ellipse">
            <a:avLst/>
          </a:prstGeom>
          <a:gradFill flip="none" rotWithShape="1">
            <a:gsLst>
              <a:gs pos="0">
                <a:schemeClr val="accent2"/>
              </a:gs>
              <a:gs pos="50000">
                <a:schemeClr val="accent2">
                  <a:lumMod val="60000"/>
                  <a:lumOff val="40000"/>
                </a:schemeClr>
              </a:gs>
              <a:gs pos="85000">
                <a:schemeClr val="accent5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Graphic 3" descr="Warning outline">
            <a:extLst>
              <a:ext uri="{FF2B5EF4-FFF2-40B4-BE49-F238E27FC236}">
                <a16:creationId xmlns:a16="http://schemas.microsoft.com/office/drawing/2014/main" id="{2CF87F14-7651-0BA1-239B-43A9B26363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334375" y="1943100"/>
            <a:ext cx="2886076" cy="2886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65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Summary (optional)">
    <p:bg>
      <p:bgPr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96F794-2F7E-F7FA-CD41-2C7C6D246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29FE2-B721-4B55-E0EC-B0DECC767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7D29BF3-0A8C-4F80-BB53-BEFAD9E7394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76F74D-AC98-E54E-B2C6-47F1ADA98F76}"/>
              </a:ext>
            </a:extLst>
          </p:cNvPr>
          <p:cNvSpPr txBox="1"/>
          <p:nvPr userDrawn="1"/>
        </p:nvSpPr>
        <p:spPr>
          <a:xfrm>
            <a:off x="6451662" y="1159757"/>
            <a:ext cx="38195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2"/>
                </a:solidFill>
              </a:rPr>
              <a:t>Patient </a:t>
            </a:r>
            <a:r>
              <a:rPr lang="es-ES" sz="2400" b="1" dirty="0" err="1">
                <a:solidFill>
                  <a:schemeClr val="bg2"/>
                </a:solidFill>
              </a:rPr>
              <a:t>Characteristics</a:t>
            </a:r>
            <a:endParaRPr lang="en-GB" sz="2400" b="1" dirty="0">
              <a:solidFill>
                <a:schemeClr val="bg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591F5D-9C32-2ADA-F2F9-5FE3DE2D122E}"/>
              </a:ext>
            </a:extLst>
          </p:cNvPr>
          <p:cNvSpPr txBox="1"/>
          <p:nvPr userDrawn="1"/>
        </p:nvSpPr>
        <p:spPr>
          <a:xfrm>
            <a:off x="6451662" y="2368736"/>
            <a:ext cx="3819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2"/>
                </a:solidFill>
              </a:rPr>
              <a:t>PCI Treatment strategy</a:t>
            </a:r>
            <a:endParaRPr lang="en-GB" sz="2400" b="1" dirty="0">
              <a:solidFill>
                <a:schemeClr val="bg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D56C9C-DA54-B728-43AB-2591DD9EC30E}"/>
              </a:ext>
            </a:extLst>
          </p:cNvPr>
          <p:cNvSpPr txBox="1"/>
          <p:nvPr userDrawn="1"/>
        </p:nvSpPr>
        <p:spPr>
          <a:xfrm>
            <a:off x="6451662" y="4786693"/>
            <a:ext cx="5074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>
                <a:solidFill>
                  <a:schemeClr val="bg2"/>
                </a:solidFill>
              </a:rPr>
              <a:t>Case Summary &amp; Key Learnings</a:t>
            </a:r>
            <a:endParaRPr lang="en-GB" sz="2400" b="1">
              <a:solidFill>
                <a:schemeClr val="bg2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EED563F-6C27-07DC-B60C-6EED23B52222}"/>
              </a:ext>
            </a:extLst>
          </p:cNvPr>
          <p:cNvGrpSpPr/>
          <p:nvPr userDrawn="1"/>
        </p:nvGrpSpPr>
        <p:grpSpPr>
          <a:xfrm>
            <a:off x="5307752" y="982540"/>
            <a:ext cx="900000" cy="900000"/>
            <a:chOff x="4857753" y="828633"/>
            <a:chExt cx="1323976" cy="1323138"/>
          </a:xfrm>
        </p:grpSpPr>
        <p:pic>
          <p:nvPicPr>
            <p:cNvPr id="13" name="Graphic 12" descr="User outline">
              <a:extLst>
                <a:ext uri="{FF2B5EF4-FFF2-40B4-BE49-F238E27FC236}">
                  <a16:creationId xmlns:a16="http://schemas.microsoft.com/office/drawing/2014/main" id="{127961E9-5FDA-6600-F558-2753BDED52D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948240" y="918701"/>
              <a:ext cx="1143001" cy="1143001"/>
            </a:xfrm>
            <a:prstGeom prst="rect">
              <a:avLst/>
            </a:prstGeom>
          </p:spPr>
        </p:pic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31B507BB-BA67-B099-DB7B-7619F07494AB}"/>
                </a:ext>
              </a:extLst>
            </p:cNvPr>
            <p:cNvSpPr/>
            <p:nvPr userDrawn="1"/>
          </p:nvSpPr>
          <p:spPr>
            <a:xfrm>
              <a:off x="4857753" y="828633"/>
              <a:ext cx="1323976" cy="1323138"/>
            </a:xfrm>
            <a:prstGeom prst="roundRect">
              <a:avLst/>
            </a:prstGeom>
            <a:noFill/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D2E1DFD5-5EA8-9BB9-075D-3CE1018698C5}"/>
              </a:ext>
            </a:extLst>
          </p:cNvPr>
          <p:cNvGrpSpPr/>
          <p:nvPr userDrawn="1"/>
        </p:nvGrpSpPr>
        <p:grpSpPr>
          <a:xfrm>
            <a:off x="5307752" y="2177535"/>
            <a:ext cx="900000" cy="900000"/>
            <a:chOff x="4857753" y="2559986"/>
            <a:chExt cx="1323976" cy="1323138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F2EAB093-84F2-63AA-7DFD-31F19A1000C9}"/>
                </a:ext>
              </a:extLst>
            </p:cNvPr>
            <p:cNvSpPr/>
            <p:nvPr userDrawn="1"/>
          </p:nvSpPr>
          <p:spPr>
            <a:xfrm>
              <a:off x="4857753" y="2559986"/>
              <a:ext cx="1323976" cy="1323138"/>
            </a:xfrm>
            <a:prstGeom prst="roundRect">
              <a:avLst/>
            </a:prstGeom>
            <a:noFill/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Graphic 17" descr="Playbook outline">
              <a:extLst>
                <a:ext uri="{FF2B5EF4-FFF2-40B4-BE49-F238E27FC236}">
                  <a16:creationId xmlns:a16="http://schemas.microsoft.com/office/drawing/2014/main" id="{AA3BED4C-24CB-140D-2F63-F125EC8139B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895856" y="2647113"/>
              <a:ext cx="1233488" cy="1233488"/>
            </a:xfrm>
            <a:prstGeom prst="rect">
              <a:avLst/>
            </a:prstGeom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43C4312-9816-FBFD-FDDC-22FB86550FF0}"/>
              </a:ext>
            </a:extLst>
          </p:cNvPr>
          <p:cNvGrpSpPr/>
          <p:nvPr userDrawn="1"/>
        </p:nvGrpSpPr>
        <p:grpSpPr>
          <a:xfrm>
            <a:off x="5307752" y="4567525"/>
            <a:ext cx="900000" cy="900000"/>
            <a:chOff x="4857753" y="4346904"/>
            <a:chExt cx="1323976" cy="1323138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0B0DD1D-450E-2986-9CFE-B14244C1301B}"/>
                </a:ext>
              </a:extLst>
            </p:cNvPr>
            <p:cNvSpPr/>
            <p:nvPr userDrawn="1"/>
          </p:nvSpPr>
          <p:spPr>
            <a:xfrm>
              <a:off x="4857753" y="4346904"/>
              <a:ext cx="1323976" cy="1323138"/>
            </a:xfrm>
            <a:prstGeom prst="roundRect">
              <a:avLst/>
            </a:prstGeom>
            <a:noFill/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0" name="Graphic 19" descr="Heart with pulse outline">
              <a:extLst>
                <a:ext uri="{FF2B5EF4-FFF2-40B4-BE49-F238E27FC236}">
                  <a16:creationId xmlns:a16="http://schemas.microsoft.com/office/drawing/2014/main" id="{F5726DB1-F1C8-FCFE-F6A3-060FBC3D655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948239" y="4436972"/>
              <a:ext cx="1177505" cy="1177505"/>
            </a:xfrm>
            <a:prstGeom prst="rect">
              <a:avLst/>
            </a:prstGeom>
          </p:spPr>
        </p:pic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139B45B-D8B2-909B-FC84-4D227D8E7EBD}"/>
              </a:ext>
            </a:extLst>
          </p:cNvPr>
          <p:cNvCxnSpPr>
            <a:cxnSpLocks/>
          </p:cNvCxnSpPr>
          <p:nvPr userDrawn="1"/>
        </p:nvCxnSpPr>
        <p:spPr>
          <a:xfrm>
            <a:off x="838200" y="-14240"/>
            <a:ext cx="0" cy="3071765"/>
          </a:xfrm>
          <a:prstGeom prst="line">
            <a:avLst/>
          </a:prstGeom>
          <a:ln w="444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D9758409-A340-7646-76E8-9C1C4C2080A9}"/>
              </a:ext>
            </a:extLst>
          </p:cNvPr>
          <p:cNvSpPr txBox="1"/>
          <p:nvPr userDrawn="1"/>
        </p:nvSpPr>
        <p:spPr>
          <a:xfrm>
            <a:off x="6451662" y="3577715"/>
            <a:ext cx="4667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2"/>
                </a:solidFill>
              </a:rPr>
              <a:t>PCI Optimization &amp; Outcome</a:t>
            </a:r>
            <a:endParaRPr lang="en-GB" sz="2400" b="1" dirty="0">
              <a:solidFill>
                <a:schemeClr val="bg2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286A0B3-58AB-E914-6C32-92F0A6AE40E9}"/>
              </a:ext>
            </a:extLst>
          </p:cNvPr>
          <p:cNvGrpSpPr/>
          <p:nvPr userDrawn="1"/>
        </p:nvGrpSpPr>
        <p:grpSpPr>
          <a:xfrm>
            <a:off x="5307752" y="3372530"/>
            <a:ext cx="900000" cy="900000"/>
            <a:chOff x="5307752" y="3372530"/>
            <a:chExt cx="900000" cy="900000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979A428B-3B8C-A3D8-7A60-92623CC6093B}"/>
                </a:ext>
              </a:extLst>
            </p:cNvPr>
            <p:cNvSpPr/>
            <p:nvPr userDrawn="1"/>
          </p:nvSpPr>
          <p:spPr>
            <a:xfrm>
              <a:off x="5307752" y="3372530"/>
              <a:ext cx="900000" cy="900000"/>
            </a:xfrm>
            <a:prstGeom prst="roundRect">
              <a:avLst/>
            </a:prstGeom>
            <a:noFill/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2" name="Graphic 21" descr="Medical outline">
              <a:extLst>
                <a:ext uri="{FF2B5EF4-FFF2-40B4-BE49-F238E27FC236}">
                  <a16:creationId xmlns:a16="http://schemas.microsoft.com/office/drawing/2014/main" id="{B3F48607-6491-A189-DDBF-96DF207F33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356352" y="3414483"/>
              <a:ext cx="802800" cy="802800"/>
            </a:xfrm>
            <a:prstGeom prst="rect">
              <a:avLst/>
            </a:prstGeom>
          </p:spPr>
        </p:pic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64AB733-9162-1552-049D-D72213F3139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99238" y="1620838"/>
            <a:ext cx="4237037" cy="461962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100">
                <a:solidFill>
                  <a:schemeClr val="bg1"/>
                </a:solidFill>
              </a:defRPr>
            </a:lvl2pPr>
            <a:lvl3pPr>
              <a:defRPr sz="105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This is a sample text. Insert your desired text here. This is a sample text</a:t>
            </a:r>
            <a:endParaRPr lang="en-GB" dirty="0"/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00038459-90B8-0130-6C38-FF6CC84237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99237" y="2830113"/>
            <a:ext cx="4237037" cy="461962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100">
                <a:solidFill>
                  <a:schemeClr val="bg1"/>
                </a:solidFill>
              </a:defRPr>
            </a:lvl2pPr>
            <a:lvl3pPr>
              <a:defRPr sz="105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This is a sample text. Insert your desired text here. This is a sample text</a:t>
            </a:r>
            <a:endParaRPr lang="en-GB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B1941A9-60B8-A186-43A7-0A3A3FB04ADA}"/>
              </a:ext>
            </a:extLst>
          </p:cNvPr>
          <p:cNvSpPr txBox="1"/>
          <p:nvPr userDrawn="1"/>
        </p:nvSpPr>
        <p:spPr>
          <a:xfrm>
            <a:off x="1323975" y="1174142"/>
            <a:ext cx="26384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2"/>
                </a:solidFill>
              </a:rPr>
              <a:t>CASE STUDY SUMMARY</a:t>
            </a:r>
            <a:endParaRPr lang="en-GB" sz="3600" b="1" dirty="0">
              <a:solidFill>
                <a:schemeClr val="bg2"/>
              </a:solidFill>
            </a:endParaRP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9605F872-E35E-5561-3A1D-4B715717F7CB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323975" y="3465740"/>
            <a:ext cx="2638425" cy="2087562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This slide is optional. This is a sample text. Insert your desired text here. This is a sample text</a:t>
            </a:r>
            <a:endParaRPr lang="en-GB" dirty="0"/>
          </a:p>
        </p:txBody>
      </p:sp>
      <p:sp>
        <p:nvSpPr>
          <p:cNvPr id="27" name="Text Placeholder 16">
            <a:extLst>
              <a:ext uri="{FF2B5EF4-FFF2-40B4-BE49-F238E27FC236}">
                <a16:creationId xmlns:a16="http://schemas.microsoft.com/office/drawing/2014/main" id="{E523B0A1-CEDC-0B49-6726-64BA06FE4C6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99236" y="4047559"/>
            <a:ext cx="4237037" cy="461962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100">
                <a:solidFill>
                  <a:schemeClr val="bg1"/>
                </a:solidFill>
              </a:defRPr>
            </a:lvl2pPr>
            <a:lvl3pPr>
              <a:defRPr sz="105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This is a sample text. Insert your desired text here. This is a sample text</a:t>
            </a:r>
            <a:endParaRPr lang="en-GB" dirty="0"/>
          </a:p>
        </p:txBody>
      </p:sp>
      <p:sp>
        <p:nvSpPr>
          <p:cNvPr id="28" name="Text Placeholder 16">
            <a:extLst>
              <a:ext uri="{FF2B5EF4-FFF2-40B4-BE49-F238E27FC236}">
                <a16:creationId xmlns:a16="http://schemas.microsoft.com/office/drawing/2014/main" id="{B2E48495-55E5-6870-E6C2-0489B181B90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99235" y="5244478"/>
            <a:ext cx="4237037" cy="461962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100">
                <a:solidFill>
                  <a:schemeClr val="bg1"/>
                </a:solidFill>
              </a:defRPr>
            </a:lvl2pPr>
            <a:lvl3pPr>
              <a:defRPr sz="105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This is a sample text. Insert your desired text here. This is a sample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5549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tient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52BF7-6F91-E2CA-63B9-DB0EFD2EA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2EE5F-F1D1-98A7-CA95-014AAEC96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9BF3-0A8C-4F80-BB53-BEFAD9E7394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6A9ACB-BE32-AD9C-AF90-A0EF3DA03D6A}"/>
              </a:ext>
            </a:extLst>
          </p:cNvPr>
          <p:cNvSpPr/>
          <p:nvPr userDrawn="1"/>
        </p:nvSpPr>
        <p:spPr>
          <a:xfrm>
            <a:off x="1" y="1714500"/>
            <a:ext cx="12192000" cy="3543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B803F-1187-A56D-8FFB-B883792E46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1933576"/>
            <a:ext cx="6657975" cy="3114674"/>
          </a:xfrm>
        </p:spPr>
        <p:txBody>
          <a:bodyPr anchor="ctr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Case reports should describe any calcified lesion case guided by IVUS and </a:t>
            </a:r>
            <a:r>
              <a:rPr lang="cs-CZ" dirty="0"/>
              <a:t>using lesion preparation tools incl</a:t>
            </a:r>
            <a:r>
              <a:rPr lang="en-US" dirty="0"/>
              <a:t>.</a:t>
            </a:r>
            <a:r>
              <a:rPr lang="cs-CZ" dirty="0"/>
              <a:t> WOLVERINE</a:t>
            </a:r>
            <a:r>
              <a:rPr lang="en-US" dirty="0"/>
              <a:t>™. Cases need to be anonymous (without any patient identifying data). Cases need to include the following details: age, conditions, type of lesion, result after the PCI, for example: "71-year-old male patient with hypertension and history of CABG in 2007, presented with crescendo angina over 2 months. Severe calcified stenosis on proximal and distal RCA, severe stenosis in PL".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ABFC920-78BF-CD8D-3921-E1CE39E21CD1}"/>
              </a:ext>
            </a:extLst>
          </p:cNvPr>
          <p:cNvSpPr/>
          <p:nvPr userDrawn="1"/>
        </p:nvSpPr>
        <p:spPr>
          <a:xfrm>
            <a:off x="7639050" y="1247775"/>
            <a:ext cx="4320000" cy="4320000"/>
          </a:xfrm>
          <a:prstGeom prst="ellipse">
            <a:avLst/>
          </a:prstGeom>
          <a:gradFill flip="none" rotWithShape="1">
            <a:gsLst>
              <a:gs pos="0">
                <a:schemeClr val="accent4"/>
              </a:gs>
              <a:gs pos="50000">
                <a:schemeClr val="accent4">
                  <a:lumMod val="60000"/>
                  <a:lumOff val="40000"/>
                </a:schemeClr>
              </a:gs>
              <a:gs pos="85000">
                <a:schemeClr val="accent4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Graphic 8" descr="User outline">
            <a:extLst>
              <a:ext uri="{FF2B5EF4-FFF2-40B4-BE49-F238E27FC236}">
                <a16:creationId xmlns:a16="http://schemas.microsoft.com/office/drawing/2014/main" id="{ED66C424-00C9-5C9F-1191-6FB68305B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34375" y="1943100"/>
            <a:ext cx="2886076" cy="288607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D9ECDC2-7792-C659-6E4B-326054FBE742}"/>
              </a:ext>
            </a:extLst>
          </p:cNvPr>
          <p:cNvSpPr txBox="1"/>
          <p:nvPr userDrawn="1"/>
        </p:nvSpPr>
        <p:spPr>
          <a:xfrm>
            <a:off x="838200" y="1043285"/>
            <a:ext cx="563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</a:rPr>
              <a:t>PATIENT </a:t>
            </a:r>
            <a:r>
              <a:rPr lang="es-ES" sz="3200" b="1" dirty="0">
                <a:solidFill>
                  <a:schemeClr val="accent1"/>
                </a:solidFill>
              </a:rPr>
              <a:t>CHARACTERISTICS</a:t>
            </a:r>
            <a:endParaRPr lang="en-GB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879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atment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52BF7-6F91-E2CA-63B9-DB0EFD2EA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2EE5F-F1D1-98A7-CA95-014AAEC96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9BF3-0A8C-4F80-BB53-BEFAD9E7394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6A9ACB-BE32-AD9C-AF90-A0EF3DA03D6A}"/>
              </a:ext>
            </a:extLst>
          </p:cNvPr>
          <p:cNvSpPr/>
          <p:nvPr userDrawn="1"/>
        </p:nvSpPr>
        <p:spPr>
          <a:xfrm>
            <a:off x="1" y="1714500"/>
            <a:ext cx="12192000" cy="3543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B803F-1187-A56D-8FFB-B883792E46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1933576"/>
            <a:ext cx="6657975" cy="3114674"/>
          </a:xfrm>
        </p:spPr>
        <p:txBody>
          <a:bodyPr anchor="ctr">
            <a:normAutofit/>
          </a:bodyPr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Cases need to be retrospective. Cases must to include </a:t>
            </a:r>
            <a:r>
              <a:rPr lang="en-US" dirty="0" err="1"/>
              <a:t>angio</a:t>
            </a:r>
            <a:r>
              <a:rPr lang="en-US" dirty="0"/>
              <a:t> runs and pre-, peri- and post-</a:t>
            </a:r>
            <a:r>
              <a:rPr lang="cs-CZ" dirty="0"/>
              <a:t> lesion preparation (incl WOLVERINE</a:t>
            </a:r>
            <a:r>
              <a:rPr lang="en-US" dirty="0"/>
              <a:t>™</a:t>
            </a:r>
            <a:r>
              <a:rPr lang="cs-CZ" dirty="0"/>
              <a:t>) and lesion treatment (DES / DCB) </a:t>
            </a:r>
            <a:r>
              <a:rPr lang="en-US" dirty="0"/>
              <a:t>IVUS </a:t>
            </a:r>
            <a:r>
              <a:rPr lang="cs-CZ" dirty="0"/>
              <a:t>runs / </a:t>
            </a:r>
            <a:r>
              <a:rPr lang="en-US" dirty="0"/>
              <a:t>images</a:t>
            </a:r>
            <a:r>
              <a:rPr lang="cs-CZ" dirty="0"/>
              <a:t>. Feel free to </a:t>
            </a:r>
            <a:r>
              <a:rPr lang="en-US" dirty="0"/>
              <a:t>use </a:t>
            </a:r>
            <a:r>
              <a:rPr lang="cs-CZ" dirty="0"/>
              <a:t>multiple </a:t>
            </a:r>
            <a:r>
              <a:rPr lang="en-US" dirty="0"/>
              <a:t>elaboration slides to add them. Cases need to be on-label.</a:t>
            </a:r>
            <a:r>
              <a:rPr lang="cs-CZ" dirty="0"/>
              <a:t> </a:t>
            </a:r>
            <a:r>
              <a:rPr lang="en-US" dirty="0"/>
              <a:t>Highlight the Calcium Modification strategy and e</a:t>
            </a:r>
            <a:r>
              <a:rPr lang="cs-CZ" dirty="0"/>
              <a:t>laborate on the Treatment strategy of choice for this case and highlight educational learnings derived from tools &amp; treatment. </a:t>
            </a: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ABFC920-78BF-CD8D-3921-E1CE39E21CD1}"/>
              </a:ext>
            </a:extLst>
          </p:cNvPr>
          <p:cNvSpPr/>
          <p:nvPr userDrawn="1"/>
        </p:nvSpPr>
        <p:spPr>
          <a:xfrm>
            <a:off x="7639050" y="1247775"/>
            <a:ext cx="4320000" cy="4320000"/>
          </a:xfrm>
          <a:prstGeom prst="ellipse">
            <a:avLst/>
          </a:prstGeom>
          <a:gradFill flip="none" rotWithShape="1">
            <a:gsLst>
              <a:gs pos="0">
                <a:schemeClr val="accent6"/>
              </a:gs>
              <a:gs pos="38000">
                <a:schemeClr val="accent6"/>
              </a:gs>
              <a:gs pos="83000">
                <a:schemeClr val="accent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9ECDC2-7792-C659-6E4B-326054FBE742}"/>
              </a:ext>
            </a:extLst>
          </p:cNvPr>
          <p:cNvSpPr txBox="1"/>
          <p:nvPr userDrawn="1"/>
        </p:nvSpPr>
        <p:spPr>
          <a:xfrm>
            <a:off x="838200" y="1051925"/>
            <a:ext cx="767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kern="1200" dirty="0">
                <a:solidFill>
                  <a:schemeClr val="accent4"/>
                </a:solidFill>
                <a:latin typeface="+mn-lt"/>
                <a:ea typeface="+mn-ea"/>
                <a:cs typeface="+mn-cs"/>
              </a:rPr>
              <a:t>PCI TREATMENT STRATEGY</a:t>
            </a:r>
            <a:endParaRPr lang="en-GB" sz="3200" b="1" kern="1200" dirty="0">
              <a:solidFill>
                <a:schemeClr val="accent4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Graphic 1" descr="Playbook outline">
            <a:extLst>
              <a:ext uri="{FF2B5EF4-FFF2-40B4-BE49-F238E27FC236}">
                <a16:creationId xmlns:a16="http://schemas.microsoft.com/office/drawing/2014/main" id="{0375D44C-01EA-3210-5433-AF3425B77D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53400" y="1840500"/>
            <a:ext cx="32004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68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CI outco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52BF7-6F91-E2CA-63B9-DB0EFD2EA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2EE5F-F1D1-98A7-CA95-014AAEC96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9BF3-0A8C-4F80-BB53-BEFAD9E7394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6A9ACB-BE32-AD9C-AF90-A0EF3DA03D6A}"/>
              </a:ext>
            </a:extLst>
          </p:cNvPr>
          <p:cNvSpPr/>
          <p:nvPr userDrawn="1"/>
        </p:nvSpPr>
        <p:spPr>
          <a:xfrm>
            <a:off x="1" y="1714500"/>
            <a:ext cx="12192000" cy="3543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B803F-1187-A56D-8FFB-B883792E46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1933576"/>
            <a:ext cx="6657975" cy="3114674"/>
          </a:xfrm>
        </p:spPr>
        <p:txBody>
          <a:bodyPr anchor="ctr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Elaborate on which lesion </a:t>
            </a:r>
            <a:r>
              <a:rPr lang="en-US" dirty="0" err="1"/>
              <a:t>modiciation</a:t>
            </a:r>
            <a:r>
              <a:rPr lang="en-US" dirty="0"/>
              <a:t> tools you used and how they work well together with WOLVERINE™. Show post lesion preparation IVUS runs (at each step if you have them). Show post stenting/DCB treatment IVUS runs. </a:t>
            </a:r>
            <a:br>
              <a:rPr lang="en-US" dirty="0"/>
            </a:br>
            <a:r>
              <a:rPr lang="cs-CZ" dirty="0"/>
              <a:t>Feel free to </a:t>
            </a:r>
            <a:r>
              <a:rPr lang="en-US" dirty="0"/>
              <a:t>use </a:t>
            </a:r>
            <a:r>
              <a:rPr lang="cs-CZ" dirty="0"/>
              <a:t>multiple </a:t>
            </a:r>
            <a:r>
              <a:rPr lang="en-US" dirty="0"/>
              <a:t>elaboration slides to add them.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ABFC920-78BF-CD8D-3921-E1CE39E21CD1}"/>
              </a:ext>
            </a:extLst>
          </p:cNvPr>
          <p:cNvSpPr/>
          <p:nvPr userDrawn="1"/>
        </p:nvSpPr>
        <p:spPr>
          <a:xfrm>
            <a:off x="7639050" y="1247775"/>
            <a:ext cx="4320000" cy="4320000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/>
              </a:gs>
              <a:gs pos="87000">
                <a:schemeClr val="accent6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9ECDC2-7792-C659-6E4B-326054FBE742}"/>
              </a:ext>
            </a:extLst>
          </p:cNvPr>
          <p:cNvSpPr txBox="1"/>
          <p:nvPr userDrawn="1"/>
        </p:nvSpPr>
        <p:spPr>
          <a:xfrm>
            <a:off x="838200" y="1043285"/>
            <a:ext cx="777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chemeClr val="tx2"/>
                </a:solidFill>
              </a:rPr>
              <a:t>PCI OPTIMIZATION &amp; OUTCOME</a:t>
            </a:r>
          </a:p>
        </p:txBody>
      </p:sp>
      <p:pic>
        <p:nvPicPr>
          <p:cNvPr id="4" name="Graphic 3" descr="Medical outline">
            <a:extLst>
              <a:ext uri="{FF2B5EF4-FFF2-40B4-BE49-F238E27FC236}">
                <a16:creationId xmlns:a16="http://schemas.microsoft.com/office/drawing/2014/main" id="{47B8A3AC-F8A0-EEC8-7629-84C445C979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020051" y="1707151"/>
            <a:ext cx="3543300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343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CI outco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52BF7-6F91-E2CA-63B9-DB0EFD2EA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2EE5F-F1D1-98A7-CA95-014AAEC96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9BF3-0A8C-4F80-BB53-BEFAD9E7394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6A9ACB-BE32-AD9C-AF90-A0EF3DA03D6A}"/>
              </a:ext>
            </a:extLst>
          </p:cNvPr>
          <p:cNvSpPr/>
          <p:nvPr userDrawn="1"/>
        </p:nvSpPr>
        <p:spPr>
          <a:xfrm>
            <a:off x="1" y="1714500"/>
            <a:ext cx="12192000" cy="3543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B803F-1187-A56D-8FFB-B883792E46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1933576"/>
            <a:ext cx="6657975" cy="3114674"/>
          </a:xfrm>
        </p:spPr>
        <p:txBody>
          <a:bodyPr anchor="ctr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Include main takeaways and educational aspects of this IVUS-guided Calcium modification utilizing among other tools WOLVERINE Cutting Balloon. Highlight key learnings and considerations. 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ABFC920-78BF-CD8D-3921-E1CE39E21CD1}"/>
              </a:ext>
            </a:extLst>
          </p:cNvPr>
          <p:cNvSpPr/>
          <p:nvPr userDrawn="1"/>
        </p:nvSpPr>
        <p:spPr>
          <a:xfrm>
            <a:off x="7639050" y="1247775"/>
            <a:ext cx="4320000" cy="4320000"/>
          </a:xfrm>
          <a:prstGeom prst="ellipse">
            <a:avLst/>
          </a:prstGeom>
          <a:gradFill flip="none" rotWithShape="1">
            <a:gsLst>
              <a:gs pos="0">
                <a:schemeClr val="accent6"/>
              </a:gs>
              <a:gs pos="50000">
                <a:schemeClr val="accent3"/>
              </a:gs>
              <a:gs pos="87000">
                <a:schemeClr val="accent3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9ECDC2-7792-C659-6E4B-326054FBE742}"/>
              </a:ext>
            </a:extLst>
          </p:cNvPr>
          <p:cNvSpPr txBox="1"/>
          <p:nvPr userDrawn="1"/>
        </p:nvSpPr>
        <p:spPr>
          <a:xfrm>
            <a:off x="838200" y="1043285"/>
            <a:ext cx="777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chemeClr val="accent3"/>
                </a:solidFill>
              </a:rPr>
              <a:t>CASE SUMMARY &amp; KEY LEARNINGS</a:t>
            </a:r>
            <a:endParaRPr lang="en-GB" sz="3200" b="1" dirty="0">
              <a:solidFill>
                <a:schemeClr val="accent3"/>
              </a:solidFill>
            </a:endParaRPr>
          </a:p>
        </p:txBody>
      </p:sp>
      <p:pic>
        <p:nvPicPr>
          <p:cNvPr id="4" name="Graphic 3" descr="Heart with pulse outline">
            <a:extLst>
              <a:ext uri="{FF2B5EF4-FFF2-40B4-BE49-F238E27FC236}">
                <a16:creationId xmlns:a16="http://schemas.microsoft.com/office/drawing/2014/main" id="{47B8A3AC-F8A0-EEC8-7629-84C445C979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20051" y="1707151"/>
            <a:ext cx="3543300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45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laboration (two content 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76F40-B937-17A4-FB52-81ABA5C9E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56622CA-06BF-80B8-DB42-1B91B8DEFE21}"/>
              </a:ext>
            </a:extLst>
          </p:cNvPr>
          <p:cNvSpPr/>
          <p:nvPr userDrawn="1"/>
        </p:nvSpPr>
        <p:spPr>
          <a:xfrm>
            <a:off x="0" y="1"/>
            <a:ext cx="12192000" cy="1690688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74000">
                <a:schemeClr val="accent6"/>
              </a:gs>
              <a:gs pos="83000">
                <a:schemeClr val="accent6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1034C5-1C7F-E618-BA18-6142AEA027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Elaboration slides (change name)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8AD43-D019-FAF8-43B0-7BE46D1A284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47850"/>
            <a:ext cx="4981575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This is sample text. Insert your own text. You are required to add </a:t>
            </a:r>
            <a:r>
              <a:rPr lang="en-US" err="1"/>
              <a:t>angio</a:t>
            </a:r>
            <a:r>
              <a:rPr lang="en-US"/>
              <a:t> runs and pre-peri-post IVUS runs to your presentation. Use these slides to illustrate and comment if needed. </a:t>
            </a:r>
            <a:endParaRPr lang="cs-CZ"/>
          </a:p>
          <a:p>
            <a:pPr lvl="0"/>
            <a:r>
              <a:rPr lang="cs-CZ"/>
              <a:t>Please list main take-aways from the IVUS and angio in the form of a text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3D631B-631F-7C71-8723-CC59DCD67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9BF3-0A8C-4F80-BB53-BEFAD9E73949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ADA490B-9884-03B0-9C2D-AFA1D206F73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372224" y="1847850"/>
            <a:ext cx="4981575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This is sample text. Insert your own text. You are required to add </a:t>
            </a:r>
            <a:r>
              <a:rPr lang="en-US" err="1"/>
              <a:t>angio</a:t>
            </a:r>
            <a:r>
              <a:rPr lang="en-US"/>
              <a:t> runs and pre-peri-post IVUS runs to your presentation. Use these slides to illustrate and comment if needed. </a:t>
            </a:r>
            <a:endParaRPr lang="cs-CZ"/>
          </a:p>
          <a:p>
            <a:pPr lvl="0"/>
            <a:r>
              <a:rPr lang="cs-CZ"/>
              <a:t>Please list main take-aways from the IVUS and angio in the form of a 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12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laboration (1 content pu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76F40-B937-17A4-FB52-81ABA5C9E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56622CA-06BF-80B8-DB42-1B91B8DEFE21}"/>
              </a:ext>
            </a:extLst>
          </p:cNvPr>
          <p:cNvSpPr/>
          <p:nvPr userDrawn="1"/>
        </p:nvSpPr>
        <p:spPr>
          <a:xfrm>
            <a:off x="0" y="1"/>
            <a:ext cx="12192000" cy="1690688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74000">
                <a:schemeClr val="accent6"/>
              </a:gs>
              <a:gs pos="83000">
                <a:schemeClr val="accent6"/>
              </a:gs>
              <a:gs pos="100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1034C5-1C7F-E618-BA18-6142AEA027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Elaboration slides (change name)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8AD43-D019-FAF8-43B0-7BE46D1A284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47850"/>
            <a:ext cx="10515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This is sample text. Insert your own text. You are required to add </a:t>
            </a:r>
            <a:r>
              <a:rPr lang="en-US" err="1"/>
              <a:t>angio</a:t>
            </a:r>
            <a:r>
              <a:rPr lang="en-US"/>
              <a:t> runs and pre-peri-post IVUS runs to your presentation. Use these slides to illustrate and comment if needed. 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3D631B-631F-7C71-8723-CC59DCD67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29BF3-0A8C-4F80-BB53-BEFAD9E739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091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8E676A-7E24-7410-06BA-62C56ECB5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BF0FDA-EA67-49A6-EEF1-5EA6F3748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3F08C-A918-6737-2A28-ED89B68E73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CC3D4D-3D23-94B6-CBEF-85E993C245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29BF3-0A8C-4F80-BB53-BEFAD9E739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16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50" r:id="rId3"/>
    <p:sldLayoutId id="2147483651" r:id="rId4"/>
    <p:sldLayoutId id="2147483660" r:id="rId5"/>
    <p:sldLayoutId id="2147483667" r:id="rId6"/>
    <p:sldLayoutId id="2147483661" r:id="rId7"/>
    <p:sldLayoutId id="2147483652" r:id="rId8"/>
    <p:sldLayoutId id="2147483662" r:id="rId9"/>
    <p:sldLayoutId id="2147483663" r:id="rId10"/>
    <p:sldLayoutId id="2147483664" r:id="rId11"/>
    <p:sldLayoutId id="214748366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2_BF386DC9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D6C9C-311A-A1C9-9904-1B70D4D08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3999" y="1489075"/>
            <a:ext cx="4743447" cy="2387600"/>
          </a:xfrm>
        </p:spPr>
        <p:txBody>
          <a:bodyPr>
            <a:noAutofit/>
          </a:bodyPr>
          <a:lstStyle/>
          <a:p>
            <a:endParaRPr lang="en-GB" sz="28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BCF5FC2-C282-89FD-FB6E-C715E635977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DECC547-B31D-CFA4-7D7F-3B821209A8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D3E6075-AD93-02B2-F4A0-FCDC331D50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AE9F9CD-5CD3-7AFE-B724-C6A325F85894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948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528FF-205F-0DED-645E-627F111C1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6DE60-BAD0-2E5C-E324-E4F7DE99B7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C6E149-15B8-01D1-4DF9-BDE45A3DF8FD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736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4E496-11CC-2FB9-6D7E-5FF16D7F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777B5-80DE-DFFF-95E1-95D9AD8EF1E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971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000">
              <a:srgbClr val="002865"/>
            </a:gs>
            <a:gs pos="0">
              <a:schemeClr val="accent1"/>
            </a:gs>
            <a:gs pos="74000">
              <a:srgbClr val="002060"/>
            </a:gs>
            <a:gs pos="100000">
              <a:schemeClr val="accent6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3B36B3F-B197-868A-D2B5-85D179A8F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21C46-A95D-CA95-AFC4-54ADC5EB5459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47A4A0-B0AA-75C2-886A-EE39F47C22CD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1B45E2-48AA-4893-D569-C48606488BEB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1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823A29-54C1-A995-A48C-7D2C180EA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16A30-34E7-186E-A8D4-45D25D7813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361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0A5F655-2F55-EF2C-2741-A39CFAD55B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D31005-17D4-AEEF-7CF8-19FAECECAC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4563AE-160F-A58D-8041-E9333E9D89D3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B9F9E0-8B97-48C1-63E6-B895567D491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CB36AD6-AD8C-2D07-4FBE-DC34411EC63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64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6860955-0A22-12BB-A352-FCF4EB04CD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8144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4A1F13E-64B0-8B8E-3B0C-249C9BCC4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871663"/>
            <a:ext cx="6657975" cy="3114674"/>
          </a:xfrm>
        </p:spPr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0814637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055CD46-BA8B-7509-5992-D39F3DC19A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2087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7D85FD9-0EF5-0CA3-EE60-30EDF9A39A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707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FCB7D-58A9-90BC-0D43-E5B49B23A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83A24-27DD-36F2-3730-20BF337B97F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31396A-C577-72AB-538E-BB046B77B3EC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051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C2A19-A029-8535-B6A0-A21799FB0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F53CF-8B24-617E-3811-19005338D1C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308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SC digital">
      <a:dk1>
        <a:srgbClr val="6A737B"/>
      </a:dk1>
      <a:lt1>
        <a:srgbClr val="FFFFFF"/>
      </a:lt1>
      <a:dk2>
        <a:srgbClr val="003C71"/>
      </a:dk2>
      <a:lt2>
        <a:srgbClr val="FFFFFF"/>
      </a:lt2>
      <a:accent1>
        <a:srgbClr val="BB33FF"/>
      </a:accent1>
      <a:accent2>
        <a:srgbClr val="00BECC"/>
      </a:accent2>
      <a:accent3>
        <a:srgbClr val="3485FE"/>
      </a:accent3>
      <a:accent4>
        <a:srgbClr val="8800CC"/>
      </a:accent4>
      <a:accent5>
        <a:srgbClr val="00EEFF"/>
      </a:accent5>
      <a:accent6>
        <a:srgbClr val="003C71"/>
      </a:accent6>
      <a:hlink>
        <a:srgbClr val="E0218A"/>
      </a:hlink>
      <a:folHlink>
        <a:srgbClr val="00B0F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C88567DCFC6142B51744853A66C7AA" ma:contentTypeVersion="16" ma:contentTypeDescription="Crée un document." ma:contentTypeScope="" ma:versionID="e098168a17aba7eea556612112dfa279">
  <xsd:schema xmlns:xsd="http://www.w3.org/2001/XMLSchema" xmlns:xs="http://www.w3.org/2001/XMLSchema" xmlns:p="http://schemas.microsoft.com/office/2006/metadata/properties" xmlns:ns2="2e7bb7d9-5532-4c03-b610-9ce28b6ee64d" xmlns:ns3="8610eb83-b7bd-4e42-873a-cf5a0e6b0179" xmlns:ns4="e09f3f66-7606-464c-8bb7-106d86afdd1f" targetNamespace="http://schemas.microsoft.com/office/2006/metadata/properties" ma:root="true" ma:fieldsID="d07a4e2918221a3a72c4dd6765d02b6a" ns2:_="" ns3:_="" ns4:_="">
    <xsd:import namespace="2e7bb7d9-5532-4c03-b610-9ce28b6ee64d"/>
    <xsd:import namespace="8610eb83-b7bd-4e42-873a-cf5a0e6b0179"/>
    <xsd:import namespace="e09f3f66-7606-464c-8bb7-106d86afdd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7bb7d9-5532-4c03-b610-9ce28b6ee6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5c25cbba-0c74-4f28-92d4-a3c6495c4b6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0eb83-b7bd-4e42-873a-cf5a0e6b017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9f3f66-7606-464c-8bb7-106d86afdd1f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a0593cdb-5e34-46aa-b3fd-4ac1c105f3dc}" ma:internalName="TaxCatchAll" ma:showField="CatchAllData" ma:web="8610eb83-b7bd-4e42-873a-cf5a0e6b01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7bb7d9-5532-4c03-b610-9ce28b6ee64d">
      <Terms xmlns="http://schemas.microsoft.com/office/infopath/2007/PartnerControls"/>
    </lcf76f155ced4ddcb4097134ff3c332f>
    <TaxCatchAll xmlns="e09f3f66-7606-464c-8bb7-106d86afdd1f" xsi:nil="true"/>
  </documentManagement>
</p:properties>
</file>

<file path=customXml/itemProps1.xml><?xml version="1.0" encoding="utf-8"?>
<ds:datastoreItem xmlns:ds="http://schemas.openxmlformats.org/officeDocument/2006/customXml" ds:itemID="{6D620213-F8CF-4F34-9F8F-A8FC13A593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C1E4C7-A6D5-4D18-93A1-01B7D8D773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7bb7d9-5532-4c03-b610-9ce28b6ee64d"/>
    <ds:schemaRef ds:uri="8610eb83-b7bd-4e42-873a-cf5a0e6b0179"/>
    <ds:schemaRef ds:uri="e09f3f66-7606-464c-8bb7-106d86afdd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B023759-2EE2-4B62-8ADB-271BE15ADB70}">
  <ds:schemaRefs>
    <ds:schemaRef ds:uri="2e7bb7d9-5532-4c03-b610-9ce28b6ee64d"/>
    <ds:schemaRef ds:uri="8610eb83-b7bd-4e42-873a-cf5a0e6b0179"/>
    <ds:schemaRef ds:uri="e09f3f66-7606-464c-8bb7-106d86afdd1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0</Words>
  <Application>Microsoft Office PowerPoint</Application>
  <PresentationFormat>Widescreen</PresentationFormat>
  <Paragraphs>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Marloes Brands</dc:creator>
  <cp:lastModifiedBy>San Miguel Grandal, David</cp:lastModifiedBy>
  <cp:revision>3</cp:revision>
  <dcterms:created xsi:type="dcterms:W3CDTF">2023-12-18T10:09:04Z</dcterms:created>
  <dcterms:modified xsi:type="dcterms:W3CDTF">2025-02-10T08:59:32Z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0x010100C3C88567DCFC6142B51744853A66C7AA</vt:lpwstr>
  </property>
  <property fmtid="{D5CDD505-2E9C-101B-9397-08002B2CF9AE}" pid="3" name="MediaServiceImageTags">
    <vt:lpwstr/>
  </property>
</Properties>
</file>