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Lst>
  <p:notesMasterIdLst>
    <p:notesMasterId r:id="rId40"/>
  </p:notesMasterIdLst>
  <p:handoutMasterIdLst>
    <p:handoutMasterId r:id="rId41"/>
  </p:handoutMasterIdLst>
  <p:sldIdLst>
    <p:sldId id="261" r:id="rId5"/>
    <p:sldId id="512" r:id="rId6"/>
    <p:sldId id="257" r:id="rId7"/>
    <p:sldId id="552" r:id="rId8"/>
    <p:sldId id="381" r:id="rId9"/>
    <p:sldId id="526" r:id="rId10"/>
    <p:sldId id="270" r:id="rId11"/>
    <p:sldId id="379" r:id="rId12"/>
    <p:sldId id="527" r:id="rId13"/>
    <p:sldId id="520" r:id="rId14"/>
    <p:sldId id="516" r:id="rId15"/>
    <p:sldId id="528" r:id="rId16"/>
    <p:sldId id="550" r:id="rId17"/>
    <p:sldId id="530" r:id="rId18"/>
    <p:sldId id="519" r:id="rId19"/>
    <p:sldId id="553" r:id="rId20"/>
    <p:sldId id="546" r:id="rId21"/>
    <p:sldId id="531" r:id="rId22"/>
    <p:sldId id="534" r:id="rId23"/>
    <p:sldId id="533" r:id="rId24"/>
    <p:sldId id="538" r:id="rId25"/>
    <p:sldId id="540" r:id="rId26"/>
    <p:sldId id="551" r:id="rId27"/>
    <p:sldId id="554" r:id="rId28"/>
    <p:sldId id="402" r:id="rId29"/>
    <p:sldId id="539" r:id="rId30"/>
    <p:sldId id="541" r:id="rId31"/>
    <p:sldId id="545" r:id="rId32"/>
    <p:sldId id="509" r:id="rId33"/>
    <p:sldId id="547" r:id="rId34"/>
    <p:sldId id="549" r:id="rId35"/>
    <p:sldId id="508" r:id="rId36"/>
    <p:sldId id="277" r:id="rId37"/>
    <p:sldId id="555" r:id="rId38"/>
    <p:sldId id="536" r:id="rId39"/>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144" userDrawn="1">
          <p15:clr>
            <a:srgbClr val="A4A3A4"/>
          </p15:clr>
        </p15:guide>
        <p15:guide id="3" pos="5544" userDrawn="1">
          <p15:clr>
            <a:srgbClr val="A4A3A4"/>
          </p15:clr>
        </p15:guide>
        <p15:guide id="4" pos="1944" userDrawn="1">
          <p15:clr>
            <a:srgbClr val="A4A3A4"/>
          </p15:clr>
        </p15:guide>
        <p15:guide id="5" pos="2064" userDrawn="1">
          <p15:clr>
            <a:srgbClr val="A4A3A4"/>
          </p15:clr>
        </p15:guide>
        <p15:guide id="6" pos="3312" userDrawn="1">
          <p15:clr>
            <a:srgbClr val="A4A3A4"/>
          </p15:clr>
        </p15:guide>
        <p15:guide id="7" pos="3864" userDrawn="1">
          <p15:clr>
            <a:srgbClr val="A4A3A4"/>
          </p15:clr>
        </p15:guide>
        <p15:guide id="8" orient="horz" pos="348" userDrawn="1">
          <p15:clr>
            <a:srgbClr val="A4A3A4"/>
          </p15:clr>
        </p15:guide>
        <p15:guide id="9" pos="2808" userDrawn="1">
          <p15:clr>
            <a:srgbClr val="A4A3A4"/>
          </p15:clr>
        </p15:guide>
        <p15:guide id="10" pos="3072" userDrawn="1">
          <p15:clr>
            <a:srgbClr val="A4A3A4"/>
          </p15:clr>
        </p15:guide>
        <p15:guide id="11" orient="horz" pos="7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0F11AD-FD7F-03B6-2D5E-287633948FEA}" name="Twigg, Ryan" initials="TR" userId="S::ryan.twigg@bsci.com::f61334af-66b9-4ea9-9319-8f99c9d663ed" providerId="AD"/>
  <p188:author id="{265113EE-4E9D-B35B-B60B-E9A5131B2A3D}" name="Anderson, Shawnie (she/her/hers)" initials="A(" userId="S::shawnie.anderson@bsci.com::3c51335f-ba9f-4d2b-b07f-e3b7b888268c" providerId="AD"/>
  <p188:author id="{5F99D1F2-3356-F5AC-48CB-6453401334E1}" name="Vargas, Abraham" initials="VA" userId="S::abraham.vargas@bsci.com::e7bc6d17-84db-4482-a531-86599b63a4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athan Jackson" initials="JJ" lastIdx="3" clrIdx="0"/>
  <p:cmAuthor id="2" name="Stemerick, Dana" initials="SD" lastIdx="64" clrIdx="1">
    <p:extLst>
      <p:ext uri="{19B8F6BF-5375-455C-9EA6-DF929625EA0E}">
        <p15:presenceInfo xmlns:p15="http://schemas.microsoft.com/office/powerpoint/2012/main" userId="S-1-5-21-2724113797-4241170016-2566783980-804696" providerId="AD"/>
      </p:ext>
    </p:extLst>
  </p:cmAuthor>
  <p:cmAuthor id="3" name="Sharon Stieg" initials="SS" lastIdx="23" clrIdx="2">
    <p:extLst>
      <p:ext uri="{19B8F6BF-5375-455C-9EA6-DF929625EA0E}">
        <p15:presenceInfo xmlns:p15="http://schemas.microsoft.com/office/powerpoint/2012/main" userId="S-1-5-21-2724113797-4241170016-2566783980-917392" providerId="AD"/>
      </p:ext>
    </p:extLst>
  </p:cmAuthor>
  <p:cmAuthor id="4" name="Daigle, Tricia" initials="DT" lastIdx="13" clrIdx="3">
    <p:extLst>
      <p:ext uri="{19B8F6BF-5375-455C-9EA6-DF929625EA0E}">
        <p15:presenceInfo xmlns:p15="http://schemas.microsoft.com/office/powerpoint/2012/main" userId="S-1-5-21-2724113797-4241170016-2566783980-805021" providerId="AD"/>
      </p:ext>
    </p:extLst>
  </p:cmAuthor>
  <p:cmAuthor id="5" name="Microsoft Office User" initials="MOU" lastIdx="1" clrIdx="4">
    <p:extLst>
      <p:ext uri="{19B8F6BF-5375-455C-9EA6-DF929625EA0E}">
        <p15:presenceInfo xmlns:p15="http://schemas.microsoft.com/office/powerpoint/2012/main" userId="Microsoft Office User" providerId="None"/>
      </p:ext>
    </p:extLst>
  </p:cmAuthor>
  <p:cmAuthor id="6" name="Halling, Erin" initials="HE" lastIdx="7" clrIdx="5">
    <p:extLst>
      <p:ext uri="{19B8F6BF-5375-455C-9EA6-DF929625EA0E}">
        <p15:presenceInfo xmlns:p15="http://schemas.microsoft.com/office/powerpoint/2012/main" userId="S::Erin.Halling@bsci.com::9a9295d6-d635-449c-8502-17cbeb636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60"/>
    <a:srgbClr val="257FAC"/>
    <a:srgbClr val="000000"/>
    <a:srgbClr val="0086BF"/>
    <a:srgbClr val="8D65D2"/>
    <a:srgbClr val="FFFFFF"/>
    <a:srgbClr val="DAC5DF"/>
    <a:srgbClr val="E8BF29"/>
    <a:srgbClr val="0053A6"/>
    <a:srgbClr val="A99B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E57F7-D556-43EE-BCEC-5A1B63A48E74}" v="6" dt="2022-07-05T16:58:49.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89" autoAdjust="0"/>
    <p:restoredTop sz="90100" autoAdjust="0"/>
  </p:normalViewPr>
  <p:slideViewPr>
    <p:cSldViewPr snapToGrid="0">
      <p:cViewPr varScale="1">
        <p:scale>
          <a:sx n="150" d="100"/>
          <a:sy n="150" d="100"/>
        </p:scale>
        <p:origin x="876" y="126"/>
      </p:cViewPr>
      <p:guideLst>
        <p:guide orient="horz" pos="2808"/>
        <p:guide pos="144"/>
        <p:guide pos="5544"/>
        <p:guide pos="1944"/>
        <p:guide pos="2064"/>
        <p:guide pos="3312"/>
        <p:guide pos="3864"/>
        <p:guide orient="horz" pos="348"/>
        <p:guide pos="2808"/>
        <p:guide pos="3072"/>
        <p:guide orient="horz" pos="780"/>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2848"/>
    </p:cViewPr>
  </p:sorterViewPr>
  <p:notesViewPr>
    <p:cSldViewPr snapToGrid="0">
      <p:cViewPr varScale="1">
        <p:scale>
          <a:sx n="166" d="100"/>
          <a:sy n="166" d="100"/>
        </p:scale>
        <p:origin x="890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CA5DD-083E-46F0-AD90-AFE7070DECA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95FDCC1-8DFD-4A9B-A622-9C91F6F2F305}" type="datetimeFigureOut">
              <a:rPr lang="en-US" smtClean="0"/>
              <a:t>7/5/2022</a:t>
            </a:fld>
            <a:endParaRPr lang="en-US"/>
          </a:p>
        </p:txBody>
      </p:sp>
      <p:sp>
        <p:nvSpPr>
          <p:cNvPr id="4" name="Footer Placeholder 3">
            <a:extLst>
              <a:ext uri="{FF2B5EF4-FFF2-40B4-BE49-F238E27FC236}">
                <a16:creationId xmlns:a16="http://schemas.microsoft.com/office/drawing/2014/main" id="{9441B7C7-4216-48B1-94C5-B82C63CDCE3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47CE24-19DC-4F8B-A925-46CADE52335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283E235-D5D6-47E2-AFD3-54D6DD372BAD}" type="slidenum">
              <a:rPr lang="en-US" smtClean="0"/>
              <a:t>‹#›</a:t>
            </a:fld>
            <a:endParaRPr lang="en-US"/>
          </a:p>
        </p:txBody>
      </p:sp>
    </p:spTree>
    <p:extLst>
      <p:ext uri="{BB962C8B-B14F-4D97-AF65-F5344CB8AC3E}">
        <p14:creationId xmlns:p14="http://schemas.microsoft.com/office/powerpoint/2010/main" val="11860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84AC0-1F73-4BBF-8D7B-C4266A74E62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1B29DB-7391-4DF9-B5F7-D1F0CE250430}"/>
              </a:ext>
            </a:extLst>
          </p:cNvPr>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C102A9F-D4A5-4A34-B4E0-363E84DB83CE}" type="datetimeFigureOut">
              <a:rPr lang="en-US" smtClean="0"/>
              <a:t>7/5/2022</a:t>
            </a:fld>
            <a:endParaRPr lang="en-US"/>
          </a:p>
        </p:txBody>
      </p:sp>
      <p:sp>
        <p:nvSpPr>
          <p:cNvPr id="4" name="Slide Image Placeholder 3">
            <a:extLst>
              <a:ext uri="{FF2B5EF4-FFF2-40B4-BE49-F238E27FC236}">
                <a16:creationId xmlns:a16="http://schemas.microsoft.com/office/drawing/2014/main" id="{07EFBE14-867F-4F71-BBCD-A91A109F1444}"/>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F8C0F3BD-96DE-40AD-8366-614B0BDAFF00}"/>
              </a:ext>
            </a:extLst>
          </p:cNvPr>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57A3E74-8376-450F-B857-F259D3B0EC3A}"/>
              </a:ext>
            </a:extLst>
          </p:cNvPr>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515A45D8-93B4-4511-8A59-0D9FB5A3EFE0}"/>
              </a:ext>
            </a:extLst>
          </p:cNvPr>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DAEBCFC-5A6F-40B7-84A8-3772677AB9E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AEBCFC-5A6F-40B7-84A8-3772677AB9E7}" type="slidenum">
              <a:rPr lang="en-US" smtClean="0"/>
              <a:t>3</a:t>
            </a:fld>
            <a:endParaRPr lang="en-US"/>
          </a:p>
        </p:txBody>
      </p:sp>
    </p:spTree>
    <p:extLst>
      <p:ext uri="{BB962C8B-B14F-4D97-AF65-F5344CB8AC3E}">
        <p14:creationId xmlns:p14="http://schemas.microsoft.com/office/powerpoint/2010/main" val="40109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AE6E4-E73F-4716-A307-C07FDDE0AC53}" type="slidenum">
              <a:rPr lang="en-US" smtClean="0"/>
              <a:t>7</a:t>
            </a:fld>
            <a:endParaRPr lang="en-US"/>
          </a:p>
        </p:txBody>
      </p:sp>
    </p:spTree>
    <p:extLst>
      <p:ext uri="{BB962C8B-B14F-4D97-AF65-F5344CB8AC3E}">
        <p14:creationId xmlns:p14="http://schemas.microsoft.com/office/powerpoint/2010/main" val="124605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AEBCFC-5A6F-40B7-84A8-3772677AB9E7}" type="slidenum">
              <a:rPr lang="en-US" smtClean="0"/>
              <a:t>14</a:t>
            </a:fld>
            <a:endParaRPr lang="en-US"/>
          </a:p>
        </p:txBody>
      </p:sp>
    </p:spTree>
    <p:extLst>
      <p:ext uri="{BB962C8B-B14F-4D97-AF65-F5344CB8AC3E}">
        <p14:creationId xmlns:p14="http://schemas.microsoft.com/office/powerpoint/2010/main" val="303772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AEBCFC-5A6F-40B7-84A8-3772677AB9E7}" type="slidenum">
              <a:rPr lang="en-US" smtClean="0"/>
              <a:t>15</a:t>
            </a:fld>
            <a:endParaRPr lang="en-US"/>
          </a:p>
        </p:txBody>
      </p:sp>
    </p:spTree>
    <p:extLst>
      <p:ext uri="{BB962C8B-B14F-4D97-AF65-F5344CB8AC3E}">
        <p14:creationId xmlns:p14="http://schemas.microsoft.com/office/powerpoint/2010/main" val="316963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Radiation therapy and SpaceOAR™ Hydrogel</a:t>
            </a:r>
            <a:endParaRPr lang="en-US" dirty="0"/>
          </a:p>
        </p:txBody>
      </p:sp>
      <p:sp>
        <p:nvSpPr>
          <p:cNvPr id="4" name="Slide Number Placeholder 3"/>
          <p:cNvSpPr>
            <a:spLocks noGrp="1"/>
          </p:cNvSpPr>
          <p:nvPr>
            <p:ph type="sldNum" sz="quarter" idx="5"/>
          </p:nvPr>
        </p:nvSpPr>
        <p:spPr/>
        <p:txBody>
          <a:bodyPr/>
          <a:lstStyle/>
          <a:p>
            <a:fld id="{5DAEBCFC-5A6F-40B7-84A8-3772677AB9E7}" type="slidenum">
              <a:rPr lang="en-US" smtClean="0"/>
              <a:t>24</a:t>
            </a:fld>
            <a:endParaRPr lang="en-US"/>
          </a:p>
        </p:txBody>
      </p:sp>
    </p:spTree>
    <p:extLst>
      <p:ext uri="{BB962C8B-B14F-4D97-AF65-F5344CB8AC3E}">
        <p14:creationId xmlns:p14="http://schemas.microsoft.com/office/powerpoint/2010/main" val="21719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119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281275" y="4677156"/>
            <a:ext cx="5021153" cy="240030"/>
          </a:xfrm>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
        <p:nvSpPr>
          <p:cNvPr id="10" name="Title 1">
            <a:extLst>
              <a:ext uri="{FF2B5EF4-FFF2-40B4-BE49-F238E27FC236}">
                <a16:creationId xmlns:a16="http://schemas.microsoft.com/office/drawing/2014/main" id="{46996070-6D12-A449-B74D-F9DB15995958}"/>
              </a:ext>
            </a:extLst>
          </p:cNvPr>
          <p:cNvSpPr txBox="1">
            <a:spLocks/>
          </p:cNvSpPr>
          <p:nvPr userDrawn="1"/>
        </p:nvSpPr>
        <p:spPr bwMode="black">
          <a:xfrm>
            <a:off x="464756" y="2327777"/>
            <a:ext cx="2564194" cy="891540"/>
          </a:xfrm>
          <a:prstGeom prst="rect">
            <a:avLst/>
          </a:prstGeom>
          <a:noFill/>
          <a:ln w="31750" cap="sq">
            <a:noFill/>
            <a:miter lim="800000"/>
          </a:ln>
        </p:spPr>
        <p:txBody>
          <a:bodyPr vert="horz" lIns="137160" tIns="137160" rIns="137160" bIns="137160" rtlCol="0" anchor="ctr">
            <a:noAutofit/>
          </a:bodyPr>
          <a:lstStyle>
            <a:lvl1pPr algn="r" defTabSz="914400" rtl="0" eaLnBrk="1" latinLnBrk="0" hangingPunct="1">
              <a:lnSpc>
                <a:spcPct val="90000"/>
              </a:lnSpc>
              <a:spcBef>
                <a:spcPct val="0"/>
              </a:spcBef>
              <a:buNone/>
              <a:defRPr sz="2400" b="1" i="0" kern="1200" cap="none" spc="200" baseline="0">
                <a:solidFill>
                  <a:schemeClr val="tx2">
                    <a:lumMod val="75000"/>
                  </a:schemeClr>
                </a:solidFill>
                <a:latin typeface="Arial Black" panose="020B0604020202020204" pitchFamily="34" charset="0"/>
                <a:ea typeface="+mj-ea"/>
                <a:cs typeface="Arial Black" panose="020B0604020202020204" pitchFamily="34" charset="0"/>
              </a:defRPr>
            </a:lvl1pPr>
          </a:lstStyle>
          <a:p>
            <a:r>
              <a:rPr lang="en-US" sz="1800" dirty="0">
                <a:solidFill>
                  <a:schemeClr val="tx1"/>
                </a:solidFill>
              </a:rPr>
              <a:t>BENIGN PROSTATIC HYPERPLASIA (BPH)</a:t>
            </a:r>
          </a:p>
        </p:txBody>
      </p:sp>
    </p:spTree>
    <p:extLst>
      <p:ext uri="{BB962C8B-B14F-4D97-AF65-F5344CB8AC3E}">
        <p14:creationId xmlns:p14="http://schemas.microsoft.com/office/powerpoint/2010/main" val="29502591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chemeClr val="accent1"/>
        </a:solidFill>
        <a:effectLst/>
      </p:bgPr>
    </p:bg>
    <p:spTree>
      <p:nvGrpSpPr>
        <p:cNvPr id="1" name=""/>
        <p:cNvGrpSpPr/>
        <p:nvPr/>
      </p:nvGrpSpPr>
      <p:grpSpPr>
        <a:xfrm>
          <a:off x="0" y="0"/>
          <a:ext cx="0" cy="0"/>
          <a:chOff x="0" y="0"/>
          <a:chExt cx="0" cy="0"/>
        </a:xfrm>
      </p:grpSpPr>
      <p:pic>
        <p:nvPicPr>
          <p:cNvPr id="7" name="Picture 6" descr="A person swinging a golf club&#10;&#10;Description automatically generated">
            <a:extLst>
              <a:ext uri="{FF2B5EF4-FFF2-40B4-BE49-F238E27FC236}">
                <a16:creationId xmlns:a16="http://schemas.microsoft.com/office/drawing/2014/main" id="{F31A98B2-5FA8-B6E0-E0D9-BCBD3F8635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265" r="34848" b="8821"/>
          <a:stretch/>
        </p:blipFill>
        <p:spPr>
          <a:xfrm>
            <a:off x="6801" y="1"/>
            <a:ext cx="9137199" cy="5132530"/>
          </a:xfrm>
          <a:prstGeom prst="rect">
            <a:avLst/>
          </a:prstGeom>
        </p:spPr>
      </p:pic>
      <p:sp>
        <p:nvSpPr>
          <p:cNvPr id="6" name="Rectangle 5">
            <a:extLst>
              <a:ext uri="{FF2B5EF4-FFF2-40B4-BE49-F238E27FC236}">
                <a16:creationId xmlns:a16="http://schemas.microsoft.com/office/drawing/2014/main" id="{39BD3F76-05B3-A241-AF8E-EC33AB6AD798}"/>
              </a:ext>
            </a:extLst>
          </p:cNvPr>
          <p:cNvSpPr/>
          <p:nvPr userDrawn="1"/>
        </p:nvSpPr>
        <p:spPr>
          <a:xfrm>
            <a:off x="0" y="0"/>
            <a:ext cx="5446353" cy="4572000"/>
          </a:xfrm>
          <a:prstGeom prst="rect">
            <a:avLst/>
          </a:prstGeom>
          <a:gradFill flip="none" rotWithShape="1">
            <a:gsLst>
              <a:gs pos="0">
                <a:schemeClr val="tx1">
                  <a:alpha val="0"/>
                </a:schemeClr>
              </a:gs>
              <a:gs pos="55000">
                <a:schemeClr val="tx1">
                  <a:alpha val="34000"/>
                </a:schemeClr>
              </a:gs>
              <a:gs pos="100000">
                <a:schemeClr val="tx1">
                  <a:alpha val="5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7634" y="2645188"/>
            <a:ext cx="3825766" cy="1326274"/>
          </a:xfrm>
        </p:spPr>
        <p:txBody>
          <a:bodyPr anchor="t">
            <a:normAutofit/>
          </a:bodyPr>
          <a:lstStyle>
            <a:lvl1pPr algn="l">
              <a:defRPr sz="2400" b="1">
                <a:solidFill>
                  <a:schemeClr val="bg1"/>
                </a:solidFill>
              </a:defRPr>
            </a:lvl1pPr>
          </a:lstStyle>
          <a:p>
            <a:r>
              <a:rPr lang="en-US" dirty="0"/>
              <a:t>Click to edit Master title style</a:t>
            </a:r>
          </a:p>
        </p:txBody>
      </p:sp>
      <p:sp>
        <p:nvSpPr>
          <p:cNvPr id="12" name="Rectangle 11">
            <a:extLst>
              <a:ext uri="{FF2B5EF4-FFF2-40B4-BE49-F238E27FC236}">
                <a16:creationId xmlns:a16="http://schemas.microsoft.com/office/drawing/2014/main" id="{47925457-57AE-4140-8616-5FAB556BF7A9}"/>
              </a:ext>
            </a:extLst>
          </p:cNvPr>
          <p:cNvSpPr/>
          <p:nvPr userDrawn="1"/>
        </p:nvSpPr>
        <p:spPr>
          <a:xfrm>
            <a:off x="0" y="4629150"/>
            <a:ext cx="9144000" cy="5143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E26619-AADB-B345-B873-D984B89C4901}"/>
              </a:ext>
            </a:extLst>
          </p:cNvPr>
          <p:cNvSpPr txBox="1"/>
          <p:nvPr userDrawn="1"/>
        </p:nvSpPr>
        <p:spPr>
          <a:xfrm>
            <a:off x="288926" y="4695616"/>
            <a:ext cx="7291197" cy="436914"/>
          </a:xfrm>
          <a:prstGeom prst="rect">
            <a:avLst/>
          </a:prstGeom>
          <a:noFill/>
        </p:spPr>
        <p:txBody>
          <a:bodyPr wrap="square" rtlCol="0">
            <a:spAutoFit/>
          </a:bodyPr>
          <a:lstStyle/>
          <a:p>
            <a:pPr>
              <a:lnSpc>
                <a:spcPct val="90000"/>
              </a:lnSpc>
              <a:spcAft>
                <a:spcPts val="450"/>
              </a:spcAft>
            </a:pPr>
            <a:r>
              <a:rPr lang="en-US" sz="675">
                <a:solidFill>
                  <a:schemeClr val="bg1"/>
                </a:solidFill>
              </a:rPr>
              <a:t>CONTENT IS PROVIDED BY BOSTON SCIENTIFIC. BOSTON SCIENTIFIC IS DEDICATED TO TRANSFORMING LIVES </a:t>
            </a:r>
            <a:br>
              <a:rPr lang="en-US" sz="675">
                <a:solidFill>
                  <a:schemeClr val="bg1"/>
                </a:solidFill>
              </a:rPr>
            </a:br>
            <a:r>
              <a:rPr lang="en-US" sz="675">
                <a:solidFill>
                  <a:schemeClr val="bg1"/>
                </a:solidFill>
              </a:rPr>
              <a:t>THROUGH INNOVATIVE MEDICAL SOLUTIONS THAT IMPROVE THE HEALTH OF PATIENTS AROUND THE WORLD.</a:t>
            </a:r>
          </a:p>
          <a:p>
            <a:pPr>
              <a:lnSpc>
                <a:spcPct val="90000"/>
              </a:lnSpc>
              <a:spcAft>
                <a:spcPts val="450"/>
              </a:spcAft>
            </a:pPr>
            <a:r>
              <a:rPr lang="en-US" sz="675">
                <a:solidFill>
                  <a:schemeClr val="bg1"/>
                </a:solidFill>
              </a:rPr>
              <a:t>©2022 Boston Scientific Corporation or its affiliates. All rights reserved.</a:t>
            </a:r>
          </a:p>
        </p:txBody>
      </p:sp>
      <p:sp>
        <p:nvSpPr>
          <p:cNvPr id="14" name="Rectangle 13">
            <a:extLst>
              <a:ext uri="{FF2B5EF4-FFF2-40B4-BE49-F238E27FC236}">
                <a16:creationId xmlns:a16="http://schemas.microsoft.com/office/drawing/2014/main" id="{F53E7A1E-2472-F045-B579-456ED7B50A55}"/>
              </a:ext>
            </a:extLst>
          </p:cNvPr>
          <p:cNvSpPr/>
          <p:nvPr userDrawn="1"/>
        </p:nvSpPr>
        <p:spPr>
          <a:xfrm>
            <a:off x="0" y="4562765"/>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A9C69-A31B-B12A-C757-22AB3B780294}"/>
              </a:ext>
            </a:extLst>
          </p:cNvPr>
          <p:cNvSpPr txBox="1"/>
          <p:nvPr userDrawn="1"/>
        </p:nvSpPr>
        <p:spPr>
          <a:xfrm>
            <a:off x="8875059" y="18019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3703247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1A98B2-5FA8-B6E0-E0D9-BCBD3F8635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49" r="26806" b="25980"/>
          <a:stretch/>
        </p:blipFill>
        <p:spPr>
          <a:xfrm>
            <a:off x="6801" y="1"/>
            <a:ext cx="9137199" cy="5132530"/>
          </a:xfrm>
          <a:prstGeom prst="rect">
            <a:avLst/>
          </a:prstGeom>
        </p:spPr>
      </p:pic>
      <p:sp>
        <p:nvSpPr>
          <p:cNvPr id="6" name="Rectangle 5">
            <a:extLst>
              <a:ext uri="{FF2B5EF4-FFF2-40B4-BE49-F238E27FC236}">
                <a16:creationId xmlns:a16="http://schemas.microsoft.com/office/drawing/2014/main" id="{39BD3F76-05B3-A241-AF8E-EC33AB6AD798}"/>
              </a:ext>
            </a:extLst>
          </p:cNvPr>
          <p:cNvSpPr/>
          <p:nvPr userDrawn="1"/>
        </p:nvSpPr>
        <p:spPr>
          <a:xfrm>
            <a:off x="0" y="0"/>
            <a:ext cx="5446353" cy="4572000"/>
          </a:xfrm>
          <a:prstGeom prst="rect">
            <a:avLst/>
          </a:prstGeom>
          <a:gradFill flip="none" rotWithShape="1">
            <a:gsLst>
              <a:gs pos="0">
                <a:schemeClr val="tx1">
                  <a:alpha val="0"/>
                </a:schemeClr>
              </a:gs>
              <a:gs pos="55000">
                <a:schemeClr val="tx1">
                  <a:alpha val="34000"/>
                </a:schemeClr>
              </a:gs>
              <a:gs pos="100000">
                <a:schemeClr val="tx1">
                  <a:alpha val="5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7634" y="2645188"/>
            <a:ext cx="3825766" cy="1326274"/>
          </a:xfrm>
        </p:spPr>
        <p:txBody>
          <a:bodyPr anchor="t">
            <a:normAutofit/>
          </a:bodyPr>
          <a:lstStyle>
            <a:lvl1pPr algn="l">
              <a:defRPr sz="2400" b="1">
                <a:solidFill>
                  <a:schemeClr val="bg1"/>
                </a:solidFill>
              </a:defRPr>
            </a:lvl1pPr>
          </a:lstStyle>
          <a:p>
            <a:r>
              <a:rPr lang="en-US" dirty="0"/>
              <a:t>Click to edit Master title style</a:t>
            </a:r>
          </a:p>
        </p:txBody>
      </p:sp>
      <p:sp>
        <p:nvSpPr>
          <p:cNvPr id="12" name="Rectangle 11">
            <a:extLst>
              <a:ext uri="{FF2B5EF4-FFF2-40B4-BE49-F238E27FC236}">
                <a16:creationId xmlns:a16="http://schemas.microsoft.com/office/drawing/2014/main" id="{47925457-57AE-4140-8616-5FAB556BF7A9}"/>
              </a:ext>
            </a:extLst>
          </p:cNvPr>
          <p:cNvSpPr/>
          <p:nvPr userDrawn="1"/>
        </p:nvSpPr>
        <p:spPr>
          <a:xfrm>
            <a:off x="0" y="4629150"/>
            <a:ext cx="9144000" cy="5143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E26619-AADB-B345-B873-D984B89C4901}"/>
              </a:ext>
            </a:extLst>
          </p:cNvPr>
          <p:cNvSpPr txBox="1"/>
          <p:nvPr userDrawn="1"/>
        </p:nvSpPr>
        <p:spPr>
          <a:xfrm>
            <a:off x="288926" y="4695616"/>
            <a:ext cx="7291197" cy="436914"/>
          </a:xfrm>
          <a:prstGeom prst="rect">
            <a:avLst/>
          </a:prstGeom>
          <a:noFill/>
        </p:spPr>
        <p:txBody>
          <a:bodyPr wrap="square" rtlCol="0">
            <a:spAutoFit/>
          </a:bodyPr>
          <a:lstStyle/>
          <a:p>
            <a:pPr>
              <a:lnSpc>
                <a:spcPct val="90000"/>
              </a:lnSpc>
              <a:spcAft>
                <a:spcPts val="450"/>
              </a:spcAft>
            </a:pPr>
            <a:r>
              <a:rPr lang="en-US" sz="675">
                <a:solidFill>
                  <a:schemeClr val="bg1"/>
                </a:solidFill>
              </a:rPr>
              <a:t>CONTENT IS PROVIDED BY BOSTON SCIENTIFIC. BOSTON SCIENTIFIC IS DEDICATED TO TRANSFORMING LIVES </a:t>
            </a:r>
            <a:br>
              <a:rPr lang="en-US" sz="675">
                <a:solidFill>
                  <a:schemeClr val="bg1"/>
                </a:solidFill>
              </a:rPr>
            </a:br>
            <a:r>
              <a:rPr lang="en-US" sz="675">
                <a:solidFill>
                  <a:schemeClr val="bg1"/>
                </a:solidFill>
              </a:rPr>
              <a:t>THROUGH INNOVATIVE MEDICAL SOLUTIONS THAT IMPROVE THE HEALTH OF PATIENTS AROUND THE WORLD.</a:t>
            </a:r>
          </a:p>
          <a:p>
            <a:pPr>
              <a:lnSpc>
                <a:spcPct val="90000"/>
              </a:lnSpc>
              <a:spcAft>
                <a:spcPts val="450"/>
              </a:spcAft>
            </a:pPr>
            <a:r>
              <a:rPr lang="en-US" sz="675">
                <a:solidFill>
                  <a:schemeClr val="bg1"/>
                </a:solidFill>
              </a:rPr>
              <a:t>©2022 Boston Scientific Corporation or its affiliates. All rights reserved.</a:t>
            </a:r>
          </a:p>
        </p:txBody>
      </p:sp>
      <p:sp>
        <p:nvSpPr>
          <p:cNvPr id="14" name="Rectangle 13">
            <a:extLst>
              <a:ext uri="{FF2B5EF4-FFF2-40B4-BE49-F238E27FC236}">
                <a16:creationId xmlns:a16="http://schemas.microsoft.com/office/drawing/2014/main" id="{F53E7A1E-2472-F045-B579-456ED7B50A55}"/>
              </a:ext>
            </a:extLst>
          </p:cNvPr>
          <p:cNvSpPr/>
          <p:nvPr userDrawn="1"/>
        </p:nvSpPr>
        <p:spPr>
          <a:xfrm>
            <a:off x="0" y="4562765"/>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A9C69-A31B-B12A-C757-22AB3B780294}"/>
              </a:ext>
            </a:extLst>
          </p:cNvPr>
          <p:cNvSpPr txBox="1"/>
          <p:nvPr userDrawn="1"/>
        </p:nvSpPr>
        <p:spPr>
          <a:xfrm>
            <a:off x="8875059" y="18019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7829192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1A98B2-5FA8-B6E0-E0D9-BCBD3F8635F6}"/>
              </a:ext>
            </a:extLst>
          </p:cNvPr>
          <p:cNvPicPr>
            <a:picLocks noChangeAspect="1"/>
          </p:cNvPicPr>
          <p:nvPr userDrawn="1"/>
        </p:nvPicPr>
        <p:blipFill>
          <a:blip r:embed="rId2">
            <a:extLst>
              <a:ext uri="{28A0092B-C50C-407E-A947-70E740481C1C}">
                <a14:useLocalDpi xmlns:a14="http://schemas.microsoft.com/office/drawing/2010/main" val="0"/>
              </a:ext>
            </a:extLst>
          </a:blip>
          <a:srcRect t="7871" b="7871"/>
          <a:stretch/>
        </p:blipFill>
        <p:spPr>
          <a:xfrm>
            <a:off x="6801" y="1"/>
            <a:ext cx="9137199" cy="5132530"/>
          </a:xfrm>
          <a:prstGeom prst="rect">
            <a:avLst/>
          </a:prstGeom>
        </p:spPr>
      </p:pic>
      <p:sp>
        <p:nvSpPr>
          <p:cNvPr id="6" name="Rectangle 5">
            <a:extLst>
              <a:ext uri="{FF2B5EF4-FFF2-40B4-BE49-F238E27FC236}">
                <a16:creationId xmlns:a16="http://schemas.microsoft.com/office/drawing/2014/main" id="{39BD3F76-05B3-A241-AF8E-EC33AB6AD798}"/>
              </a:ext>
            </a:extLst>
          </p:cNvPr>
          <p:cNvSpPr/>
          <p:nvPr userDrawn="1"/>
        </p:nvSpPr>
        <p:spPr>
          <a:xfrm>
            <a:off x="0" y="0"/>
            <a:ext cx="5446353" cy="4572000"/>
          </a:xfrm>
          <a:prstGeom prst="rect">
            <a:avLst/>
          </a:prstGeom>
          <a:gradFill flip="none" rotWithShape="1">
            <a:gsLst>
              <a:gs pos="0">
                <a:schemeClr val="tx1">
                  <a:alpha val="0"/>
                </a:schemeClr>
              </a:gs>
              <a:gs pos="55000">
                <a:schemeClr val="tx1">
                  <a:alpha val="34000"/>
                </a:schemeClr>
              </a:gs>
              <a:gs pos="100000">
                <a:schemeClr val="tx1">
                  <a:alpha val="5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7634" y="2645188"/>
            <a:ext cx="3825766" cy="1326274"/>
          </a:xfrm>
        </p:spPr>
        <p:txBody>
          <a:bodyPr anchor="t">
            <a:normAutofit/>
          </a:bodyPr>
          <a:lstStyle>
            <a:lvl1pPr algn="l">
              <a:defRPr sz="2400" b="1">
                <a:solidFill>
                  <a:schemeClr val="bg1"/>
                </a:solidFill>
              </a:defRPr>
            </a:lvl1pPr>
          </a:lstStyle>
          <a:p>
            <a:r>
              <a:rPr lang="en-US" dirty="0"/>
              <a:t>Click to edit Master title style</a:t>
            </a:r>
          </a:p>
        </p:txBody>
      </p:sp>
      <p:sp>
        <p:nvSpPr>
          <p:cNvPr id="12" name="Rectangle 11">
            <a:extLst>
              <a:ext uri="{FF2B5EF4-FFF2-40B4-BE49-F238E27FC236}">
                <a16:creationId xmlns:a16="http://schemas.microsoft.com/office/drawing/2014/main" id="{47925457-57AE-4140-8616-5FAB556BF7A9}"/>
              </a:ext>
            </a:extLst>
          </p:cNvPr>
          <p:cNvSpPr/>
          <p:nvPr userDrawn="1"/>
        </p:nvSpPr>
        <p:spPr>
          <a:xfrm>
            <a:off x="0" y="4629150"/>
            <a:ext cx="9144000" cy="5143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E26619-AADB-B345-B873-D984B89C4901}"/>
              </a:ext>
            </a:extLst>
          </p:cNvPr>
          <p:cNvSpPr txBox="1"/>
          <p:nvPr userDrawn="1"/>
        </p:nvSpPr>
        <p:spPr>
          <a:xfrm>
            <a:off x="288926" y="4695616"/>
            <a:ext cx="7291197" cy="436914"/>
          </a:xfrm>
          <a:prstGeom prst="rect">
            <a:avLst/>
          </a:prstGeom>
          <a:noFill/>
        </p:spPr>
        <p:txBody>
          <a:bodyPr wrap="square" rtlCol="0">
            <a:spAutoFit/>
          </a:bodyPr>
          <a:lstStyle/>
          <a:p>
            <a:pPr>
              <a:lnSpc>
                <a:spcPct val="90000"/>
              </a:lnSpc>
              <a:spcAft>
                <a:spcPts val="450"/>
              </a:spcAft>
            </a:pPr>
            <a:r>
              <a:rPr lang="en-US" sz="675">
                <a:solidFill>
                  <a:schemeClr val="bg1"/>
                </a:solidFill>
              </a:rPr>
              <a:t>CONTENT IS PROVIDED BY BOSTON SCIENTIFIC. BOSTON SCIENTIFIC IS DEDICATED TO TRANSFORMING LIVES </a:t>
            </a:r>
            <a:br>
              <a:rPr lang="en-US" sz="675">
                <a:solidFill>
                  <a:schemeClr val="bg1"/>
                </a:solidFill>
              </a:rPr>
            </a:br>
            <a:r>
              <a:rPr lang="en-US" sz="675">
                <a:solidFill>
                  <a:schemeClr val="bg1"/>
                </a:solidFill>
              </a:rPr>
              <a:t>THROUGH INNOVATIVE MEDICAL SOLUTIONS THAT IMPROVE THE HEALTH OF PATIENTS AROUND THE WORLD.</a:t>
            </a:r>
          </a:p>
          <a:p>
            <a:pPr>
              <a:lnSpc>
                <a:spcPct val="90000"/>
              </a:lnSpc>
              <a:spcAft>
                <a:spcPts val="450"/>
              </a:spcAft>
            </a:pPr>
            <a:r>
              <a:rPr lang="en-US" sz="675">
                <a:solidFill>
                  <a:schemeClr val="bg1"/>
                </a:solidFill>
              </a:rPr>
              <a:t>©2022 Boston Scientific Corporation or its affiliates. All rights reserved.</a:t>
            </a:r>
          </a:p>
        </p:txBody>
      </p:sp>
      <p:sp>
        <p:nvSpPr>
          <p:cNvPr id="14" name="Rectangle 13">
            <a:extLst>
              <a:ext uri="{FF2B5EF4-FFF2-40B4-BE49-F238E27FC236}">
                <a16:creationId xmlns:a16="http://schemas.microsoft.com/office/drawing/2014/main" id="{F53E7A1E-2472-F045-B579-456ED7B50A55}"/>
              </a:ext>
            </a:extLst>
          </p:cNvPr>
          <p:cNvSpPr/>
          <p:nvPr userDrawn="1"/>
        </p:nvSpPr>
        <p:spPr>
          <a:xfrm>
            <a:off x="0" y="4562765"/>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A9C69-A31B-B12A-C757-22AB3B780294}"/>
              </a:ext>
            </a:extLst>
          </p:cNvPr>
          <p:cNvSpPr txBox="1"/>
          <p:nvPr userDrawn="1"/>
        </p:nvSpPr>
        <p:spPr>
          <a:xfrm>
            <a:off x="8875059" y="18019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225580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accent1"/>
        </a:solidFill>
        <a:effectLst/>
      </p:bgPr>
    </p:bg>
    <p:spTree>
      <p:nvGrpSpPr>
        <p:cNvPr id="1" name=""/>
        <p:cNvGrpSpPr/>
        <p:nvPr/>
      </p:nvGrpSpPr>
      <p:grpSpPr>
        <a:xfrm>
          <a:off x="0" y="0"/>
          <a:ext cx="0" cy="0"/>
          <a:chOff x="0" y="0"/>
          <a:chExt cx="0" cy="0"/>
        </a:xfrm>
      </p:grpSpPr>
      <p:pic>
        <p:nvPicPr>
          <p:cNvPr id="9" name="Picture 8" descr="A picture containing person, indoor, man, music&#10;&#10;Description automatically generated">
            <a:extLst>
              <a:ext uri="{FF2B5EF4-FFF2-40B4-BE49-F238E27FC236}">
                <a16:creationId xmlns:a16="http://schemas.microsoft.com/office/drawing/2014/main" id="{964E90EC-72BC-F82B-2A9D-E9C7478A25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79" b="8232"/>
          <a:stretch/>
        </p:blipFill>
        <p:spPr>
          <a:xfrm>
            <a:off x="0" y="0"/>
            <a:ext cx="9144000" cy="5132530"/>
          </a:xfrm>
          <a:prstGeom prst="rect">
            <a:avLst/>
          </a:prstGeom>
        </p:spPr>
      </p:pic>
      <p:sp>
        <p:nvSpPr>
          <p:cNvPr id="6" name="Rectangle 5">
            <a:extLst>
              <a:ext uri="{FF2B5EF4-FFF2-40B4-BE49-F238E27FC236}">
                <a16:creationId xmlns:a16="http://schemas.microsoft.com/office/drawing/2014/main" id="{39BD3F76-05B3-A241-AF8E-EC33AB6AD798}"/>
              </a:ext>
            </a:extLst>
          </p:cNvPr>
          <p:cNvSpPr/>
          <p:nvPr userDrawn="1"/>
        </p:nvSpPr>
        <p:spPr>
          <a:xfrm>
            <a:off x="0" y="0"/>
            <a:ext cx="5446353" cy="4572000"/>
          </a:xfrm>
          <a:prstGeom prst="rect">
            <a:avLst/>
          </a:prstGeom>
          <a:gradFill flip="none" rotWithShape="1">
            <a:gsLst>
              <a:gs pos="0">
                <a:schemeClr val="tx1">
                  <a:alpha val="0"/>
                </a:schemeClr>
              </a:gs>
              <a:gs pos="55000">
                <a:schemeClr val="tx1">
                  <a:alpha val="34000"/>
                </a:schemeClr>
              </a:gs>
              <a:gs pos="100000">
                <a:schemeClr val="tx1">
                  <a:alpha val="5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7634" y="2645188"/>
            <a:ext cx="3825766" cy="1326274"/>
          </a:xfrm>
        </p:spPr>
        <p:txBody>
          <a:bodyPr anchor="t">
            <a:normAutofit/>
          </a:bodyPr>
          <a:lstStyle>
            <a:lvl1pPr algn="l">
              <a:defRPr sz="2400" b="1">
                <a:solidFill>
                  <a:schemeClr val="bg1"/>
                </a:solidFill>
              </a:defRPr>
            </a:lvl1pPr>
          </a:lstStyle>
          <a:p>
            <a:r>
              <a:rPr lang="en-US" dirty="0"/>
              <a:t>Click to edit Master title style</a:t>
            </a:r>
          </a:p>
        </p:txBody>
      </p:sp>
      <p:sp>
        <p:nvSpPr>
          <p:cNvPr id="12" name="Rectangle 11">
            <a:extLst>
              <a:ext uri="{FF2B5EF4-FFF2-40B4-BE49-F238E27FC236}">
                <a16:creationId xmlns:a16="http://schemas.microsoft.com/office/drawing/2014/main" id="{47925457-57AE-4140-8616-5FAB556BF7A9}"/>
              </a:ext>
            </a:extLst>
          </p:cNvPr>
          <p:cNvSpPr/>
          <p:nvPr userDrawn="1"/>
        </p:nvSpPr>
        <p:spPr>
          <a:xfrm>
            <a:off x="0" y="4629150"/>
            <a:ext cx="9144000" cy="5143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E26619-AADB-B345-B873-D984B89C4901}"/>
              </a:ext>
            </a:extLst>
          </p:cNvPr>
          <p:cNvSpPr txBox="1"/>
          <p:nvPr userDrawn="1"/>
        </p:nvSpPr>
        <p:spPr>
          <a:xfrm>
            <a:off x="288926" y="4695616"/>
            <a:ext cx="7291197" cy="436914"/>
          </a:xfrm>
          <a:prstGeom prst="rect">
            <a:avLst/>
          </a:prstGeom>
          <a:noFill/>
        </p:spPr>
        <p:txBody>
          <a:bodyPr wrap="square" rtlCol="0">
            <a:spAutoFit/>
          </a:bodyPr>
          <a:lstStyle/>
          <a:p>
            <a:pPr>
              <a:lnSpc>
                <a:spcPct val="90000"/>
              </a:lnSpc>
              <a:spcAft>
                <a:spcPts val="450"/>
              </a:spcAft>
            </a:pPr>
            <a:r>
              <a:rPr lang="en-US" sz="675">
                <a:solidFill>
                  <a:schemeClr val="bg1"/>
                </a:solidFill>
              </a:rPr>
              <a:t>CONTENT IS PROVIDED BY BOSTON SCIENTIFIC. BOSTON SCIENTIFIC IS DEDICATED TO TRANSFORMING LIVES </a:t>
            </a:r>
            <a:br>
              <a:rPr lang="en-US" sz="675">
                <a:solidFill>
                  <a:schemeClr val="bg1"/>
                </a:solidFill>
              </a:rPr>
            </a:br>
            <a:r>
              <a:rPr lang="en-US" sz="675">
                <a:solidFill>
                  <a:schemeClr val="bg1"/>
                </a:solidFill>
              </a:rPr>
              <a:t>THROUGH INNOVATIVE MEDICAL SOLUTIONS THAT IMPROVE THE HEALTH OF PATIENTS AROUND THE WORLD.</a:t>
            </a:r>
          </a:p>
          <a:p>
            <a:pPr>
              <a:lnSpc>
                <a:spcPct val="90000"/>
              </a:lnSpc>
              <a:spcAft>
                <a:spcPts val="450"/>
              </a:spcAft>
            </a:pPr>
            <a:r>
              <a:rPr lang="en-US" sz="675">
                <a:solidFill>
                  <a:schemeClr val="bg1"/>
                </a:solidFill>
              </a:rPr>
              <a:t>©2022 Boston Scientific Corporation or its affiliates. All rights reserved.</a:t>
            </a:r>
          </a:p>
        </p:txBody>
      </p:sp>
      <p:sp>
        <p:nvSpPr>
          <p:cNvPr id="14" name="Rectangle 13">
            <a:extLst>
              <a:ext uri="{FF2B5EF4-FFF2-40B4-BE49-F238E27FC236}">
                <a16:creationId xmlns:a16="http://schemas.microsoft.com/office/drawing/2014/main" id="{F53E7A1E-2472-F045-B579-456ED7B50A55}"/>
              </a:ext>
            </a:extLst>
          </p:cNvPr>
          <p:cNvSpPr/>
          <p:nvPr userDrawn="1"/>
        </p:nvSpPr>
        <p:spPr>
          <a:xfrm>
            <a:off x="0" y="4562765"/>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A9C69-A31B-B12A-C757-22AB3B780294}"/>
              </a:ext>
            </a:extLst>
          </p:cNvPr>
          <p:cNvSpPr txBox="1"/>
          <p:nvPr userDrawn="1"/>
        </p:nvSpPr>
        <p:spPr>
          <a:xfrm>
            <a:off x="8875059" y="18019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710637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1"/>
        </a:solidFill>
        <a:effectLst/>
      </p:bgPr>
    </p:bg>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F4D10144-2AFE-E183-97AA-EB5B7E5385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117" b="5997"/>
          <a:stretch/>
        </p:blipFill>
        <p:spPr>
          <a:xfrm>
            <a:off x="0" y="0"/>
            <a:ext cx="9144001" cy="5143500"/>
          </a:xfrm>
          <a:prstGeom prst="rect">
            <a:avLst/>
          </a:prstGeom>
        </p:spPr>
      </p:pic>
      <p:sp>
        <p:nvSpPr>
          <p:cNvPr id="12" name="Rectangle 11">
            <a:extLst>
              <a:ext uri="{FF2B5EF4-FFF2-40B4-BE49-F238E27FC236}">
                <a16:creationId xmlns:a16="http://schemas.microsoft.com/office/drawing/2014/main" id="{47925457-57AE-4140-8616-5FAB556BF7A9}"/>
              </a:ext>
            </a:extLst>
          </p:cNvPr>
          <p:cNvSpPr/>
          <p:nvPr userDrawn="1"/>
        </p:nvSpPr>
        <p:spPr>
          <a:xfrm>
            <a:off x="0" y="4629150"/>
            <a:ext cx="9144000" cy="5143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E26619-AADB-B345-B873-D984B89C4901}"/>
              </a:ext>
            </a:extLst>
          </p:cNvPr>
          <p:cNvSpPr txBox="1"/>
          <p:nvPr userDrawn="1"/>
        </p:nvSpPr>
        <p:spPr>
          <a:xfrm>
            <a:off x="288926" y="4695616"/>
            <a:ext cx="7291197" cy="436914"/>
          </a:xfrm>
          <a:prstGeom prst="rect">
            <a:avLst/>
          </a:prstGeom>
          <a:noFill/>
        </p:spPr>
        <p:txBody>
          <a:bodyPr wrap="square" rtlCol="0">
            <a:spAutoFit/>
          </a:bodyPr>
          <a:lstStyle/>
          <a:p>
            <a:pPr>
              <a:lnSpc>
                <a:spcPct val="90000"/>
              </a:lnSpc>
              <a:spcAft>
                <a:spcPts val="450"/>
              </a:spcAft>
            </a:pPr>
            <a:r>
              <a:rPr lang="en-US" sz="675">
                <a:solidFill>
                  <a:schemeClr val="bg1"/>
                </a:solidFill>
              </a:rPr>
              <a:t>CONTENT IS PROVIDED BY BOSTON SCIENTIFIC. BOSTON SCIENTIFIC IS DEDICATED TO TRANSFORMING LIVES </a:t>
            </a:r>
            <a:br>
              <a:rPr lang="en-US" sz="675">
                <a:solidFill>
                  <a:schemeClr val="bg1"/>
                </a:solidFill>
              </a:rPr>
            </a:br>
            <a:r>
              <a:rPr lang="en-US" sz="675">
                <a:solidFill>
                  <a:schemeClr val="bg1"/>
                </a:solidFill>
              </a:rPr>
              <a:t>THROUGH INNOVATIVE MEDICAL SOLUTIONS THAT IMPROVE THE HEALTH OF PATIENTS AROUND THE WORLD.</a:t>
            </a:r>
          </a:p>
          <a:p>
            <a:pPr>
              <a:lnSpc>
                <a:spcPct val="90000"/>
              </a:lnSpc>
              <a:spcAft>
                <a:spcPts val="450"/>
              </a:spcAft>
            </a:pPr>
            <a:r>
              <a:rPr lang="en-US" sz="675">
                <a:solidFill>
                  <a:schemeClr val="bg1"/>
                </a:solidFill>
              </a:rPr>
              <a:t>©2022 Boston Scientific Corporation or its affiliates. All rights reserved.</a:t>
            </a:r>
          </a:p>
        </p:txBody>
      </p:sp>
      <p:sp>
        <p:nvSpPr>
          <p:cNvPr id="14" name="Rectangle 13">
            <a:extLst>
              <a:ext uri="{FF2B5EF4-FFF2-40B4-BE49-F238E27FC236}">
                <a16:creationId xmlns:a16="http://schemas.microsoft.com/office/drawing/2014/main" id="{F53E7A1E-2472-F045-B579-456ED7B50A55}"/>
              </a:ext>
            </a:extLst>
          </p:cNvPr>
          <p:cNvSpPr/>
          <p:nvPr userDrawn="1"/>
        </p:nvSpPr>
        <p:spPr>
          <a:xfrm>
            <a:off x="0" y="4562765"/>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A9C69-A31B-B12A-C757-22AB3B780294}"/>
              </a:ext>
            </a:extLst>
          </p:cNvPr>
          <p:cNvSpPr txBox="1"/>
          <p:nvPr userDrawn="1"/>
        </p:nvSpPr>
        <p:spPr>
          <a:xfrm>
            <a:off x="8875059" y="18019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0965569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1E66385-D82B-43A9-8163-003B639A98A8}"/>
              </a:ext>
            </a:extLst>
          </p:cNvPr>
          <p:cNvSpPr>
            <a:spLocks noGrp="1" noChangeArrowheads="1"/>
          </p:cNvSpPr>
          <p:nvPr>
            <p:ph type="title"/>
          </p:nvPr>
        </p:nvSpPr>
        <p:spPr bwMode="auto">
          <a:xfrm>
            <a:off x="228600" y="34528"/>
            <a:ext cx="8610600" cy="77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A9E61F20-21E8-4CE2-B29C-E0D0DF5E40CC}"/>
              </a:ext>
            </a:extLst>
          </p:cNvPr>
          <p:cNvSpPr>
            <a:spLocks noGrp="1" noChangeArrowheads="1"/>
          </p:cNvSpPr>
          <p:nvPr>
            <p:ph type="body" idx="1"/>
          </p:nvPr>
        </p:nvSpPr>
        <p:spPr bwMode="auto">
          <a:xfrm>
            <a:off x="288926" y="1143000"/>
            <a:ext cx="85502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extBox 7">
            <a:extLst>
              <a:ext uri="{FF2B5EF4-FFF2-40B4-BE49-F238E27FC236}">
                <a16:creationId xmlns:a16="http://schemas.microsoft.com/office/drawing/2014/main" id="{E932E422-D4AF-4B37-8AD8-6C5705FD98C7}"/>
              </a:ext>
            </a:extLst>
          </p:cNvPr>
          <p:cNvSpPr txBox="1">
            <a:spLocks noChangeArrowheads="1"/>
          </p:cNvSpPr>
          <p:nvPr/>
        </p:nvSpPr>
        <p:spPr bwMode="auto">
          <a:xfrm>
            <a:off x="1" y="4914900"/>
            <a:ext cx="47942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675">
                <a:solidFill>
                  <a:schemeClr val="bg1"/>
                </a:solidFill>
                <a:cs typeface="Arial" panose="020B0604020202020204" pitchFamily="34" charset="0"/>
              </a:rPr>
              <a:pPr algn="r" eaLnBrk="1" hangingPunct="1"/>
              <a:t>‹#›</a:t>
            </a:fld>
            <a:endParaRPr lang="en-US" altLang="en-US" sz="675">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E17E2F66-B532-6448-9EA2-4030A483A96D}"/>
              </a:ext>
            </a:extLst>
          </p:cNvPr>
          <p:cNvSpPr/>
          <p:nvPr userDrawn="1"/>
        </p:nvSpPr>
        <p:spPr>
          <a:xfrm>
            <a:off x="0" y="857250"/>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EBD21C-3000-784C-9290-E7359E567ED4}"/>
              </a:ext>
            </a:extLst>
          </p:cNvPr>
          <p:cNvSpPr/>
          <p:nvPr userDrawn="1"/>
        </p:nvSpPr>
        <p:spPr>
          <a:xfrm>
            <a:off x="0" y="4629150"/>
            <a:ext cx="9144000" cy="51435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FE2F7C-1B9F-CA46-9C3B-CA8AE894F4EF}"/>
              </a:ext>
            </a:extLst>
          </p:cNvPr>
          <p:cNvSpPr txBox="1"/>
          <p:nvPr userDrawn="1"/>
        </p:nvSpPr>
        <p:spPr>
          <a:xfrm>
            <a:off x="288926" y="4695616"/>
            <a:ext cx="7291197" cy="436914"/>
          </a:xfrm>
          <a:prstGeom prst="rect">
            <a:avLst/>
          </a:prstGeom>
          <a:noFill/>
        </p:spPr>
        <p:txBody>
          <a:bodyPr wrap="square" rtlCol="0">
            <a:spAutoFit/>
          </a:bodyPr>
          <a:lstStyle/>
          <a:p>
            <a:pPr>
              <a:lnSpc>
                <a:spcPct val="90000"/>
              </a:lnSpc>
              <a:spcAft>
                <a:spcPts val="450"/>
              </a:spcAft>
            </a:pPr>
            <a:r>
              <a:rPr lang="en-US" sz="675" dirty="0">
                <a:solidFill>
                  <a:schemeClr val="bg1"/>
                </a:solidFill>
              </a:rPr>
              <a:t>CONTENT IS PROVIDED BY BOSTON SCIENTIFIC. BOSTON SCIENTIFIC IS DEDICATED TO TRANSFORMING LIVES </a:t>
            </a:r>
            <a:br>
              <a:rPr lang="en-US" sz="675" dirty="0">
                <a:solidFill>
                  <a:schemeClr val="bg1"/>
                </a:solidFill>
              </a:rPr>
            </a:br>
            <a:r>
              <a:rPr lang="en-US" sz="675" dirty="0">
                <a:solidFill>
                  <a:schemeClr val="bg1"/>
                </a:solidFill>
              </a:rPr>
              <a:t>THROUGH INNOVATIVE MEDICAL SOLUTIONS THAT IMPROVE THE HEALTH OF PATIENTS AROUND THE WORLD.</a:t>
            </a:r>
          </a:p>
          <a:p>
            <a:pPr>
              <a:lnSpc>
                <a:spcPct val="90000"/>
              </a:lnSpc>
              <a:spcAft>
                <a:spcPts val="450"/>
              </a:spcAft>
            </a:pPr>
            <a:r>
              <a:rPr lang="en-US" sz="675" dirty="0">
                <a:solidFill>
                  <a:schemeClr val="bg1"/>
                </a:solidFill>
              </a:rPr>
              <a:t>©2022 Boston Scientific Corporation or its affiliates. All rights reserved.</a:t>
            </a:r>
          </a:p>
        </p:txBody>
      </p:sp>
      <p:sp>
        <p:nvSpPr>
          <p:cNvPr id="4" name="Slide Number Placeholder 3">
            <a:extLst>
              <a:ext uri="{FF2B5EF4-FFF2-40B4-BE49-F238E27FC236}">
                <a16:creationId xmlns:a16="http://schemas.microsoft.com/office/drawing/2014/main" id="{FE32F352-0366-8642-A154-54D0E1DD7E79}"/>
              </a:ext>
            </a:extLst>
          </p:cNvPr>
          <p:cNvSpPr>
            <a:spLocks noGrp="1"/>
          </p:cNvSpPr>
          <p:nvPr>
            <p:ph type="sldNum" sz="quarter" idx="4"/>
          </p:nvPr>
        </p:nvSpPr>
        <p:spPr>
          <a:xfrm>
            <a:off x="6457950" y="4767263"/>
            <a:ext cx="2381250" cy="273844"/>
          </a:xfrm>
          <a:prstGeom prst="rect">
            <a:avLst/>
          </a:prstGeom>
        </p:spPr>
        <p:txBody>
          <a:bodyPr vert="horz" lIns="91440" tIns="45720" rIns="91440" bIns="45720" rtlCol="0" anchor="ctr"/>
          <a:lstStyle>
            <a:lvl1pPr algn="r">
              <a:defRPr sz="900">
                <a:solidFill>
                  <a:schemeClr val="bg1"/>
                </a:solidFill>
              </a:defRPr>
            </a:lvl1pPr>
          </a:lstStyle>
          <a:p>
            <a:fld id="{2DAFA20E-33DB-A948-87D0-EF653DD8F48A}" type="slidenum">
              <a:rPr lang="en-US" smtClean="0"/>
              <a:pPr/>
              <a:t>‹#›</a:t>
            </a:fld>
            <a:endParaRPr lang="en-US" dirty="0"/>
          </a:p>
        </p:txBody>
      </p:sp>
      <p:sp>
        <p:nvSpPr>
          <p:cNvPr id="6" name="Rectangle 5">
            <a:extLst>
              <a:ext uri="{FF2B5EF4-FFF2-40B4-BE49-F238E27FC236}">
                <a16:creationId xmlns:a16="http://schemas.microsoft.com/office/drawing/2014/main" id="{06BEB714-32EE-CC4F-8FF7-DEE76475BB0C}"/>
              </a:ext>
            </a:extLst>
          </p:cNvPr>
          <p:cNvSpPr/>
          <p:nvPr userDrawn="1"/>
        </p:nvSpPr>
        <p:spPr>
          <a:xfrm>
            <a:off x="0" y="4562765"/>
            <a:ext cx="9144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39467"/>
      </p:ext>
    </p:extLst>
  </p:cSld>
  <p:clrMap bg1="lt1" tx1="dk1" bg2="lt2" tx2="dk2" accent1="accent1" accent2="accent2" accent3="accent3" accent4="accent4" accent5="accent5" accent6="accent6" hlink="hlink" folHlink="folHlink"/>
  <p:sldLayoutIdLst>
    <p:sldLayoutId id="2147483694" r:id="rId1"/>
    <p:sldLayoutId id="2147483726" r:id="rId2"/>
    <p:sldLayoutId id="2147483727" r:id="rId3"/>
    <p:sldLayoutId id="2147483729" r:id="rId4"/>
    <p:sldLayoutId id="2147483731" r:id="rId5"/>
    <p:sldLayoutId id="2147483730" r:id="rId6"/>
    <p:sldLayoutId id="2147483728" r:id="rId7"/>
  </p:sldLayoutIdLst>
  <p:transition spd="med">
    <p:fade/>
  </p:transition>
  <p:txStyles>
    <p:titleStyle>
      <a:lvl1pPr algn="l" rtl="0" eaLnBrk="1" fontAlgn="base" hangingPunct="1">
        <a:spcBef>
          <a:spcPct val="0"/>
        </a:spcBef>
        <a:spcAft>
          <a:spcPct val="0"/>
        </a:spcAft>
        <a:defRPr lang="en-US" sz="2800" kern="1200" dirty="0">
          <a:solidFill>
            <a:schemeClr val="accent2"/>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5pPr>
      <a:lvl6pPr marL="342900"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6pPr>
      <a:lvl7pPr marL="685800"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7pPr>
      <a:lvl8pPr marL="1028700"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8pPr>
      <a:lvl9pPr marL="1371600" algn="ctr" rtl="0" eaLnBrk="1" fontAlgn="base" hangingPunct="1">
        <a:spcBef>
          <a:spcPct val="0"/>
        </a:spcBef>
        <a:spcAft>
          <a:spcPct val="0"/>
        </a:spcAft>
        <a:defRPr sz="2400">
          <a:solidFill>
            <a:srgbClr val="4B0B71"/>
          </a:solidFill>
          <a:latin typeface="Arial" panose="020B0604020202020204" pitchFamily="34" charset="0"/>
          <a:cs typeface="Arial" panose="020B0604020202020204" pitchFamily="34" charset="0"/>
        </a:defRPr>
      </a:lvl9pPr>
    </p:titleStyle>
    <p:bodyStyle>
      <a:lvl1pPr marL="177404" indent="-177404" algn="l" rtl="0" eaLnBrk="1" fontAlgn="base" hangingPunct="1">
        <a:spcBef>
          <a:spcPts val="450"/>
        </a:spcBef>
        <a:spcAft>
          <a:spcPct val="0"/>
        </a:spcAft>
        <a:buFont typeface="Arial" panose="020B0604020202020204" pitchFamily="34" charset="0"/>
        <a:buChar char="•"/>
        <a:defRPr sz="1500" kern="1200">
          <a:solidFill>
            <a:schemeClr val="tx1">
              <a:lumMod val="50000"/>
            </a:schemeClr>
          </a:solidFill>
          <a:latin typeface="+mn-lt"/>
          <a:ea typeface="+mn-ea"/>
          <a:cs typeface="+mn-cs"/>
        </a:defRPr>
      </a:lvl1pPr>
      <a:lvl2pPr marL="520304" indent="-177404" algn="l" rtl="0" eaLnBrk="1" fontAlgn="base" hangingPunct="1">
        <a:spcBef>
          <a:spcPts val="45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815579" indent="-129779" algn="l" rtl="0" eaLnBrk="1" fontAlgn="base" hangingPunct="1">
        <a:spcBef>
          <a:spcPts val="450"/>
        </a:spcBef>
        <a:spcAft>
          <a:spcPct val="0"/>
        </a:spcAft>
        <a:buFont typeface="Arial" panose="020B0604020202020204" pitchFamily="34" charset="0"/>
        <a:buChar char="•"/>
        <a:defRPr sz="1200" kern="1200">
          <a:solidFill>
            <a:schemeClr val="tx1">
              <a:lumMod val="50000"/>
            </a:schemeClr>
          </a:solidFill>
          <a:latin typeface="+mn-lt"/>
          <a:ea typeface="+mn-ea"/>
          <a:cs typeface="+mn-cs"/>
        </a:defRPr>
      </a:lvl3pPr>
      <a:lvl4pPr marL="1158479" indent="-129779" algn="l" rtl="0" eaLnBrk="1" fontAlgn="base" hangingPunct="1">
        <a:spcBef>
          <a:spcPts val="450"/>
        </a:spcBef>
        <a:spcAft>
          <a:spcPct val="0"/>
        </a:spcAft>
        <a:buFont typeface="Arial" panose="020B0604020202020204" pitchFamily="34" charset="0"/>
        <a:buChar char="–"/>
        <a:defRPr sz="1050" kern="1200">
          <a:solidFill>
            <a:schemeClr val="tx1">
              <a:lumMod val="50000"/>
            </a:schemeClr>
          </a:solidFill>
          <a:latin typeface="+mn-lt"/>
          <a:ea typeface="+mn-ea"/>
          <a:cs typeface="+mn-cs"/>
        </a:defRPr>
      </a:lvl4pPr>
      <a:lvl5pPr marL="1501379" indent="-129779" algn="l" rtl="0" eaLnBrk="1" fontAlgn="base" hangingPunct="1">
        <a:spcBef>
          <a:spcPts val="450"/>
        </a:spcBef>
        <a:spcAft>
          <a:spcPct val="0"/>
        </a:spcAft>
        <a:buFont typeface="Arial" panose="020B0604020202020204" pitchFamily="34" charset="0"/>
        <a:buChar char="»"/>
        <a:defRPr sz="1050" kern="1200">
          <a:solidFill>
            <a:schemeClr val="tx1">
              <a:lumMod val="50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ideo" Target="https://www.youtube.com/embed/xu5K3d8D3SQ?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zerocancer.org/" TargetMode="External"/><Relationship Id="rId2" Type="http://schemas.openxmlformats.org/officeDocument/2006/relationships/hyperlink" Target="https://www.cancer.org/" TargetMode="External"/><Relationship Id="rId1" Type="http://schemas.openxmlformats.org/officeDocument/2006/relationships/slideLayout" Target="../slideLayouts/slideLayout1.xml"/><Relationship Id="rId4" Type="http://schemas.openxmlformats.org/officeDocument/2006/relationships/hyperlink" Target="http://prostatehealthed.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ifu-bsci.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2C5288C6-C28B-4029-8F4C-D7E0B5C72749}"/>
              </a:ext>
            </a:extLst>
          </p:cNvPr>
          <p:cNvSpPr>
            <a:spLocks noGrp="1" noChangeArrowheads="1"/>
          </p:cNvSpPr>
          <p:nvPr>
            <p:ph type="ctrTitle"/>
          </p:nvPr>
        </p:nvSpPr>
        <p:spPr>
          <a:xfrm>
            <a:off x="329703" y="2487168"/>
            <a:ext cx="5120122" cy="1805877"/>
          </a:xfrm>
        </p:spPr>
        <p:txBody>
          <a:bodyPr>
            <a:noAutofit/>
          </a:bodyPr>
          <a:lstStyle/>
          <a:p>
            <a:pPr>
              <a:spcBef>
                <a:spcPts val="900"/>
              </a:spcBef>
              <a:spcAft>
                <a:spcPts val="900"/>
              </a:spcAft>
            </a:pPr>
            <a:r>
              <a:rPr lang="en-US" sz="3200" dirty="0"/>
              <a:t>Prostate cancer &amp; treatment options</a:t>
            </a:r>
            <a:br>
              <a:rPr lang="en-US" sz="2800" dirty="0"/>
            </a:br>
            <a:br>
              <a:rPr lang="en-US" sz="800" dirty="0"/>
            </a:br>
            <a:r>
              <a:rPr lang="en-US" sz="1800" dirty="0"/>
              <a:t>{Presenter name}</a:t>
            </a:r>
            <a:br>
              <a:rPr lang="en-US" sz="1800" b="0" dirty="0"/>
            </a:br>
            <a:r>
              <a:rPr lang="en-US" sz="1800" b="0" dirty="0"/>
              <a:t>{Presenter title and affiliation}</a:t>
            </a:r>
            <a:endParaRPr lang="en-US" altLang="en-US" sz="1800" b="0"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E64A-1DAF-4DDF-A750-52F5C0729F63}"/>
              </a:ext>
            </a:extLst>
          </p:cNvPr>
          <p:cNvSpPr>
            <a:spLocks noGrp="1"/>
          </p:cNvSpPr>
          <p:nvPr>
            <p:ph type="title"/>
          </p:nvPr>
        </p:nvSpPr>
        <p:spPr/>
        <p:txBody>
          <a:bodyPr/>
          <a:lstStyle/>
          <a:p>
            <a:r>
              <a:rPr lang="en-US" dirty="0"/>
              <a:t>Early detection</a:t>
            </a:r>
            <a:r>
              <a:rPr lang="en-US" baseline="30000" dirty="0"/>
              <a:t>14,15</a:t>
            </a:r>
          </a:p>
        </p:txBody>
      </p:sp>
      <p:sp>
        <p:nvSpPr>
          <p:cNvPr id="3" name="Content Placeholder 2">
            <a:extLst>
              <a:ext uri="{FF2B5EF4-FFF2-40B4-BE49-F238E27FC236}">
                <a16:creationId xmlns:a16="http://schemas.microsoft.com/office/drawing/2014/main" id="{3978C8F7-36EC-4E45-8EF7-84C8C1D86289}"/>
              </a:ext>
            </a:extLst>
          </p:cNvPr>
          <p:cNvSpPr>
            <a:spLocks noGrp="1"/>
          </p:cNvSpPr>
          <p:nvPr>
            <p:ph idx="1"/>
          </p:nvPr>
        </p:nvSpPr>
        <p:spPr>
          <a:xfrm>
            <a:off x="3182112" y="1238250"/>
            <a:ext cx="5524500" cy="330479"/>
          </a:xfrm>
        </p:spPr>
        <p:txBody>
          <a:bodyPr/>
          <a:lstStyle/>
          <a:p>
            <a:pPr marL="0" indent="0">
              <a:buNone/>
            </a:pPr>
            <a:r>
              <a:rPr lang="en-US" sz="1800" dirty="0">
                <a:solidFill>
                  <a:schemeClr val="accent1"/>
                </a:solidFill>
              </a:rPr>
              <a:t>Start talking to your doctor about screening at:</a:t>
            </a:r>
          </a:p>
        </p:txBody>
      </p:sp>
      <p:sp>
        <p:nvSpPr>
          <p:cNvPr id="4" name="Rectangle 3">
            <a:extLst>
              <a:ext uri="{FF2B5EF4-FFF2-40B4-BE49-F238E27FC236}">
                <a16:creationId xmlns:a16="http://schemas.microsoft.com/office/drawing/2014/main" id="{9C7B7180-453B-49C6-B439-E50C47262116}"/>
              </a:ext>
            </a:extLst>
          </p:cNvPr>
          <p:cNvSpPr/>
          <p:nvPr/>
        </p:nvSpPr>
        <p:spPr>
          <a:xfrm>
            <a:off x="381000" y="1238250"/>
            <a:ext cx="263525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Most prostate cancers are first found as a result of screening.</a:t>
            </a:r>
          </a:p>
        </p:txBody>
      </p:sp>
      <p:graphicFrame>
        <p:nvGraphicFramePr>
          <p:cNvPr id="5" name="Table 5">
            <a:extLst>
              <a:ext uri="{FF2B5EF4-FFF2-40B4-BE49-F238E27FC236}">
                <a16:creationId xmlns:a16="http://schemas.microsoft.com/office/drawing/2014/main" id="{2ACF5E68-96E9-4921-9BDB-EC8B9F5E4C0F}"/>
              </a:ext>
            </a:extLst>
          </p:cNvPr>
          <p:cNvGraphicFramePr>
            <a:graphicFrameLocks noGrp="1"/>
          </p:cNvGraphicFramePr>
          <p:nvPr>
            <p:extLst>
              <p:ext uri="{D42A27DB-BD31-4B8C-83A1-F6EECF244321}">
                <p14:modId xmlns:p14="http://schemas.microsoft.com/office/powerpoint/2010/main" val="1869017367"/>
              </p:ext>
            </p:extLst>
          </p:nvPr>
        </p:nvGraphicFramePr>
        <p:xfrm>
          <a:off x="3182112" y="1821485"/>
          <a:ext cx="5657088" cy="2083764"/>
        </p:xfrm>
        <a:graphic>
          <a:graphicData uri="http://schemas.openxmlformats.org/drawingml/2006/table">
            <a:tbl>
              <a:tblPr firstRow="1" bandRow="1">
                <a:tableStyleId>{8A107856-5554-42FB-B03E-39F5DBC370BA}</a:tableStyleId>
              </a:tblPr>
              <a:tblGrid>
                <a:gridCol w="936970">
                  <a:extLst>
                    <a:ext uri="{9D8B030D-6E8A-4147-A177-3AD203B41FA5}">
                      <a16:colId xmlns:a16="http://schemas.microsoft.com/office/drawing/2014/main" val="3850221995"/>
                    </a:ext>
                  </a:extLst>
                </a:gridCol>
                <a:gridCol w="4720118">
                  <a:extLst>
                    <a:ext uri="{9D8B030D-6E8A-4147-A177-3AD203B41FA5}">
                      <a16:colId xmlns:a16="http://schemas.microsoft.com/office/drawing/2014/main" val="2569095680"/>
                    </a:ext>
                  </a:extLst>
                </a:gridCol>
              </a:tblGrid>
              <a:tr h="694588">
                <a:tc>
                  <a:txBody>
                    <a:bodyPr/>
                    <a:lstStyle/>
                    <a:p>
                      <a:pPr algn="ctr"/>
                      <a:r>
                        <a:rPr lang="en-US" sz="1600" b="1"/>
                        <a:t>Age 50</a:t>
                      </a:r>
                      <a:endParaRPr lang="en-US" sz="16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for men at average risk of prostate cancer</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3022940"/>
                  </a:ext>
                </a:extLst>
              </a:tr>
              <a:tr h="694588">
                <a:tc>
                  <a:txBody>
                    <a:bodyPr/>
                    <a:lstStyle/>
                    <a:p>
                      <a:pPr algn="ctr"/>
                      <a:r>
                        <a:rPr lang="en-US" sz="1600" b="1"/>
                        <a:t>Age 45</a:t>
                      </a:r>
                      <a:endParaRPr lang="en-US" sz="16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dirty="0"/>
                        <a:t>for men at high risk of developing prostate cancer</a:t>
                      </a:r>
                    </a:p>
                    <a:p>
                      <a:r>
                        <a:rPr lang="en-US" sz="1100" dirty="0"/>
                        <a:t>(ex. Black men or men with a father or brother who have been diagnosed)</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3536773"/>
                  </a:ext>
                </a:extLst>
              </a:tr>
              <a:tr h="694588">
                <a:tc>
                  <a:txBody>
                    <a:bodyPr/>
                    <a:lstStyle/>
                    <a:p>
                      <a:pPr algn="ctr"/>
                      <a:r>
                        <a:rPr lang="en-US" sz="1600" b="1"/>
                        <a:t>Age 40</a:t>
                      </a:r>
                      <a:endParaRPr lang="en-US" sz="16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a:t>for men at even higher risk</a:t>
                      </a:r>
                    </a:p>
                    <a:p>
                      <a:r>
                        <a:rPr lang="en-US" sz="1100"/>
                        <a:t>(ex. men with several relatives who have been diagnosed)</a:t>
                      </a:r>
                      <a:endParaRPr lang="en-US" sz="110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2133716"/>
                  </a:ext>
                </a:extLst>
              </a:tr>
            </a:tbl>
          </a:graphicData>
        </a:graphic>
      </p:graphicFrame>
      <p:sp>
        <p:nvSpPr>
          <p:cNvPr id="8" name="TextBox 7">
            <a:extLst>
              <a:ext uri="{FF2B5EF4-FFF2-40B4-BE49-F238E27FC236}">
                <a16:creationId xmlns:a16="http://schemas.microsoft.com/office/drawing/2014/main" id="{264A7262-63C3-407C-8A16-69672D5CB21C}"/>
              </a:ext>
            </a:extLst>
          </p:cNvPr>
          <p:cNvSpPr txBox="1"/>
          <p:nvPr/>
        </p:nvSpPr>
        <p:spPr>
          <a:xfrm>
            <a:off x="228598" y="4355820"/>
            <a:ext cx="8610599" cy="215444"/>
          </a:xfrm>
          <a:prstGeom prst="rect">
            <a:avLst/>
          </a:prstGeom>
          <a:noFill/>
        </p:spPr>
        <p:txBody>
          <a:bodyPr wrap="square">
            <a:spAutoFit/>
          </a:bodyPr>
          <a:lstStyle/>
          <a:p>
            <a:pPr marL="117475" indent="-117475">
              <a:spcBef>
                <a:spcPts val="0"/>
              </a:spcBef>
              <a:spcAft>
                <a:spcPts val="0"/>
              </a:spcAft>
              <a:buFont typeface="+mj-lt"/>
              <a:buAutoNum type="arabicPeriod" startAt="14"/>
            </a:pPr>
            <a:r>
              <a:rPr lang="en-US" sz="400" dirty="0">
                <a:solidFill>
                  <a:schemeClr val="tx2"/>
                </a:solidFill>
                <a:latin typeface="+mj-lt"/>
              </a:rPr>
              <a:t>Screening Tests for Prostate Cancer. American Cancer Society. https://www.cancer.org/cancer/prostate-cancer/detection-diagnosis-staging/tests.html. Accessed May 11, 2022.</a:t>
            </a:r>
            <a:endParaRPr lang="en-US" sz="400" dirty="0">
              <a:solidFill>
                <a:schemeClr val="tx2"/>
              </a:solidFill>
              <a:latin typeface="+mj-lt"/>
              <a:ea typeface="Times New Roman" panose="02020603050405020304" pitchFamily="18" charset="0"/>
            </a:endParaRPr>
          </a:p>
          <a:p>
            <a:pPr marL="117475" indent="-117475">
              <a:spcBef>
                <a:spcPts val="0"/>
              </a:spcBef>
              <a:spcAft>
                <a:spcPts val="0"/>
              </a:spcAft>
              <a:buFont typeface="+mj-lt"/>
              <a:buAutoNum type="arabicPeriod" startAt="14"/>
            </a:pPr>
            <a:r>
              <a:rPr lang="en-US" sz="400" dirty="0">
                <a:solidFill>
                  <a:schemeClr val="tx2"/>
                </a:solidFill>
                <a:latin typeface="+mj-lt"/>
              </a:rPr>
              <a:t>Tests to Diagnose and Stage Prostate Cancer. American Cancer Society. https://www.cancer.org/cancer/prostate-cancer/detection-diagnosis-staging/how-diagnosed.html. Accessed May 11, 2022.</a:t>
            </a: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169701896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8B76-919E-41B2-B680-C29779E127E5}"/>
              </a:ext>
            </a:extLst>
          </p:cNvPr>
          <p:cNvSpPr>
            <a:spLocks noGrp="1"/>
          </p:cNvSpPr>
          <p:nvPr>
            <p:ph type="title"/>
          </p:nvPr>
        </p:nvSpPr>
        <p:spPr/>
        <p:txBody>
          <a:bodyPr/>
          <a:lstStyle/>
          <a:p>
            <a:r>
              <a:rPr lang="en-US" dirty="0"/>
              <a:t>Screening for prostate cancer</a:t>
            </a:r>
            <a:r>
              <a:rPr lang="en-US" baseline="30000" dirty="0"/>
              <a:t>14</a:t>
            </a:r>
            <a:endParaRPr lang="en-US" dirty="0"/>
          </a:p>
        </p:txBody>
      </p:sp>
      <p:sp>
        <p:nvSpPr>
          <p:cNvPr id="3" name="Content Placeholder 2">
            <a:extLst>
              <a:ext uri="{FF2B5EF4-FFF2-40B4-BE49-F238E27FC236}">
                <a16:creationId xmlns:a16="http://schemas.microsoft.com/office/drawing/2014/main" id="{45E2E99B-8F58-47D9-AFDB-050958651914}"/>
              </a:ext>
            </a:extLst>
          </p:cNvPr>
          <p:cNvSpPr>
            <a:spLocks noGrp="1"/>
          </p:cNvSpPr>
          <p:nvPr>
            <p:ph idx="1"/>
          </p:nvPr>
        </p:nvSpPr>
        <p:spPr>
          <a:xfrm>
            <a:off x="381000" y="1131387"/>
            <a:ext cx="8375294" cy="2973395"/>
          </a:xfrm>
        </p:spPr>
        <p:txBody>
          <a:bodyPr/>
          <a:lstStyle/>
          <a:p>
            <a:pPr marL="0" indent="0">
              <a:buNone/>
            </a:pPr>
            <a:r>
              <a:rPr lang="en-US" sz="1800" b="1" dirty="0">
                <a:solidFill>
                  <a:schemeClr val="accent2"/>
                </a:solidFill>
              </a:rPr>
              <a:t>Screening (detection in a patient without symptoms)</a:t>
            </a:r>
          </a:p>
          <a:p>
            <a:pPr marL="0" indent="0">
              <a:buNone/>
            </a:pPr>
            <a:r>
              <a:rPr lang="en-US" sz="1600" dirty="0">
                <a:solidFill>
                  <a:schemeClr val="accent1"/>
                </a:solidFill>
              </a:rPr>
              <a:t>The two most common ways we screen:</a:t>
            </a:r>
          </a:p>
          <a:p>
            <a:r>
              <a:rPr lang="en-US" sz="1400" i="1" dirty="0">
                <a:solidFill>
                  <a:schemeClr val="accent1"/>
                </a:solidFill>
              </a:rPr>
              <a:t>Prostate-specific antigen (PSA) blood test</a:t>
            </a:r>
            <a:r>
              <a:rPr lang="en-US" sz="1400" dirty="0">
                <a:solidFill>
                  <a:schemeClr val="accent1"/>
                </a:solidFill>
              </a:rPr>
              <a:t> – tests for elevated PSA in the blood</a:t>
            </a:r>
          </a:p>
          <a:p>
            <a:pPr>
              <a:spcBef>
                <a:spcPts val="0"/>
              </a:spcBef>
              <a:spcAft>
                <a:spcPts val="1200"/>
              </a:spcAft>
            </a:pPr>
            <a:r>
              <a:rPr lang="en-US" sz="1400" i="1" dirty="0">
                <a:solidFill>
                  <a:schemeClr val="accent1"/>
                </a:solidFill>
              </a:rPr>
              <a:t>Digital rectal examination (DRE)</a:t>
            </a:r>
            <a:r>
              <a:rPr lang="en-US" sz="1400" dirty="0">
                <a:solidFill>
                  <a:schemeClr val="accent1"/>
                </a:solidFill>
              </a:rPr>
              <a:t> – tests for irregularities in the surface of the prostate*</a:t>
            </a:r>
          </a:p>
          <a:p>
            <a:pPr marL="0" indent="0">
              <a:buNone/>
            </a:pPr>
            <a:r>
              <a:rPr lang="en-US" sz="1600" dirty="0">
                <a:solidFill>
                  <a:schemeClr val="accent1"/>
                </a:solidFill>
              </a:rPr>
              <a:t>If the results of either of these tests are abnormal, further testing may include:</a:t>
            </a:r>
          </a:p>
          <a:p>
            <a:r>
              <a:rPr lang="en-US" sz="1400" i="1" dirty="0">
                <a:solidFill>
                  <a:schemeClr val="accent1"/>
                </a:solidFill>
              </a:rPr>
              <a:t>MRI or transrectal ultrasound</a:t>
            </a:r>
            <a:r>
              <a:rPr lang="en-US" sz="1400" dirty="0">
                <a:solidFill>
                  <a:schemeClr val="accent1"/>
                </a:solidFill>
              </a:rPr>
              <a:t> – imaging tests of the prostate</a:t>
            </a:r>
          </a:p>
          <a:p>
            <a:pPr>
              <a:spcBef>
                <a:spcPts val="0"/>
              </a:spcBef>
            </a:pPr>
            <a:r>
              <a:rPr lang="en-US" sz="1400" i="1" dirty="0">
                <a:solidFill>
                  <a:schemeClr val="accent1"/>
                </a:solidFill>
              </a:rPr>
              <a:t>Genetic testing</a:t>
            </a:r>
            <a:r>
              <a:rPr lang="en-US" sz="1400" dirty="0">
                <a:solidFill>
                  <a:schemeClr val="accent1"/>
                </a:solidFill>
              </a:rPr>
              <a:t> – for patients at high genetic risk</a:t>
            </a:r>
          </a:p>
          <a:p>
            <a:pPr marL="0" indent="0">
              <a:buFont typeface="Arial" panose="020B0604020202020204" pitchFamily="34" charset="0"/>
              <a:buNone/>
            </a:pPr>
            <a:endParaRPr lang="en-US" sz="1600" b="1" dirty="0">
              <a:solidFill>
                <a:schemeClr val="accent2"/>
              </a:solidFill>
            </a:endParaRPr>
          </a:p>
          <a:p>
            <a:pPr marL="0" indent="0">
              <a:buFont typeface="Arial" panose="020B0604020202020204" pitchFamily="34" charset="0"/>
              <a:buNone/>
            </a:pPr>
            <a:r>
              <a:rPr lang="en-US" sz="1600" b="1" dirty="0">
                <a:solidFill>
                  <a:schemeClr val="accent2"/>
                </a:solidFill>
              </a:rPr>
              <a:t>Non-screen detected prostate cancer</a:t>
            </a:r>
          </a:p>
          <a:p>
            <a:pPr marL="0" indent="0">
              <a:buFont typeface="Arial" panose="020B0604020202020204" pitchFamily="34" charset="0"/>
              <a:buNone/>
            </a:pPr>
            <a:r>
              <a:rPr lang="en-US" sz="1200" dirty="0">
                <a:solidFill>
                  <a:schemeClr val="accent1"/>
                </a:solidFill>
              </a:rPr>
              <a:t>Patients may be diagnosed without screening during the workup of symptoms (pain, urinary obstruction, bleeding, etc.)</a:t>
            </a:r>
          </a:p>
          <a:p>
            <a:pPr>
              <a:spcBef>
                <a:spcPts val="0"/>
              </a:spcBef>
            </a:pPr>
            <a:endParaRPr lang="en-US" sz="1200" dirty="0">
              <a:solidFill>
                <a:schemeClr val="accent1"/>
              </a:solidFill>
            </a:endParaRPr>
          </a:p>
        </p:txBody>
      </p:sp>
      <p:sp>
        <p:nvSpPr>
          <p:cNvPr id="7" name="TextBox 6">
            <a:extLst>
              <a:ext uri="{FF2B5EF4-FFF2-40B4-BE49-F238E27FC236}">
                <a16:creationId xmlns:a16="http://schemas.microsoft.com/office/drawing/2014/main" id="{8D15CE04-5271-48FA-AE02-8E8BE3467B87}"/>
              </a:ext>
            </a:extLst>
          </p:cNvPr>
          <p:cNvSpPr txBox="1"/>
          <p:nvPr/>
        </p:nvSpPr>
        <p:spPr>
          <a:xfrm>
            <a:off x="381000" y="4211644"/>
            <a:ext cx="6515101" cy="200055"/>
          </a:xfrm>
          <a:prstGeom prst="rect">
            <a:avLst/>
          </a:prstGeom>
          <a:noFill/>
        </p:spPr>
        <p:txBody>
          <a:bodyPr wrap="square" rtlCol="0">
            <a:spAutoFit/>
          </a:bodyPr>
          <a:lstStyle/>
          <a:p>
            <a:r>
              <a:rPr lang="en-US" sz="700" dirty="0">
                <a:solidFill>
                  <a:schemeClr val="tx2"/>
                </a:solidFill>
              </a:rPr>
              <a:t>* DRE is shown to be less effective than a PSA test but can sometimes find cancers in men with normal PSA levels</a:t>
            </a:r>
          </a:p>
        </p:txBody>
      </p:sp>
      <p:sp>
        <p:nvSpPr>
          <p:cNvPr id="8" name="TextBox 7">
            <a:extLst>
              <a:ext uri="{FF2B5EF4-FFF2-40B4-BE49-F238E27FC236}">
                <a16:creationId xmlns:a16="http://schemas.microsoft.com/office/drawing/2014/main" id="{A1B9E68F-45B2-4A17-B2A4-92DF5C954274}"/>
              </a:ext>
            </a:extLst>
          </p:cNvPr>
          <p:cNvSpPr txBox="1"/>
          <p:nvPr/>
        </p:nvSpPr>
        <p:spPr>
          <a:xfrm>
            <a:off x="228598" y="4426545"/>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14"/>
            </a:pPr>
            <a:r>
              <a:rPr lang="en-US" sz="400" dirty="0">
                <a:solidFill>
                  <a:schemeClr val="tx2"/>
                </a:solidFill>
                <a:latin typeface="+mj-lt"/>
              </a:rPr>
              <a:t>Screening Tests for Prostate Cancer. American Cancer Society. https://www.cancer.org/cancer/prostate-cancer/detection-diagnosis-staging/tests.html. Accessed May 11, 2022.</a:t>
            </a: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124718365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8B76-919E-41B2-B680-C29779E127E5}"/>
              </a:ext>
            </a:extLst>
          </p:cNvPr>
          <p:cNvSpPr>
            <a:spLocks noGrp="1"/>
          </p:cNvSpPr>
          <p:nvPr>
            <p:ph type="title"/>
          </p:nvPr>
        </p:nvSpPr>
        <p:spPr/>
        <p:txBody>
          <a:bodyPr/>
          <a:lstStyle/>
          <a:p>
            <a:r>
              <a:rPr lang="en-US" dirty="0"/>
              <a:t>Diagnosing prostate cancer</a:t>
            </a:r>
            <a:r>
              <a:rPr lang="en-US" baseline="30000" dirty="0"/>
              <a:t>15</a:t>
            </a:r>
            <a:endParaRPr lang="en-US" dirty="0"/>
          </a:p>
        </p:txBody>
      </p:sp>
      <p:sp>
        <p:nvSpPr>
          <p:cNvPr id="3" name="Content Placeholder 2">
            <a:extLst>
              <a:ext uri="{FF2B5EF4-FFF2-40B4-BE49-F238E27FC236}">
                <a16:creationId xmlns:a16="http://schemas.microsoft.com/office/drawing/2014/main" id="{45E2E99B-8F58-47D9-AFDB-050958651914}"/>
              </a:ext>
            </a:extLst>
          </p:cNvPr>
          <p:cNvSpPr>
            <a:spLocks noGrp="1"/>
          </p:cNvSpPr>
          <p:nvPr>
            <p:ph idx="1"/>
          </p:nvPr>
        </p:nvSpPr>
        <p:spPr>
          <a:xfrm>
            <a:off x="381000" y="1238250"/>
            <a:ext cx="4076700" cy="3108710"/>
          </a:xfrm>
        </p:spPr>
        <p:txBody>
          <a:bodyPr/>
          <a:lstStyle/>
          <a:p>
            <a:pPr marL="0" indent="0">
              <a:buNone/>
            </a:pPr>
            <a:r>
              <a:rPr lang="en-US" sz="1800" b="1" dirty="0">
                <a:solidFill>
                  <a:schemeClr val="accent1"/>
                </a:solidFill>
              </a:rPr>
              <a:t>A prostate biopsy is the only way to confirm the presence and severity of prostate cancer.</a:t>
            </a:r>
          </a:p>
          <a:p>
            <a:pPr marL="0" indent="0">
              <a:buNone/>
            </a:pPr>
            <a:endParaRPr lang="en-US" sz="1600" b="1" dirty="0">
              <a:solidFill>
                <a:schemeClr val="accent1"/>
              </a:solidFill>
            </a:endParaRPr>
          </a:p>
          <a:p>
            <a:pPr>
              <a:spcAft>
                <a:spcPts val="1200"/>
              </a:spcAft>
            </a:pPr>
            <a:r>
              <a:rPr lang="en-US" sz="1600" dirty="0">
                <a:solidFill>
                  <a:schemeClr val="accent1"/>
                </a:solidFill>
              </a:rPr>
              <a:t>In a transrectal or </a:t>
            </a:r>
            <a:r>
              <a:rPr lang="en-US" sz="1600" dirty="0" err="1">
                <a:solidFill>
                  <a:schemeClr val="accent1"/>
                </a:solidFill>
              </a:rPr>
              <a:t>transperineal</a:t>
            </a:r>
            <a:r>
              <a:rPr lang="en-US" sz="1600" dirty="0">
                <a:solidFill>
                  <a:schemeClr val="accent1"/>
                </a:solidFill>
              </a:rPr>
              <a:t> biopsy, a urologist takes samples of the prostate using a thin, hollow needle</a:t>
            </a:r>
          </a:p>
          <a:p>
            <a:pPr>
              <a:spcAft>
                <a:spcPts val="1200"/>
              </a:spcAft>
            </a:pPr>
            <a:r>
              <a:rPr lang="en-US" sz="1600" dirty="0">
                <a:solidFill>
                  <a:schemeClr val="accent1"/>
                </a:solidFill>
              </a:rPr>
              <a:t>The pathology report will advise your doctor whether any cancerous cells were found</a:t>
            </a:r>
          </a:p>
        </p:txBody>
      </p:sp>
      <p:pic>
        <p:nvPicPr>
          <p:cNvPr id="5" name="Picture 4" descr="A picture containing person, indoor, wall, person&#10;&#10;Description automatically generated">
            <a:extLst>
              <a:ext uri="{FF2B5EF4-FFF2-40B4-BE49-F238E27FC236}">
                <a16:creationId xmlns:a16="http://schemas.microsoft.com/office/drawing/2014/main" id="{720DF88A-A5E3-EBD5-5296-720D6B5D9A39}"/>
              </a:ext>
            </a:extLst>
          </p:cNvPr>
          <p:cNvPicPr>
            <a:picLocks noChangeAspect="1"/>
          </p:cNvPicPr>
          <p:nvPr/>
        </p:nvPicPr>
        <p:blipFill rotWithShape="1">
          <a:blip r:embed="rId2">
            <a:extLst>
              <a:ext uri="{28A0092B-C50C-407E-A947-70E740481C1C}">
                <a14:useLocalDpi xmlns:a14="http://schemas.microsoft.com/office/drawing/2010/main" val="0"/>
              </a:ext>
            </a:extLst>
          </a:blip>
          <a:srcRect l="14940" t="8553" r="10602"/>
          <a:stretch/>
        </p:blipFill>
        <p:spPr>
          <a:xfrm>
            <a:off x="4876801" y="1243552"/>
            <a:ext cx="3924300" cy="3214148"/>
          </a:xfrm>
          <a:prstGeom prst="rect">
            <a:avLst/>
          </a:prstGeom>
        </p:spPr>
      </p:pic>
      <p:sp>
        <p:nvSpPr>
          <p:cNvPr id="6" name="TextBox 5">
            <a:extLst>
              <a:ext uri="{FF2B5EF4-FFF2-40B4-BE49-F238E27FC236}">
                <a16:creationId xmlns:a16="http://schemas.microsoft.com/office/drawing/2014/main" id="{AC28D5F3-DD54-4877-958E-F05EF9B20915}"/>
              </a:ext>
            </a:extLst>
          </p:cNvPr>
          <p:cNvSpPr txBox="1"/>
          <p:nvPr/>
        </p:nvSpPr>
        <p:spPr>
          <a:xfrm>
            <a:off x="228598" y="4427602"/>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15"/>
            </a:pPr>
            <a:r>
              <a:rPr lang="en-US" sz="400" dirty="0">
                <a:solidFill>
                  <a:schemeClr val="tx2"/>
                </a:solidFill>
                <a:latin typeface="+mj-lt"/>
              </a:rPr>
              <a:t>Tests to Diagnose and Stage Prostate Cancer. American Cancer Society. https://www.cancer.org/cancer/prostate-cancer/detection-diagnosis-staging/how-diagnosed.html. Accessed May 11, 2022.</a:t>
            </a: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389751757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8B76-919E-41B2-B680-C29779E127E5}"/>
              </a:ext>
            </a:extLst>
          </p:cNvPr>
          <p:cNvSpPr>
            <a:spLocks noGrp="1"/>
          </p:cNvSpPr>
          <p:nvPr>
            <p:ph type="title"/>
          </p:nvPr>
        </p:nvSpPr>
        <p:spPr/>
        <p:txBody>
          <a:bodyPr/>
          <a:lstStyle/>
          <a:p>
            <a:r>
              <a:rPr lang="en-US" dirty="0"/>
              <a:t>Determining the severity</a:t>
            </a:r>
            <a:r>
              <a:rPr lang="en-US" baseline="30000" dirty="0"/>
              <a:t>15,16</a:t>
            </a:r>
            <a:endParaRPr lang="en-US" dirty="0"/>
          </a:p>
        </p:txBody>
      </p:sp>
      <p:sp>
        <p:nvSpPr>
          <p:cNvPr id="3" name="Content Placeholder 2">
            <a:extLst>
              <a:ext uri="{FF2B5EF4-FFF2-40B4-BE49-F238E27FC236}">
                <a16:creationId xmlns:a16="http://schemas.microsoft.com/office/drawing/2014/main" id="{45E2E99B-8F58-47D9-AFDB-050958651914}"/>
              </a:ext>
            </a:extLst>
          </p:cNvPr>
          <p:cNvSpPr>
            <a:spLocks noGrp="1"/>
          </p:cNvSpPr>
          <p:nvPr>
            <p:ph idx="1"/>
          </p:nvPr>
        </p:nvSpPr>
        <p:spPr>
          <a:xfrm>
            <a:off x="439522" y="1179729"/>
            <a:ext cx="8399678" cy="473507"/>
          </a:xfrm>
        </p:spPr>
        <p:txBody>
          <a:bodyPr/>
          <a:lstStyle/>
          <a:p>
            <a:pPr marL="0" indent="0">
              <a:buNone/>
            </a:pPr>
            <a:r>
              <a:rPr lang="en-US" sz="1800" b="1" dirty="0">
                <a:solidFill>
                  <a:schemeClr val="accent1"/>
                </a:solidFill>
              </a:rPr>
              <a:t>After diagnosis, your cancer will be graded and staged.</a:t>
            </a:r>
            <a:endParaRPr lang="en-US" sz="1600" dirty="0">
              <a:solidFill>
                <a:schemeClr val="accent1"/>
              </a:solidFill>
            </a:endParaRPr>
          </a:p>
        </p:txBody>
      </p:sp>
      <p:sp>
        <p:nvSpPr>
          <p:cNvPr id="5" name="TextBox 4">
            <a:extLst>
              <a:ext uri="{FF2B5EF4-FFF2-40B4-BE49-F238E27FC236}">
                <a16:creationId xmlns:a16="http://schemas.microsoft.com/office/drawing/2014/main" id="{54C09D40-81FA-C6B1-82ED-C0E6AEFFA961}"/>
              </a:ext>
            </a:extLst>
          </p:cNvPr>
          <p:cNvSpPr txBox="1"/>
          <p:nvPr/>
        </p:nvSpPr>
        <p:spPr>
          <a:xfrm>
            <a:off x="5880811" y="1836114"/>
            <a:ext cx="2823667" cy="2346449"/>
          </a:xfrm>
          <a:prstGeom prst="rect">
            <a:avLst/>
          </a:prstGeom>
          <a:noFill/>
        </p:spPr>
        <p:txBody>
          <a:bodyPr wrap="square" tIns="91440" bIns="91440">
            <a:noAutofit/>
          </a:bodyPr>
          <a:lstStyle/>
          <a:p>
            <a:pPr marL="0" indent="0">
              <a:spcAft>
                <a:spcPts val="600"/>
              </a:spcAft>
              <a:buNone/>
            </a:pPr>
            <a:r>
              <a:rPr lang="en-US" sz="1600" i="1" dirty="0">
                <a:solidFill>
                  <a:schemeClr val="accent1"/>
                </a:solidFill>
              </a:rPr>
              <a:t>Other factors include:</a:t>
            </a:r>
          </a:p>
          <a:p>
            <a:pPr marL="171450" indent="-171450">
              <a:spcAft>
                <a:spcPts val="600"/>
              </a:spcAft>
              <a:buFont typeface="Arial" panose="020B0604020202020204" pitchFamily="34" charset="0"/>
              <a:buChar char="•"/>
            </a:pPr>
            <a:r>
              <a:rPr lang="en-US" sz="1400" dirty="0">
                <a:solidFill>
                  <a:schemeClr val="accent1"/>
                </a:solidFill>
              </a:rPr>
              <a:t>PSA testing</a:t>
            </a:r>
          </a:p>
          <a:p>
            <a:pPr marL="171450" indent="-171450">
              <a:spcAft>
                <a:spcPts val="600"/>
              </a:spcAft>
              <a:buFont typeface="Arial" panose="020B0604020202020204" pitchFamily="34" charset="0"/>
              <a:buChar char="•"/>
            </a:pPr>
            <a:r>
              <a:rPr lang="en-US" sz="1400" dirty="0">
                <a:solidFill>
                  <a:schemeClr val="accent1"/>
                </a:solidFill>
              </a:rPr>
              <a:t>Imaging</a:t>
            </a:r>
          </a:p>
          <a:p>
            <a:pPr marL="171450" indent="-171450">
              <a:spcAft>
                <a:spcPts val="600"/>
              </a:spcAft>
              <a:buFont typeface="Arial" panose="020B0604020202020204" pitchFamily="34" charset="0"/>
              <a:buChar char="•"/>
            </a:pPr>
            <a:r>
              <a:rPr lang="en-US" sz="1400" dirty="0">
                <a:solidFill>
                  <a:schemeClr val="accent1"/>
                </a:solidFill>
              </a:rPr>
              <a:t>Clinical exam results</a:t>
            </a:r>
          </a:p>
          <a:p>
            <a:pPr marL="171450" indent="-171450">
              <a:spcAft>
                <a:spcPts val="600"/>
              </a:spcAft>
              <a:buFont typeface="Arial" panose="020B0604020202020204" pitchFamily="34" charset="0"/>
              <a:buChar char="•"/>
            </a:pPr>
            <a:r>
              <a:rPr lang="en-US" sz="1400" dirty="0">
                <a:solidFill>
                  <a:schemeClr val="accent1"/>
                </a:solidFill>
              </a:rPr>
              <a:t>Genomic testing</a:t>
            </a:r>
          </a:p>
          <a:p>
            <a:pPr marL="171450" indent="-171450">
              <a:spcAft>
                <a:spcPts val="600"/>
              </a:spcAft>
              <a:buFont typeface="Arial" panose="020B0604020202020204" pitchFamily="34" charset="0"/>
              <a:buChar char="•"/>
            </a:pPr>
            <a:r>
              <a:rPr lang="en-US" sz="1400" dirty="0">
                <a:solidFill>
                  <a:schemeClr val="accent1"/>
                </a:solidFill>
              </a:rPr>
              <a:t>Volume of tumor</a:t>
            </a:r>
          </a:p>
          <a:p>
            <a:pPr marL="171450" indent="-171450">
              <a:spcAft>
                <a:spcPts val="600"/>
              </a:spcAft>
              <a:buFont typeface="Arial" panose="020B0604020202020204" pitchFamily="34" charset="0"/>
              <a:buChar char="•"/>
            </a:pPr>
            <a:r>
              <a:rPr lang="en-US" sz="1400" dirty="0">
                <a:solidFill>
                  <a:schemeClr val="accent1"/>
                </a:solidFill>
              </a:rPr>
              <a:t>Additional risk assessment models and labs</a:t>
            </a:r>
          </a:p>
        </p:txBody>
      </p:sp>
      <p:sp>
        <p:nvSpPr>
          <p:cNvPr id="6" name="Content Placeholder 2">
            <a:extLst>
              <a:ext uri="{FF2B5EF4-FFF2-40B4-BE49-F238E27FC236}">
                <a16:creationId xmlns:a16="http://schemas.microsoft.com/office/drawing/2014/main" id="{8A147DF6-00AA-4362-A673-4CAF8D938FBE}"/>
              </a:ext>
            </a:extLst>
          </p:cNvPr>
          <p:cNvSpPr txBox="1">
            <a:spLocks/>
          </p:cNvSpPr>
          <p:nvPr/>
        </p:nvSpPr>
        <p:spPr bwMode="auto">
          <a:xfrm>
            <a:off x="439522" y="1836114"/>
            <a:ext cx="4725010" cy="249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404" indent="-177404" algn="l" rtl="0" eaLnBrk="1" fontAlgn="base" hangingPunct="1">
              <a:spcBef>
                <a:spcPts val="450"/>
              </a:spcBef>
              <a:spcAft>
                <a:spcPct val="0"/>
              </a:spcAft>
              <a:buFont typeface="Arial" panose="020B0604020202020204" pitchFamily="34" charset="0"/>
              <a:buChar char="•"/>
              <a:defRPr sz="1500" kern="1200">
                <a:solidFill>
                  <a:schemeClr val="tx1">
                    <a:lumMod val="50000"/>
                  </a:schemeClr>
                </a:solidFill>
                <a:latin typeface="+mn-lt"/>
                <a:ea typeface="+mn-ea"/>
                <a:cs typeface="+mn-cs"/>
              </a:defRPr>
            </a:lvl1pPr>
            <a:lvl2pPr marL="520304" indent="-177404" algn="l" rtl="0" eaLnBrk="1" fontAlgn="base" hangingPunct="1">
              <a:spcBef>
                <a:spcPts val="45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815579" indent="-129779" algn="l" rtl="0" eaLnBrk="1" fontAlgn="base" hangingPunct="1">
              <a:spcBef>
                <a:spcPts val="450"/>
              </a:spcBef>
              <a:spcAft>
                <a:spcPct val="0"/>
              </a:spcAft>
              <a:buFont typeface="Arial" panose="020B0604020202020204" pitchFamily="34" charset="0"/>
              <a:buChar char="•"/>
              <a:defRPr sz="1200" kern="1200">
                <a:solidFill>
                  <a:schemeClr val="tx1">
                    <a:lumMod val="50000"/>
                  </a:schemeClr>
                </a:solidFill>
                <a:latin typeface="+mn-lt"/>
                <a:ea typeface="+mn-ea"/>
                <a:cs typeface="+mn-cs"/>
              </a:defRPr>
            </a:lvl3pPr>
            <a:lvl4pPr marL="1158479" indent="-129779" algn="l" rtl="0" eaLnBrk="1" fontAlgn="base" hangingPunct="1">
              <a:spcBef>
                <a:spcPts val="450"/>
              </a:spcBef>
              <a:spcAft>
                <a:spcPct val="0"/>
              </a:spcAft>
              <a:buFont typeface="Arial" panose="020B0604020202020204" pitchFamily="34" charset="0"/>
              <a:buChar char="–"/>
              <a:defRPr sz="1050" kern="1200">
                <a:solidFill>
                  <a:schemeClr val="tx1">
                    <a:lumMod val="50000"/>
                  </a:schemeClr>
                </a:solidFill>
                <a:latin typeface="+mn-lt"/>
                <a:ea typeface="+mn-ea"/>
                <a:cs typeface="+mn-cs"/>
              </a:defRPr>
            </a:lvl4pPr>
            <a:lvl5pPr marL="1501379" indent="-129779" algn="l" rtl="0" eaLnBrk="1" fontAlgn="base" hangingPunct="1">
              <a:spcBef>
                <a:spcPts val="450"/>
              </a:spcBef>
              <a:spcAft>
                <a:spcPct val="0"/>
              </a:spcAft>
              <a:buFont typeface="Arial" panose="020B0604020202020204" pitchFamily="34" charset="0"/>
              <a:buChar char="»"/>
              <a:defRPr sz="1050" kern="1200">
                <a:solidFill>
                  <a:schemeClr val="tx1">
                    <a:lumMod val="50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dirty="0">
                <a:solidFill>
                  <a:schemeClr val="accent1"/>
                </a:solidFill>
              </a:rPr>
              <a:t>Grading non-metastatic disease:</a:t>
            </a:r>
          </a:p>
          <a:p>
            <a:pPr>
              <a:spcAft>
                <a:spcPts val="1200"/>
              </a:spcAft>
            </a:pPr>
            <a:r>
              <a:rPr lang="en-US" sz="1800" i="1" dirty="0">
                <a:solidFill>
                  <a:schemeClr val="accent1"/>
                </a:solidFill>
              </a:rPr>
              <a:t>TNM staging</a:t>
            </a:r>
            <a:r>
              <a:rPr lang="en-US" sz="1800" dirty="0">
                <a:solidFill>
                  <a:schemeClr val="accent1"/>
                </a:solidFill>
              </a:rPr>
              <a:t> – common cancer staging measuring extent of tumor</a:t>
            </a:r>
          </a:p>
          <a:p>
            <a:pPr>
              <a:spcAft>
                <a:spcPts val="1200"/>
              </a:spcAft>
            </a:pPr>
            <a:r>
              <a:rPr lang="en-US" sz="1800" i="1" dirty="0">
                <a:solidFill>
                  <a:schemeClr val="accent1"/>
                </a:solidFill>
              </a:rPr>
              <a:t>Gleason score</a:t>
            </a:r>
            <a:r>
              <a:rPr lang="en-US" sz="1800" dirty="0">
                <a:solidFill>
                  <a:schemeClr val="accent1"/>
                </a:solidFill>
              </a:rPr>
              <a:t> – a measure specific to prostate cancer</a:t>
            </a:r>
            <a:endParaRPr lang="en-US" sz="1600" dirty="0">
              <a:solidFill>
                <a:schemeClr val="accent1"/>
              </a:solidFill>
            </a:endParaRPr>
          </a:p>
        </p:txBody>
      </p:sp>
      <p:cxnSp>
        <p:nvCxnSpPr>
          <p:cNvPr id="8" name="Straight Connector 7">
            <a:extLst>
              <a:ext uri="{FF2B5EF4-FFF2-40B4-BE49-F238E27FC236}">
                <a16:creationId xmlns:a16="http://schemas.microsoft.com/office/drawing/2014/main" id="{92D5019E-6A77-4BAD-B5F6-9DD45A841ED0}"/>
              </a:ext>
            </a:extLst>
          </p:cNvPr>
          <p:cNvCxnSpPr/>
          <p:nvPr/>
        </p:nvCxnSpPr>
        <p:spPr>
          <a:xfrm>
            <a:off x="5427879" y="1909267"/>
            <a:ext cx="0" cy="22732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1395E68-DEF9-4535-B293-E45071F7F940}"/>
              </a:ext>
            </a:extLst>
          </p:cNvPr>
          <p:cNvSpPr txBox="1"/>
          <p:nvPr/>
        </p:nvSpPr>
        <p:spPr>
          <a:xfrm>
            <a:off x="228600" y="4365441"/>
            <a:ext cx="8610599" cy="215444"/>
          </a:xfrm>
          <a:prstGeom prst="rect">
            <a:avLst/>
          </a:prstGeom>
          <a:noFill/>
        </p:spPr>
        <p:txBody>
          <a:bodyPr wrap="square">
            <a:spAutoFit/>
          </a:bodyPr>
          <a:lstStyle/>
          <a:p>
            <a:pPr marL="117475" indent="-117475">
              <a:spcBef>
                <a:spcPts val="0"/>
              </a:spcBef>
              <a:spcAft>
                <a:spcPts val="0"/>
              </a:spcAft>
              <a:buFont typeface="+mj-lt"/>
              <a:buAutoNum type="arabicPeriod" startAt="15"/>
            </a:pPr>
            <a:r>
              <a:rPr lang="en-US" sz="400" dirty="0">
                <a:solidFill>
                  <a:schemeClr val="tx2"/>
                </a:solidFill>
                <a:latin typeface="+mj-lt"/>
              </a:rPr>
              <a:t>Tests to Diagnose and Stage Prostate Cancer. American Cancer Society. https://www.cancer.org/cancer/prostate-cancer/detection-diagnosis-staging/how-diagnosed.html. Accessed May 11, 2022.</a:t>
            </a:r>
          </a:p>
          <a:p>
            <a:pPr marL="117475" indent="-117475">
              <a:spcBef>
                <a:spcPts val="0"/>
              </a:spcBef>
              <a:spcAft>
                <a:spcPts val="0"/>
              </a:spcAft>
              <a:buFont typeface="+mj-lt"/>
              <a:buAutoNum type="arabicPeriod" startAt="15"/>
            </a:pPr>
            <a:r>
              <a:rPr lang="en-US" sz="400" dirty="0">
                <a:solidFill>
                  <a:schemeClr val="tx2"/>
                </a:solidFill>
                <a:latin typeface="+mj-lt"/>
              </a:rPr>
              <a:t>Cancer Staging System. American College of Surgeons. https://www.facs.org/quality-programs/cancer/ajcc/cancer-staging. Accessed May 11, 2022.</a:t>
            </a:r>
          </a:p>
        </p:txBody>
      </p:sp>
    </p:spTree>
    <p:extLst>
      <p:ext uri="{BB962C8B-B14F-4D97-AF65-F5344CB8AC3E}">
        <p14:creationId xmlns:p14="http://schemas.microsoft.com/office/powerpoint/2010/main" val="300344117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F57F-F23D-4F39-8F3F-C0D0D0F050C7}"/>
              </a:ext>
            </a:extLst>
          </p:cNvPr>
          <p:cNvSpPr>
            <a:spLocks noGrp="1"/>
          </p:cNvSpPr>
          <p:nvPr>
            <p:ph type="title"/>
          </p:nvPr>
        </p:nvSpPr>
        <p:spPr/>
        <p:txBody>
          <a:bodyPr/>
          <a:lstStyle/>
          <a:p>
            <a:r>
              <a:rPr lang="en-US" dirty="0"/>
              <a:t>TNM cancer staging</a:t>
            </a:r>
            <a:r>
              <a:rPr lang="en-US" baseline="30000" dirty="0"/>
              <a:t>16</a:t>
            </a:r>
          </a:p>
        </p:txBody>
      </p:sp>
      <p:sp>
        <p:nvSpPr>
          <p:cNvPr id="3" name="Content Placeholder 2">
            <a:extLst>
              <a:ext uri="{FF2B5EF4-FFF2-40B4-BE49-F238E27FC236}">
                <a16:creationId xmlns:a16="http://schemas.microsoft.com/office/drawing/2014/main" id="{70523FF7-97DC-4BF6-894D-321F90235D8E}"/>
              </a:ext>
            </a:extLst>
          </p:cNvPr>
          <p:cNvSpPr>
            <a:spLocks noGrp="1"/>
          </p:cNvSpPr>
          <p:nvPr>
            <p:ph idx="1"/>
          </p:nvPr>
        </p:nvSpPr>
        <p:spPr>
          <a:xfrm>
            <a:off x="381001" y="1238250"/>
            <a:ext cx="4076700" cy="1806677"/>
          </a:xfrm>
        </p:spPr>
        <p:txBody>
          <a:bodyPr/>
          <a:lstStyle/>
          <a:p>
            <a:pPr marL="0" indent="0">
              <a:spcAft>
                <a:spcPts val="600"/>
              </a:spcAft>
              <a:buNone/>
            </a:pPr>
            <a:r>
              <a:rPr lang="en-US" dirty="0">
                <a:solidFill>
                  <a:schemeClr val="accent1"/>
                </a:solidFill>
              </a:rPr>
              <a:t>The TNM staging system is the most used staging system around the world. It determines your cancer stage (</a:t>
            </a:r>
            <a:r>
              <a:rPr lang="nn-NO" dirty="0">
                <a:solidFill>
                  <a:schemeClr val="accent1"/>
                </a:solidFill>
              </a:rPr>
              <a:t>0, I, II, III, IV) by measuring:</a:t>
            </a:r>
          </a:p>
          <a:p>
            <a:pPr marL="177165" indent="-177165"/>
            <a:r>
              <a:rPr lang="en-US" dirty="0">
                <a:solidFill>
                  <a:schemeClr val="accent1"/>
                </a:solidFill>
              </a:rPr>
              <a:t>The extent of the </a:t>
            </a:r>
            <a:r>
              <a:rPr lang="en-US" b="1" u="sng" dirty="0">
                <a:solidFill>
                  <a:schemeClr val="accent1"/>
                </a:solidFill>
              </a:rPr>
              <a:t>t</a:t>
            </a:r>
            <a:r>
              <a:rPr lang="en-US" b="1" dirty="0">
                <a:solidFill>
                  <a:schemeClr val="accent1"/>
                </a:solidFill>
              </a:rPr>
              <a:t>umor</a:t>
            </a:r>
            <a:endParaRPr lang="en-US" b="1" dirty="0">
              <a:solidFill>
                <a:schemeClr val="accent1"/>
              </a:solidFill>
              <a:cs typeface="Arial"/>
            </a:endParaRPr>
          </a:p>
          <a:p>
            <a:pPr marL="177165" indent="-177165"/>
            <a:r>
              <a:rPr lang="en-US" dirty="0">
                <a:solidFill>
                  <a:schemeClr val="accent1"/>
                </a:solidFill>
              </a:rPr>
              <a:t>The extent of spread to the </a:t>
            </a:r>
            <a:r>
              <a:rPr lang="en-US" b="1" dirty="0">
                <a:solidFill>
                  <a:schemeClr val="accent1"/>
                </a:solidFill>
              </a:rPr>
              <a:t>lymph</a:t>
            </a:r>
            <a:r>
              <a:rPr lang="en-US" dirty="0">
                <a:solidFill>
                  <a:schemeClr val="accent1"/>
                </a:solidFill>
              </a:rPr>
              <a:t> </a:t>
            </a:r>
            <a:r>
              <a:rPr lang="en-US" b="1" u="sng" dirty="0">
                <a:solidFill>
                  <a:schemeClr val="accent1"/>
                </a:solidFill>
              </a:rPr>
              <a:t>n</a:t>
            </a:r>
            <a:r>
              <a:rPr lang="en-US" b="1" dirty="0">
                <a:solidFill>
                  <a:schemeClr val="accent1"/>
                </a:solidFill>
              </a:rPr>
              <a:t>odes</a:t>
            </a:r>
            <a:endParaRPr lang="en-US" b="1" dirty="0">
              <a:solidFill>
                <a:schemeClr val="accent1"/>
              </a:solidFill>
              <a:cs typeface="Arial"/>
            </a:endParaRPr>
          </a:p>
          <a:p>
            <a:pPr marL="177165" indent="-177165"/>
            <a:r>
              <a:rPr lang="en-US" dirty="0">
                <a:solidFill>
                  <a:schemeClr val="accent1"/>
                </a:solidFill>
              </a:rPr>
              <a:t>The presence of </a:t>
            </a:r>
            <a:r>
              <a:rPr lang="en-US" b="1" u="sng" dirty="0">
                <a:solidFill>
                  <a:schemeClr val="accent1"/>
                </a:solidFill>
              </a:rPr>
              <a:t>m</a:t>
            </a:r>
            <a:r>
              <a:rPr lang="en-US" b="1" dirty="0">
                <a:solidFill>
                  <a:schemeClr val="accent1"/>
                </a:solidFill>
              </a:rPr>
              <a:t>etastasis</a:t>
            </a:r>
            <a:endParaRPr lang="nn-NO" dirty="0">
              <a:solidFill>
                <a:schemeClr val="accent1"/>
              </a:solidFill>
              <a:cs typeface="Arial" panose="020B0604020202020204"/>
            </a:endParaRPr>
          </a:p>
          <a:p>
            <a:pPr marL="0" indent="0">
              <a:buNone/>
            </a:pPr>
            <a:endParaRPr lang="en-US" dirty="0">
              <a:solidFill>
                <a:schemeClr val="accent1"/>
              </a:solidFill>
            </a:endParaRPr>
          </a:p>
        </p:txBody>
      </p:sp>
      <p:sp>
        <p:nvSpPr>
          <p:cNvPr id="8" name="Content Placeholder 2">
            <a:extLst>
              <a:ext uri="{FF2B5EF4-FFF2-40B4-BE49-F238E27FC236}">
                <a16:creationId xmlns:a16="http://schemas.microsoft.com/office/drawing/2014/main" id="{F51F9A98-08CF-46C8-BB2A-B46E77B5E93F}"/>
              </a:ext>
            </a:extLst>
          </p:cNvPr>
          <p:cNvSpPr txBox="1">
            <a:spLocks/>
          </p:cNvSpPr>
          <p:nvPr/>
        </p:nvSpPr>
        <p:spPr bwMode="auto">
          <a:xfrm>
            <a:off x="381000" y="3821980"/>
            <a:ext cx="4076700" cy="61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n-NO" sz="1500" dirty="0">
                <a:solidFill>
                  <a:schemeClr val="accent1"/>
                </a:solidFill>
              </a:rPr>
              <a:t>For prostate cancer, urologists also use the Gleason grading system.</a:t>
            </a:r>
            <a:endParaRPr lang="en-US" sz="1500" dirty="0">
              <a:solidFill>
                <a:schemeClr val="accent1"/>
              </a:solidFill>
            </a:endParaRPr>
          </a:p>
        </p:txBody>
      </p:sp>
      <p:pic>
        <p:nvPicPr>
          <p:cNvPr id="6" name="Picture 5" descr="A close-up of hands on a table&#10;&#10;Description automatically generated with medium confidence">
            <a:extLst>
              <a:ext uri="{FF2B5EF4-FFF2-40B4-BE49-F238E27FC236}">
                <a16:creationId xmlns:a16="http://schemas.microsoft.com/office/drawing/2014/main" id="{52FAF06B-639E-47E3-B823-04EE0C20C78F}"/>
              </a:ext>
            </a:extLst>
          </p:cNvPr>
          <p:cNvPicPr>
            <a:picLocks noChangeAspect="1"/>
          </p:cNvPicPr>
          <p:nvPr/>
        </p:nvPicPr>
        <p:blipFill rotWithShape="1">
          <a:blip r:embed="rId3">
            <a:extLst>
              <a:ext uri="{28A0092B-C50C-407E-A947-70E740481C1C}">
                <a14:useLocalDpi xmlns:a14="http://schemas.microsoft.com/office/drawing/2010/main" val="0"/>
              </a:ext>
            </a:extLst>
          </a:blip>
          <a:srcRect l="28309" t="4357" r="5024" b="20643"/>
          <a:stretch/>
        </p:blipFill>
        <p:spPr>
          <a:xfrm>
            <a:off x="4876800" y="1238250"/>
            <a:ext cx="4267200" cy="3200400"/>
          </a:xfrm>
          <a:prstGeom prst="rect">
            <a:avLst/>
          </a:prstGeom>
        </p:spPr>
      </p:pic>
      <p:sp>
        <p:nvSpPr>
          <p:cNvPr id="7" name="TextBox 6">
            <a:extLst>
              <a:ext uri="{FF2B5EF4-FFF2-40B4-BE49-F238E27FC236}">
                <a16:creationId xmlns:a16="http://schemas.microsoft.com/office/drawing/2014/main" id="{25EAD886-B2BD-4A2A-B693-ED85C59C5D86}"/>
              </a:ext>
            </a:extLst>
          </p:cNvPr>
          <p:cNvSpPr txBox="1"/>
          <p:nvPr/>
        </p:nvSpPr>
        <p:spPr>
          <a:xfrm>
            <a:off x="228600" y="4424020"/>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16"/>
            </a:pPr>
            <a:r>
              <a:rPr lang="en-US" sz="400" dirty="0">
                <a:solidFill>
                  <a:schemeClr val="tx2"/>
                </a:solidFill>
                <a:latin typeface="+mj-lt"/>
              </a:rPr>
              <a:t>Cancer Staging System. American College of Surgeons. https://www.facs.org/quality-programs/cancer/ajcc/cancer-staging. Accessed May 11, 2022.</a:t>
            </a:r>
          </a:p>
        </p:txBody>
      </p:sp>
    </p:spTree>
    <p:extLst>
      <p:ext uri="{BB962C8B-B14F-4D97-AF65-F5344CB8AC3E}">
        <p14:creationId xmlns:p14="http://schemas.microsoft.com/office/powerpoint/2010/main" val="168075679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F3E09B-AD84-46E4-832D-0C44DC388500}"/>
              </a:ext>
            </a:extLst>
          </p:cNvPr>
          <p:cNvSpPr/>
          <p:nvPr/>
        </p:nvSpPr>
        <p:spPr>
          <a:xfrm>
            <a:off x="381000" y="1128524"/>
            <a:ext cx="2635250" cy="28978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Prostate cancer is commonly graded by the Gleason score, which assesses abnormal cell growth in the tumor.</a:t>
            </a:r>
          </a:p>
        </p:txBody>
      </p:sp>
      <p:sp>
        <p:nvSpPr>
          <p:cNvPr id="2" name="Title 1">
            <a:extLst>
              <a:ext uri="{FF2B5EF4-FFF2-40B4-BE49-F238E27FC236}">
                <a16:creationId xmlns:a16="http://schemas.microsoft.com/office/drawing/2014/main" id="{744FF57F-F23D-4F39-8F3F-C0D0D0F050C7}"/>
              </a:ext>
            </a:extLst>
          </p:cNvPr>
          <p:cNvSpPr>
            <a:spLocks noGrp="1"/>
          </p:cNvSpPr>
          <p:nvPr>
            <p:ph type="title"/>
          </p:nvPr>
        </p:nvSpPr>
        <p:spPr/>
        <p:txBody>
          <a:bodyPr/>
          <a:lstStyle/>
          <a:p>
            <a:r>
              <a:rPr lang="en-US" dirty="0"/>
              <a:t>Understanding the Gleason score</a:t>
            </a:r>
            <a:r>
              <a:rPr lang="en-US" baseline="30000" dirty="0"/>
              <a:t>15,17</a:t>
            </a:r>
          </a:p>
        </p:txBody>
      </p:sp>
      <p:graphicFrame>
        <p:nvGraphicFramePr>
          <p:cNvPr id="27" name="Table 27">
            <a:extLst>
              <a:ext uri="{FF2B5EF4-FFF2-40B4-BE49-F238E27FC236}">
                <a16:creationId xmlns:a16="http://schemas.microsoft.com/office/drawing/2014/main" id="{54C05772-D7D5-495C-90FB-938782C5E6C8}"/>
              </a:ext>
            </a:extLst>
          </p:cNvPr>
          <p:cNvGraphicFramePr>
            <a:graphicFrameLocks noGrp="1"/>
          </p:cNvGraphicFramePr>
          <p:nvPr>
            <p:extLst>
              <p:ext uri="{D42A27DB-BD31-4B8C-83A1-F6EECF244321}">
                <p14:modId xmlns:p14="http://schemas.microsoft.com/office/powerpoint/2010/main" val="545546976"/>
              </p:ext>
            </p:extLst>
          </p:nvPr>
        </p:nvGraphicFramePr>
        <p:xfrm>
          <a:off x="3365502" y="1128522"/>
          <a:ext cx="5524500" cy="1973124"/>
        </p:xfrm>
        <a:graphic>
          <a:graphicData uri="http://schemas.openxmlformats.org/drawingml/2006/table">
            <a:tbl>
              <a:tblPr firstRow="1" bandRow="1">
                <a:tableStyleId>{21E4AEA4-8DFA-4A89-87EB-49C32662AFE0}</a:tableStyleId>
              </a:tblPr>
              <a:tblGrid>
                <a:gridCol w="2745509">
                  <a:extLst>
                    <a:ext uri="{9D8B030D-6E8A-4147-A177-3AD203B41FA5}">
                      <a16:colId xmlns:a16="http://schemas.microsoft.com/office/drawing/2014/main" val="1123982140"/>
                    </a:ext>
                  </a:extLst>
                </a:gridCol>
                <a:gridCol w="2778991">
                  <a:extLst>
                    <a:ext uri="{9D8B030D-6E8A-4147-A177-3AD203B41FA5}">
                      <a16:colId xmlns:a16="http://schemas.microsoft.com/office/drawing/2014/main" val="2049874208"/>
                    </a:ext>
                  </a:extLst>
                </a:gridCol>
              </a:tblGrid>
              <a:tr h="328854">
                <a:tc>
                  <a:txBody>
                    <a:bodyPr/>
                    <a:lstStyle/>
                    <a:p>
                      <a:r>
                        <a:rPr lang="en-US" sz="1400"/>
                        <a:t>Risk Group*</a:t>
                      </a:r>
                    </a:p>
                  </a:txBody>
                  <a:tcPr marL="68580" marR="68580" marT="34290" marB="34290" anchor="ctr"/>
                </a:tc>
                <a:tc>
                  <a:txBody>
                    <a:bodyPr/>
                    <a:lstStyle/>
                    <a:p>
                      <a:r>
                        <a:rPr lang="en-US" sz="1400" dirty="0"/>
                        <a:t>Gleason score</a:t>
                      </a:r>
                    </a:p>
                  </a:txBody>
                  <a:tcPr marL="68580" marR="68580" marT="34290" marB="34290" anchor="ctr"/>
                </a:tc>
                <a:extLst>
                  <a:ext uri="{0D108BD9-81ED-4DB2-BD59-A6C34878D82A}">
                    <a16:rowId xmlns:a16="http://schemas.microsoft.com/office/drawing/2014/main" val="3929395493"/>
                  </a:ext>
                </a:extLst>
              </a:tr>
              <a:tr h="328854">
                <a:tc>
                  <a:txBody>
                    <a:bodyPr/>
                    <a:lstStyle/>
                    <a:p>
                      <a:r>
                        <a:rPr lang="en-US" sz="1400" dirty="0"/>
                        <a:t>Low/very low</a:t>
                      </a:r>
                    </a:p>
                  </a:txBody>
                  <a:tcPr marL="68580" marR="68580" marT="34290" marB="34290" anchor="ctr"/>
                </a:tc>
                <a:tc>
                  <a:txBody>
                    <a:bodyPr/>
                    <a:lstStyle/>
                    <a:p>
                      <a:r>
                        <a:rPr lang="en-US" sz="1400" dirty="0"/>
                        <a:t>Gleason score </a:t>
                      </a:r>
                      <a:r>
                        <a:rPr lang="en-US" sz="1400" u="sng" dirty="0"/>
                        <a:t>&lt;</a:t>
                      </a:r>
                      <a:r>
                        <a:rPr lang="en-US" sz="1400" u="none" dirty="0"/>
                        <a:t> 6</a:t>
                      </a:r>
                      <a:endParaRPr lang="en-US" sz="1400" dirty="0"/>
                    </a:p>
                  </a:txBody>
                  <a:tcPr marL="68580" marR="68580" marT="34290" marB="34290" anchor="ctr"/>
                </a:tc>
                <a:extLst>
                  <a:ext uri="{0D108BD9-81ED-4DB2-BD59-A6C34878D82A}">
                    <a16:rowId xmlns:a16="http://schemas.microsoft.com/office/drawing/2014/main" val="1894636952"/>
                  </a:ext>
                </a:extLst>
              </a:tr>
              <a:tr h="328854">
                <a:tc rowSpan="2">
                  <a:txBody>
                    <a:bodyPr/>
                    <a:lstStyle/>
                    <a:p>
                      <a:r>
                        <a:rPr lang="en-US" sz="1400"/>
                        <a:t>Intermediate </a:t>
                      </a:r>
                      <a:endParaRPr lang="en-US" sz="1400" dirty="0"/>
                    </a:p>
                  </a:txBody>
                  <a:tcPr marL="68580" marR="68580" marT="34290" marB="34290" anchor="ctr"/>
                </a:tc>
                <a:tc>
                  <a:txBody>
                    <a:bodyPr/>
                    <a:lstStyle/>
                    <a:p>
                      <a:r>
                        <a:rPr lang="en-US" sz="1400" dirty="0"/>
                        <a:t>Gleason score 7 (3 + 4)</a:t>
                      </a:r>
                    </a:p>
                  </a:txBody>
                  <a:tcPr marL="68580" marR="68580" marT="34290" marB="34290" anchor="ctr"/>
                </a:tc>
                <a:extLst>
                  <a:ext uri="{0D108BD9-81ED-4DB2-BD59-A6C34878D82A}">
                    <a16:rowId xmlns:a16="http://schemas.microsoft.com/office/drawing/2014/main" val="2608139419"/>
                  </a:ext>
                </a:extLst>
              </a:tr>
              <a:tr h="328854">
                <a:tc vMerge="1">
                  <a:txBody>
                    <a:bodyPr/>
                    <a:lstStyle/>
                    <a:p>
                      <a:endParaRPr lang="en-US" sz="1400"/>
                    </a:p>
                  </a:txBody>
                  <a:tcPr/>
                </a:tc>
                <a:tc>
                  <a:txBody>
                    <a:bodyPr/>
                    <a:lstStyle/>
                    <a:p>
                      <a:r>
                        <a:rPr lang="en-US" sz="1400" dirty="0"/>
                        <a:t>Gleason score 7 (4 + 3)</a:t>
                      </a:r>
                    </a:p>
                  </a:txBody>
                  <a:tcPr marL="68580" marR="68580" marT="34290" marB="34290" anchor="ctr"/>
                </a:tc>
                <a:extLst>
                  <a:ext uri="{0D108BD9-81ED-4DB2-BD59-A6C34878D82A}">
                    <a16:rowId xmlns:a16="http://schemas.microsoft.com/office/drawing/2014/main" val="3433336027"/>
                  </a:ext>
                </a:extLst>
              </a:tr>
              <a:tr h="328854">
                <a:tc rowSpan="2">
                  <a:txBody>
                    <a:bodyPr/>
                    <a:lstStyle/>
                    <a:p>
                      <a:r>
                        <a:rPr lang="en-US" sz="1400" dirty="0"/>
                        <a:t>High/very high</a:t>
                      </a:r>
                    </a:p>
                  </a:txBody>
                  <a:tcPr marL="68580" marR="68580" marT="34290" marB="34290" anchor="ctr"/>
                </a:tc>
                <a:tc>
                  <a:txBody>
                    <a:bodyPr/>
                    <a:lstStyle/>
                    <a:p>
                      <a:r>
                        <a:rPr lang="en-US" sz="1400" dirty="0"/>
                        <a:t>Gleason score 8</a:t>
                      </a:r>
                    </a:p>
                  </a:txBody>
                  <a:tcPr marL="68580" marR="68580" marT="34290" marB="34290" anchor="ctr"/>
                </a:tc>
                <a:extLst>
                  <a:ext uri="{0D108BD9-81ED-4DB2-BD59-A6C34878D82A}">
                    <a16:rowId xmlns:a16="http://schemas.microsoft.com/office/drawing/2014/main" val="2588166056"/>
                  </a:ext>
                </a:extLst>
              </a:tr>
              <a:tr h="328854">
                <a:tc vMerge="1">
                  <a:txBody>
                    <a:bodyPr/>
                    <a:lstStyle/>
                    <a:p>
                      <a:endParaRPr lang="en-US" sz="1400"/>
                    </a:p>
                  </a:txBody>
                  <a:tcPr/>
                </a:tc>
                <a:tc>
                  <a:txBody>
                    <a:bodyPr/>
                    <a:lstStyle/>
                    <a:p>
                      <a:r>
                        <a:rPr lang="en-US" sz="1400" dirty="0"/>
                        <a:t>Gleason score 9-10</a:t>
                      </a:r>
                    </a:p>
                  </a:txBody>
                  <a:tcPr marL="68580" marR="68580" marT="34290" marB="34290" anchor="ctr"/>
                </a:tc>
                <a:extLst>
                  <a:ext uri="{0D108BD9-81ED-4DB2-BD59-A6C34878D82A}">
                    <a16:rowId xmlns:a16="http://schemas.microsoft.com/office/drawing/2014/main" val="4048693685"/>
                  </a:ext>
                </a:extLst>
              </a:tr>
            </a:tbl>
          </a:graphicData>
        </a:graphic>
      </p:graphicFrame>
      <p:sp>
        <p:nvSpPr>
          <p:cNvPr id="30" name="TextBox 29">
            <a:extLst>
              <a:ext uri="{FF2B5EF4-FFF2-40B4-BE49-F238E27FC236}">
                <a16:creationId xmlns:a16="http://schemas.microsoft.com/office/drawing/2014/main" id="{2CEA0540-D8A3-48B1-82C1-503C8F0491ED}"/>
              </a:ext>
            </a:extLst>
          </p:cNvPr>
          <p:cNvSpPr txBox="1"/>
          <p:nvPr/>
        </p:nvSpPr>
        <p:spPr>
          <a:xfrm>
            <a:off x="228600" y="4175934"/>
            <a:ext cx="8177784" cy="200055"/>
          </a:xfrm>
          <a:prstGeom prst="rect">
            <a:avLst/>
          </a:prstGeom>
          <a:noFill/>
        </p:spPr>
        <p:txBody>
          <a:bodyPr wrap="square" rtlCol="0">
            <a:spAutoFit/>
          </a:bodyPr>
          <a:lstStyle/>
          <a:p>
            <a:r>
              <a:rPr lang="en-US" sz="700" dirty="0">
                <a:solidFill>
                  <a:schemeClr val="tx2"/>
                </a:solidFill>
              </a:rPr>
              <a:t>* Risk Groups are defined by the Grade Group of the cancer and other measures, including PSA, clinical tumor stage (T stage), PSA density, and number of positive biopsy cores.</a:t>
            </a:r>
          </a:p>
        </p:txBody>
      </p:sp>
      <p:sp>
        <p:nvSpPr>
          <p:cNvPr id="7" name="TextBox 6">
            <a:extLst>
              <a:ext uri="{FF2B5EF4-FFF2-40B4-BE49-F238E27FC236}">
                <a16:creationId xmlns:a16="http://schemas.microsoft.com/office/drawing/2014/main" id="{57B9E2E2-598F-DD5D-D007-06F9885C2834}"/>
              </a:ext>
            </a:extLst>
          </p:cNvPr>
          <p:cNvSpPr txBox="1"/>
          <p:nvPr/>
        </p:nvSpPr>
        <p:spPr>
          <a:xfrm>
            <a:off x="3365502" y="3241526"/>
            <a:ext cx="5524499" cy="784830"/>
          </a:xfrm>
          <a:prstGeom prst="rect">
            <a:avLst/>
          </a:prstGeom>
          <a:noFill/>
        </p:spPr>
        <p:txBody>
          <a:bodyPr wrap="square">
            <a:spAutoFit/>
          </a:bodyPr>
          <a:lstStyle/>
          <a:p>
            <a:pPr marL="0" indent="0">
              <a:buNone/>
            </a:pPr>
            <a:r>
              <a:rPr lang="en-US" sz="1500" dirty="0">
                <a:solidFill>
                  <a:schemeClr val="accent1"/>
                </a:solidFill>
              </a:rPr>
              <a:t>A Gleason score of 6 or less is low to very low grade, 7 is intermediate grade, and a score of 8 to 10 is high to very high grade cancer.</a:t>
            </a:r>
          </a:p>
        </p:txBody>
      </p:sp>
      <p:sp>
        <p:nvSpPr>
          <p:cNvPr id="9" name="TextBox 8">
            <a:extLst>
              <a:ext uri="{FF2B5EF4-FFF2-40B4-BE49-F238E27FC236}">
                <a16:creationId xmlns:a16="http://schemas.microsoft.com/office/drawing/2014/main" id="{4CD0E62F-00DC-4604-AC44-B3F2ABCC208B}"/>
              </a:ext>
            </a:extLst>
          </p:cNvPr>
          <p:cNvSpPr txBox="1"/>
          <p:nvPr/>
        </p:nvSpPr>
        <p:spPr>
          <a:xfrm>
            <a:off x="228600" y="4365441"/>
            <a:ext cx="8610599" cy="215444"/>
          </a:xfrm>
          <a:prstGeom prst="rect">
            <a:avLst/>
          </a:prstGeom>
          <a:noFill/>
        </p:spPr>
        <p:txBody>
          <a:bodyPr wrap="square">
            <a:spAutoFit/>
          </a:bodyPr>
          <a:lstStyle/>
          <a:p>
            <a:pPr marL="117475" indent="-117475">
              <a:spcBef>
                <a:spcPts val="0"/>
              </a:spcBef>
              <a:spcAft>
                <a:spcPts val="0"/>
              </a:spcAft>
              <a:buFont typeface="+mj-lt"/>
              <a:buAutoNum type="arabicPeriod" startAt="15"/>
            </a:pPr>
            <a:r>
              <a:rPr lang="en-US" sz="400" dirty="0">
                <a:solidFill>
                  <a:schemeClr val="tx2"/>
                </a:solidFill>
                <a:latin typeface="+mj-lt"/>
              </a:rPr>
              <a:t>Tests to Diagnose and Stage Prostate Cancer. American Cancer Society. https://www.cancer.org/cancer/prostate-cancer/detection-diagnosis-staging/how-diagnosed.html. Accessed May 11, 2022.</a:t>
            </a:r>
          </a:p>
          <a:p>
            <a:pPr marL="117475" indent="-117475">
              <a:spcBef>
                <a:spcPts val="0"/>
              </a:spcBef>
              <a:spcAft>
                <a:spcPts val="0"/>
              </a:spcAft>
              <a:buFont typeface="+mj-lt"/>
              <a:buAutoNum type="arabicPeriod" startAt="17"/>
            </a:pPr>
            <a:r>
              <a:rPr lang="en-US" sz="400" dirty="0">
                <a:solidFill>
                  <a:schemeClr val="tx2"/>
                </a:solidFill>
                <a:latin typeface="+mj-lt"/>
              </a:rPr>
              <a:t>Grading Your Cancer. Prostate Cancer Foundation. https://www.pcf.org/about-prostate-cancer/diagnosis-staging-prostate-cancer/gleason-score-isup-grade/. Accessed May 11, 2022.</a:t>
            </a:r>
          </a:p>
        </p:txBody>
      </p:sp>
    </p:spTree>
    <p:extLst>
      <p:ext uri="{BB962C8B-B14F-4D97-AF65-F5344CB8AC3E}">
        <p14:creationId xmlns:p14="http://schemas.microsoft.com/office/powerpoint/2010/main" val="416191560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C040-DB63-45C0-AD6B-F80B13105F3E}"/>
              </a:ext>
            </a:extLst>
          </p:cNvPr>
          <p:cNvSpPr>
            <a:spLocks noGrp="1"/>
          </p:cNvSpPr>
          <p:nvPr>
            <p:ph type="ctrTitle"/>
          </p:nvPr>
        </p:nvSpPr>
        <p:spPr/>
        <p:txBody>
          <a:bodyPr>
            <a:normAutofit/>
          </a:bodyPr>
          <a:lstStyle/>
          <a:p>
            <a:r>
              <a:rPr lang="en-US" sz="3200" dirty="0"/>
              <a:t>Treatment options</a:t>
            </a:r>
          </a:p>
        </p:txBody>
      </p:sp>
    </p:spTree>
    <p:extLst>
      <p:ext uri="{BB962C8B-B14F-4D97-AF65-F5344CB8AC3E}">
        <p14:creationId xmlns:p14="http://schemas.microsoft.com/office/powerpoint/2010/main" val="265108715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E2BA-C592-4A9B-979F-A1476568B251}"/>
              </a:ext>
            </a:extLst>
          </p:cNvPr>
          <p:cNvSpPr>
            <a:spLocks noGrp="1"/>
          </p:cNvSpPr>
          <p:nvPr>
            <p:ph type="title"/>
          </p:nvPr>
        </p:nvSpPr>
        <p:spPr/>
        <p:txBody>
          <a:bodyPr/>
          <a:lstStyle/>
          <a:p>
            <a:r>
              <a:rPr lang="en-US" dirty="0"/>
              <a:t>Treatment options</a:t>
            </a:r>
            <a:r>
              <a:rPr lang="en-US" baseline="30000" dirty="0"/>
              <a:t>18-20</a:t>
            </a:r>
          </a:p>
        </p:txBody>
      </p:sp>
      <p:sp>
        <p:nvSpPr>
          <p:cNvPr id="8" name="Oval 4">
            <a:extLst>
              <a:ext uri="{FF2B5EF4-FFF2-40B4-BE49-F238E27FC236}">
                <a16:creationId xmlns:a16="http://schemas.microsoft.com/office/drawing/2014/main" id="{2C1AC5CE-C903-4B17-9E03-97A3FBE78BF3}"/>
              </a:ext>
            </a:extLst>
          </p:cNvPr>
          <p:cNvSpPr txBox="1"/>
          <p:nvPr/>
        </p:nvSpPr>
        <p:spPr>
          <a:xfrm>
            <a:off x="4376142" y="1807424"/>
            <a:ext cx="1452557" cy="4779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algn="ctr" defTabSz="433388">
              <a:lnSpc>
                <a:spcPct val="90000"/>
              </a:lnSpc>
              <a:spcAft>
                <a:spcPct val="35000"/>
              </a:spcAft>
            </a:pPr>
            <a:endParaRPr lang="en-US" sz="1500" b="1" dirty="0">
              <a:solidFill>
                <a:srgbClr val="00548D"/>
              </a:solidFill>
            </a:endParaRPr>
          </a:p>
        </p:txBody>
      </p:sp>
      <p:sp>
        <p:nvSpPr>
          <p:cNvPr id="12" name="Oval 4">
            <a:extLst>
              <a:ext uri="{FF2B5EF4-FFF2-40B4-BE49-F238E27FC236}">
                <a16:creationId xmlns:a16="http://schemas.microsoft.com/office/drawing/2014/main" id="{6AB5E085-4694-436A-856A-55F096F61095}"/>
              </a:ext>
            </a:extLst>
          </p:cNvPr>
          <p:cNvSpPr txBox="1"/>
          <p:nvPr/>
        </p:nvSpPr>
        <p:spPr>
          <a:xfrm>
            <a:off x="381000" y="1807425"/>
            <a:ext cx="1452557" cy="4779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algn="ctr" defTabSz="433388">
              <a:lnSpc>
                <a:spcPct val="90000"/>
              </a:lnSpc>
              <a:spcAft>
                <a:spcPct val="35000"/>
              </a:spcAft>
            </a:pPr>
            <a:endParaRPr lang="en-US" sz="1500" b="1" dirty="0">
              <a:solidFill>
                <a:srgbClr val="00548D"/>
              </a:solidFill>
            </a:endParaRPr>
          </a:p>
        </p:txBody>
      </p:sp>
      <p:sp>
        <p:nvSpPr>
          <p:cNvPr id="15" name="Oval 4">
            <a:extLst>
              <a:ext uri="{FF2B5EF4-FFF2-40B4-BE49-F238E27FC236}">
                <a16:creationId xmlns:a16="http://schemas.microsoft.com/office/drawing/2014/main" id="{F8DF79ED-9A1D-4A99-9B99-D3E271458FC8}"/>
              </a:ext>
            </a:extLst>
          </p:cNvPr>
          <p:cNvSpPr txBox="1"/>
          <p:nvPr/>
        </p:nvSpPr>
        <p:spPr>
          <a:xfrm>
            <a:off x="2376405" y="1807425"/>
            <a:ext cx="1452557" cy="4779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algn="ctr" defTabSz="433388">
              <a:lnSpc>
                <a:spcPct val="90000"/>
              </a:lnSpc>
              <a:spcAft>
                <a:spcPct val="35000"/>
              </a:spcAft>
            </a:pPr>
            <a:endParaRPr lang="en-US" sz="1500" b="1" dirty="0">
              <a:solidFill>
                <a:srgbClr val="00548D"/>
              </a:solidFill>
            </a:endParaRPr>
          </a:p>
        </p:txBody>
      </p:sp>
      <p:sp>
        <p:nvSpPr>
          <p:cNvPr id="23" name="Oval 4">
            <a:extLst>
              <a:ext uri="{FF2B5EF4-FFF2-40B4-BE49-F238E27FC236}">
                <a16:creationId xmlns:a16="http://schemas.microsoft.com/office/drawing/2014/main" id="{3A4AF05F-718F-4EAE-8DDC-9A21FFE7CBD7}"/>
              </a:ext>
            </a:extLst>
          </p:cNvPr>
          <p:cNvSpPr txBox="1"/>
          <p:nvPr/>
        </p:nvSpPr>
        <p:spPr>
          <a:xfrm>
            <a:off x="4376142" y="2389696"/>
            <a:ext cx="1452557" cy="882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algn="ctr" defTabSz="433388">
              <a:lnSpc>
                <a:spcPct val="90000"/>
              </a:lnSpc>
              <a:spcAft>
                <a:spcPct val="35000"/>
              </a:spcAft>
            </a:pPr>
            <a:endParaRPr lang="en-US" sz="1200" dirty="0">
              <a:solidFill>
                <a:srgbClr val="00548D"/>
              </a:solidFill>
            </a:endParaRPr>
          </a:p>
        </p:txBody>
      </p:sp>
      <p:sp>
        <p:nvSpPr>
          <p:cNvPr id="24" name="Oval 4">
            <a:extLst>
              <a:ext uri="{FF2B5EF4-FFF2-40B4-BE49-F238E27FC236}">
                <a16:creationId xmlns:a16="http://schemas.microsoft.com/office/drawing/2014/main" id="{7C89BE5E-7A49-4608-861C-E41C6749B91C}"/>
              </a:ext>
            </a:extLst>
          </p:cNvPr>
          <p:cNvSpPr txBox="1"/>
          <p:nvPr/>
        </p:nvSpPr>
        <p:spPr>
          <a:xfrm>
            <a:off x="381000" y="2389698"/>
            <a:ext cx="1452557" cy="882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algn="ctr" defTabSz="433388">
              <a:lnSpc>
                <a:spcPct val="90000"/>
              </a:lnSpc>
              <a:spcAft>
                <a:spcPct val="35000"/>
              </a:spcAft>
            </a:pPr>
            <a:endParaRPr lang="en-US" sz="1200" dirty="0">
              <a:solidFill>
                <a:srgbClr val="00548D"/>
              </a:solidFill>
            </a:endParaRPr>
          </a:p>
        </p:txBody>
      </p:sp>
      <p:sp>
        <p:nvSpPr>
          <p:cNvPr id="25" name="Oval 4">
            <a:extLst>
              <a:ext uri="{FF2B5EF4-FFF2-40B4-BE49-F238E27FC236}">
                <a16:creationId xmlns:a16="http://schemas.microsoft.com/office/drawing/2014/main" id="{0E2BEFE2-A7B3-49B1-9363-ADACE5B15D8D}"/>
              </a:ext>
            </a:extLst>
          </p:cNvPr>
          <p:cNvSpPr txBox="1"/>
          <p:nvPr/>
        </p:nvSpPr>
        <p:spPr>
          <a:xfrm>
            <a:off x="2376405" y="2389697"/>
            <a:ext cx="1452557" cy="882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algn="ctr" defTabSz="433388">
              <a:lnSpc>
                <a:spcPct val="90000"/>
              </a:lnSpc>
              <a:spcAft>
                <a:spcPct val="35000"/>
              </a:spcAft>
            </a:pPr>
            <a:endParaRPr lang="en-US" sz="1200" dirty="0">
              <a:solidFill>
                <a:srgbClr val="00548D"/>
              </a:solidFill>
            </a:endParaRPr>
          </a:p>
        </p:txBody>
      </p:sp>
      <p:sp>
        <p:nvSpPr>
          <p:cNvPr id="18" name="Oval 4">
            <a:extLst>
              <a:ext uri="{FF2B5EF4-FFF2-40B4-BE49-F238E27FC236}">
                <a16:creationId xmlns:a16="http://schemas.microsoft.com/office/drawing/2014/main" id="{0E8BC66A-6966-46DE-88C4-9665E39C6764}"/>
              </a:ext>
            </a:extLst>
          </p:cNvPr>
          <p:cNvSpPr txBox="1"/>
          <p:nvPr/>
        </p:nvSpPr>
        <p:spPr>
          <a:xfrm>
            <a:off x="458236" y="3376708"/>
            <a:ext cx="8342863" cy="882731"/>
          </a:xfrm>
          <a:prstGeom prst="rect">
            <a:avLst/>
          </a:prstGeom>
          <a:solidFill>
            <a:schemeClr val="bg1">
              <a:lumMod val="95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433388">
              <a:lnSpc>
                <a:spcPct val="90000"/>
              </a:lnSpc>
              <a:spcAft>
                <a:spcPct val="35000"/>
              </a:spcAft>
            </a:pPr>
            <a:r>
              <a:rPr lang="en-US" sz="1200" b="1" dirty="0">
                <a:solidFill>
                  <a:srgbClr val="00548D"/>
                </a:solidFill>
              </a:rPr>
              <a:t>Other treatments include:</a:t>
            </a:r>
          </a:p>
          <a:p>
            <a:pPr marL="214313" indent="-214313" defTabSz="433388">
              <a:lnSpc>
                <a:spcPct val="90000"/>
              </a:lnSpc>
              <a:spcAft>
                <a:spcPct val="35000"/>
              </a:spcAft>
              <a:buFont typeface="Arial" panose="020B0604020202020204" pitchFamily="34" charset="0"/>
              <a:buChar char="•"/>
            </a:pPr>
            <a:r>
              <a:rPr lang="en-US" sz="1200" dirty="0">
                <a:solidFill>
                  <a:srgbClr val="00548D"/>
                </a:solidFill>
              </a:rPr>
              <a:t>Hormone therapy</a:t>
            </a:r>
          </a:p>
          <a:p>
            <a:pPr marL="214313" indent="-214313" defTabSz="433388">
              <a:lnSpc>
                <a:spcPct val="90000"/>
              </a:lnSpc>
              <a:spcAft>
                <a:spcPct val="35000"/>
              </a:spcAft>
              <a:buFont typeface="Arial" panose="020B0604020202020204" pitchFamily="34" charset="0"/>
              <a:buChar char="•"/>
            </a:pPr>
            <a:r>
              <a:rPr lang="en-US" sz="1200" dirty="0">
                <a:solidFill>
                  <a:srgbClr val="00548D"/>
                </a:solidFill>
              </a:rPr>
              <a:t>Chemotherapy</a:t>
            </a:r>
          </a:p>
        </p:txBody>
      </p:sp>
      <p:sp>
        <p:nvSpPr>
          <p:cNvPr id="19" name="Oval 4">
            <a:extLst>
              <a:ext uri="{FF2B5EF4-FFF2-40B4-BE49-F238E27FC236}">
                <a16:creationId xmlns:a16="http://schemas.microsoft.com/office/drawing/2014/main" id="{499091D7-C0BE-4A5A-851B-A79BB647478B}"/>
              </a:ext>
            </a:extLst>
          </p:cNvPr>
          <p:cNvSpPr txBox="1"/>
          <p:nvPr/>
        </p:nvSpPr>
        <p:spPr>
          <a:xfrm>
            <a:off x="381000" y="1048347"/>
            <a:ext cx="6384874" cy="244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3" tIns="12383" rIns="12383" bIns="12383" numCol="1" spcCol="1270" anchor="t" anchorCtr="0">
            <a:noAutofit/>
          </a:bodyPr>
          <a:lstStyle/>
          <a:p>
            <a:pPr defTabSz="433388">
              <a:lnSpc>
                <a:spcPct val="90000"/>
              </a:lnSpc>
              <a:spcAft>
                <a:spcPct val="35000"/>
              </a:spcAft>
            </a:pPr>
            <a:r>
              <a:rPr lang="en-US" sz="1600" b="1" dirty="0">
                <a:solidFill>
                  <a:srgbClr val="00548D"/>
                </a:solidFill>
              </a:rPr>
              <a:t>Most common:</a:t>
            </a:r>
          </a:p>
        </p:txBody>
      </p:sp>
      <p:graphicFrame>
        <p:nvGraphicFramePr>
          <p:cNvPr id="4" name="Table 4">
            <a:extLst>
              <a:ext uri="{FF2B5EF4-FFF2-40B4-BE49-F238E27FC236}">
                <a16:creationId xmlns:a16="http://schemas.microsoft.com/office/drawing/2014/main" id="{C2A94E3D-9A2A-1ED4-70D9-6D688938101F}"/>
              </a:ext>
            </a:extLst>
          </p:cNvPr>
          <p:cNvGraphicFramePr>
            <a:graphicFrameLocks noGrp="1"/>
          </p:cNvGraphicFramePr>
          <p:nvPr>
            <p:extLst>
              <p:ext uri="{D42A27DB-BD31-4B8C-83A1-F6EECF244321}">
                <p14:modId xmlns:p14="http://schemas.microsoft.com/office/powerpoint/2010/main" val="1273171306"/>
              </p:ext>
            </p:extLst>
          </p:nvPr>
        </p:nvGraphicFramePr>
        <p:xfrm>
          <a:off x="381000" y="1407199"/>
          <a:ext cx="8420100" cy="1668788"/>
        </p:xfrm>
        <a:graphic>
          <a:graphicData uri="http://schemas.openxmlformats.org/drawingml/2006/table">
            <a:tbl>
              <a:tblPr firstRow="1" bandRow="1">
                <a:tableStyleId>{21E4AEA4-8DFA-4A89-87EB-49C32662AFE0}</a:tableStyleId>
              </a:tblPr>
              <a:tblGrid>
                <a:gridCol w="2806700">
                  <a:extLst>
                    <a:ext uri="{9D8B030D-6E8A-4147-A177-3AD203B41FA5}">
                      <a16:colId xmlns:a16="http://schemas.microsoft.com/office/drawing/2014/main" val="4014914083"/>
                    </a:ext>
                  </a:extLst>
                </a:gridCol>
                <a:gridCol w="2806700">
                  <a:extLst>
                    <a:ext uri="{9D8B030D-6E8A-4147-A177-3AD203B41FA5}">
                      <a16:colId xmlns:a16="http://schemas.microsoft.com/office/drawing/2014/main" val="1899408217"/>
                    </a:ext>
                  </a:extLst>
                </a:gridCol>
                <a:gridCol w="2806700">
                  <a:extLst>
                    <a:ext uri="{9D8B030D-6E8A-4147-A177-3AD203B41FA5}">
                      <a16:colId xmlns:a16="http://schemas.microsoft.com/office/drawing/2014/main" val="2644503757"/>
                    </a:ext>
                  </a:extLst>
                </a:gridCol>
              </a:tblGrid>
              <a:tr h="5116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chemeClr val="bg1"/>
                          </a:solidFill>
                        </a:rPr>
                        <a:t>Monitoring the cancer closely over time</a:t>
                      </a:r>
                      <a:endParaRPr lang="en-US" sz="1400" b="1" dirty="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chemeClr val="bg1"/>
                          </a:solidFill>
                        </a:rPr>
                        <a:t>Remove prostate tissue surgically</a:t>
                      </a: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solidFill>
                            <a:schemeClr val="bg1"/>
                          </a:solidFill>
                        </a:rPr>
                        <a:t>High energy rays or particles to kill cancer cells</a:t>
                      </a: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187307908"/>
                  </a:ext>
                </a:extLst>
              </a:tr>
              <a:tr h="11506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a:solidFill>
                            <a:srgbClr val="00548D"/>
                          </a:solidFill>
                        </a:rPr>
                        <a:t>Active surveillance</a:t>
                      </a:r>
                      <a:endParaRPr lang="en-US" sz="3200" dirty="0">
                        <a:solidFill>
                          <a:srgbClr val="00548D"/>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a:solidFill>
                            <a:srgbClr val="00548D"/>
                          </a:solidFill>
                        </a:rPr>
                        <a:t>Surgery</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a:solidFill>
                            <a:srgbClr val="00548D"/>
                          </a:solidFill>
                        </a:rPr>
                        <a:t>Radiation therapy</a:t>
                      </a:r>
                      <a:endParaRPr lang="en-US" sz="3200" dirty="0"/>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1170381"/>
                  </a:ext>
                </a:extLst>
              </a:tr>
            </a:tbl>
          </a:graphicData>
        </a:graphic>
      </p:graphicFrame>
      <p:sp>
        <p:nvSpPr>
          <p:cNvPr id="14" name="TextBox 13">
            <a:extLst>
              <a:ext uri="{FF2B5EF4-FFF2-40B4-BE49-F238E27FC236}">
                <a16:creationId xmlns:a16="http://schemas.microsoft.com/office/drawing/2014/main" id="{90C07088-5861-FB52-9E0C-2CB5AB4496BB}"/>
              </a:ext>
            </a:extLst>
          </p:cNvPr>
          <p:cNvSpPr txBox="1"/>
          <p:nvPr/>
        </p:nvSpPr>
        <p:spPr>
          <a:xfrm>
            <a:off x="3270250" y="3655494"/>
            <a:ext cx="2660649" cy="489365"/>
          </a:xfrm>
          <a:prstGeom prst="rect">
            <a:avLst/>
          </a:prstGeom>
          <a:noFill/>
        </p:spPr>
        <p:txBody>
          <a:bodyPr wrap="square">
            <a:spAutoFit/>
          </a:bodyPr>
          <a:lstStyle/>
          <a:p>
            <a:pPr marL="214313" indent="-214313" defTabSz="433388">
              <a:lnSpc>
                <a:spcPct val="90000"/>
              </a:lnSpc>
              <a:spcAft>
                <a:spcPct val="35000"/>
              </a:spcAft>
              <a:buFont typeface="Arial" panose="020B0604020202020204" pitchFamily="34" charset="0"/>
              <a:buChar char="•"/>
            </a:pPr>
            <a:r>
              <a:rPr lang="en-US" sz="1200" dirty="0">
                <a:solidFill>
                  <a:srgbClr val="00548D"/>
                </a:solidFill>
              </a:rPr>
              <a:t>Cryotherapy</a:t>
            </a:r>
          </a:p>
          <a:p>
            <a:pPr marL="214313" indent="-214313" defTabSz="433388">
              <a:lnSpc>
                <a:spcPct val="90000"/>
              </a:lnSpc>
              <a:spcAft>
                <a:spcPct val="35000"/>
              </a:spcAft>
              <a:buFont typeface="Arial" panose="020B0604020202020204" pitchFamily="34" charset="0"/>
              <a:buChar char="•"/>
            </a:pPr>
            <a:r>
              <a:rPr lang="en-US" sz="1200" dirty="0">
                <a:solidFill>
                  <a:srgbClr val="00548D"/>
                </a:solidFill>
              </a:rPr>
              <a:t>HIFU</a:t>
            </a:r>
          </a:p>
        </p:txBody>
      </p:sp>
      <p:sp>
        <p:nvSpPr>
          <p:cNvPr id="16" name="TextBox 15">
            <a:extLst>
              <a:ext uri="{FF2B5EF4-FFF2-40B4-BE49-F238E27FC236}">
                <a16:creationId xmlns:a16="http://schemas.microsoft.com/office/drawing/2014/main" id="{5A03188E-D8BC-E460-56D9-60B352D831BC}"/>
              </a:ext>
            </a:extLst>
          </p:cNvPr>
          <p:cNvSpPr txBox="1"/>
          <p:nvPr/>
        </p:nvSpPr>
        <p:spPr>
          <a:xfrm>
            <a:off x="6134100" y="3655494"/>
            <a:ext cx="2660649" cy="489365"/>
          </a:xfrm>
          <a:prstGeom prst="rect">
            <a:avLst/>
          </a:prstGeom>
          <a:noFill/>
        </p:spPr>
        <p:txBody>
          <a:bodyPr wrap="square">
            <a:spAutoFit/>
          </a:bodyPr>
          <a:lstStyle/>
          <a:p>
            <a:pPr marL="214313" indent="-214313" defTabSz="433388">
              <a:lnSpc>
                <a:spcPct val="90000"/>
              </a:lnSpc>
              <a:spcAft>
                <a:spcPct val="35000"/>
              </a:spcAft>
              <a:buFont typeface="Arial" panose="020B0604020202020204" pitchFamily="34" charset="0"/>
              <a:buChar char="•"/>
            </a:pPr>
            <a:r>
              <a:rPr lang="en-US" sz="1200" dirty="0">
                <a:solidFill>
                  <a:srgbClr val="00548D"/>
                </a:solidFill>
              </a:rPr>
              <a:t>Immunotherapy</a:t>
            </a:r>
          </a:p>
          <a:p>
            <a:pPr marL="214313" indent="-214313" defTabSz="433388">
              <a:lnSpc>
                <a:spcPct val="90000"/>
              </a:lnSpc>
              <a:spcAft>
                <a:spcPct val="35000"/>
              </a:spcAft>
              <a:buFont typeface="Arial" panose="020B0604020202020204" pitchFamily="34" charset="0"/>
              <a:buChar char="•"/>
            </a:pPr>
            <a:r>
              <a:rPr lang="en-US" sz="1200" dirty="0">
                <a:solidFill>
                  <a:srgbClr val="00548D"/>
                </a:solidFill>
              </a:rPr>
              <a:t>Targeted therapy</a:t>
            </a:r>
          </a:p>
        </p:txBody>
      </p:sp>
      <p:sp>
        <p:nvSpPr>
          <p:cNvPr id="20" name="TextBox 19">
            <a:extLst>
              <a:ext uri="{FF2B5EF4-FFF2-40B4-BE49-F238E27FC236}">
                <a16:creationId xmlns:a16="http://schemas.microsoft.com/office/drawing/2014/main" id="{EF818154-1162-43D0-93BD-2E94F8D5D77E}"/>
              </a:ext>
            </a:extLst>
          </p:cNvPr>
          <p:cNvSpPr txBox="1"/>
          <p:nvPr/>
        </p:nvSpPr>
        <p:spPr>
          <a:xfrm>
            <a:off x="228600" y="4313001"/>
            <a:ext cx="8610599" cy="276999"/>
          </a:xfrm>
          <a:prstGeom prst="rect">
            <a:avLst/>
          </a:prstGeom>
          <a:noFill/>
        </p:spPr>
        <p:txBody>
          <a:bodyPr wrap="square">
            <a:spAutoFit/>
          </a:bodyPr>
          <a:lstStyle/>
          <a:p>
            <a:pPr marL="117475" indent="-117475">
              <a:spcBef>
                <a:spcPts val="0"/>
              </a:spcBef>
              <a:spcAft>
                <a:spcPts val="0"/>
              </a:spcAft>
              <a:buFont typeface="+mj-lt"/>
              <a:buAutoNum type="arabicPeriod" startAt="18"/>
            </a:pPr>
            <a:r>
              <a:rPr lang="en-US" sz="400" dirty="0">
                <a:solidFill>
                  <a:schemeClr val="tx2"/>
                </a:solidFill>
                <a:latin typeface="+mj-lt"/>
              </a:rPr>
              <a:t>Observation or Active Surveillance for Prostate Cancer. American Cancer Society. https://www.cancer.org/cancer/prostate-cancer/treating/watchful-waiting.html. Accessed May 11, 2022.</a:t>
            </a:r>
          </a:p>
          <a:p>
            <a:pPr marL="117475" indent="-117475">
              <a:spcBef>
                <a:spcPts val="0"/>
              </a:spcBef>
              <a:spcAft>
                <a:spcPts val="0"/>
              </a:spcAft>
              <a:buFont typeface="+mj-lt"/>
              <a:buAutoNum type="arabicPeriod" startAt="18"/>
            </a:pPr>
            <a:r>
              <a:rPr lang="en-US" sz="400" dirty="0">
                <a:solidFill>
                  <a:schemeClr val="tx2"/>
                </a:solidFill>
                <a:latin typeface="+mj-lt"/>
              </a:rPr>
              <a:t>Surgery for Prostate Cancer. American Cancer Society. https://www.cancer.org/cancer/prostate-cancer/treating/surgery.html. Accessed May 11, 2022.</a:t>
            </a:r>
          </a:p>
          <a:p>
            <a:pPr marL="117475" indent="-117475">
              <a:spcBef>
                <a:spcPts val="0"/>
              </a:spcBef>
              <a:spcAft>
                <a:spcPts val="0"/>
              </a:spcAft>
              <a:buFont typeface="+mj-lt"/>
              <a:buAutoNum type="arabicPeriod" startAt="18"/>
            </a:pPr>
            <a:r>
              <a:rPr lang="en-US" sz="400" dirty="0">
                <a:solidFill>
                  <a:schemeClr val="tx2"/>
                </a:solidFill>
                <a:latin typeface="+mj-lt"/>
              </a:rPr>
              <a:t>Radiation Therapy for Prostate Cancer. American Cancer Society. https://www.cancer.org/cancer/prostate-cancer/treating/radiation-therapy.html. Accessed March 4, 2022.</a:t>
            </a:r>
          </a:p>
        </p:txBody>
      </p:sp>
    </p:spTree>
    <p:extLst>
      <p:ext uri="{BB962C8B-B14F-4D97-AF65-F5344CB8AC3E}">
        <p14:creationId xmlns:p14="http://schemas.microsoft.com/office/powerpoint/2010/main" val="273657024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E293-4E06-4045-BFBF-2B067EA27022}"/>
              </a:ext>
            </a:extLst>
          </p:cNvPr>
          <p:cNvSpPr>
            <a:spLocks noGrp="1"/>
          </p:cNvSpPr>
          <p:nvPr>
            <p:ph type="title"/>
          </p:nvPr>
        </p:nvSpPr>
        <p:spPr/>
        <p:txBody>
          <a:bodyPr/>
          <a:lstStyle/>
          <a:p>
            <a:r>
              <a:rPr lang="en-US" dirty="0"/>
              <a:t>Active surveillance</a:t>
            </a:r>
            <a:r>
              <a:rPr lang="en-US" baseline="30000" dirty="0"/>
              <a:t>18</a:t>
            </a:r>
          </a:p>
        </p:txBody>
      </p:sp>
      <p:sp>
        <p:nvSpPr>
          <p:cNvPr id="3" name="Content Placeholder 2">
            <a:extLst>
              <a:ext uri="{FF2B5EF4-FFF2-40B4-BE49-F238E27FC236}">
                <a16:creationId xmlns:a16="http://schemas.microsoft.com/office/drawing/2014/main" id="{34CD0FB4-393C-4A24-B0B4-CCE7795DA0DF}"/>
              </a:ext>
            </a:extLst>
          </p:cNvPr>
          <p:cNvSpPr>
            <a:spLocks noGrp="1"/>
          </p:cNvSpPr>
          <p:nvPr>
            <p:ph idx="1"/>
          </p:nvPr>
        </p:nvSpPr>
        <p:spPr>
          <a:xfrm>
            <a:off x="381000" y="1181307"/>
            <a:ext cx="4258016" cy="2114829"/>
          </a:xfrm>
        </p:spPr>
        <p:txBody>
          <a:bodyPr/>
          <a:lstStyle/>
          <a:p>
            <a:pPr marL="0" indent="0" defTabSz="685800">
              <a:spcAft>
                <a:spcPts val="450"/>
              </a:spcAft>
              <a:buNone/>
              <a:defRPr/>
            </a:pPr>
            <a:r>
              <a:rPr lang="en-US" sz="1400" b="1" dirty="0">
                <a:solidFill>
                  <a:srgbClr val="0086BF"/>
                </a:solidFill>
                <a:latin typeface="Arial" panose="020B0604020202020204"/>
              </a:rPr>
              <a:t>What is it?</a:t>
            </a:r>
          </a:p>
          <a:p>
            <a:pPr defTabSz="685800">
              <a:spcBef>
                <a:spcPts val="0"/>
              </a:spcBef>
              <a:spcAft>
                <a:spcPts val="450"/>
              </a:spcAft>
              <a:defRPr/>
            </a:pPr>
            <a:r>
              <a:rPr lang="en-US" sz="1400" dirty="0">
                <a:solidFill>
                  <a:schemeClr val="tx1"/>
                </a:solidFill>
                <a:latin typeface="Arial" panose="020B0604020202020204"/>
              </a:rPr>
              <a:t>Monitoring the cancer and symptoms closely</a:t>
            </a:r>
          </a:p>
          <a:p>
            <a:pPr defTabSz="685800">
              <a:spcBef>
                <a:spcPts val="0"/>
              </a:spcBef>
              <a:spcAft>
                <a:spcPts val="450"/>
              </a:spcAft>
              <a:defRPr/>
            </a:pPr>
            <a:r>
              <a:rPr lang="en-US" sz="1400" dirty="0">
                <a:solidFill>
                  <a:schemeClr val="tx1"/>
                </a:solidFill>
                <a:latin typeface="Arial" panose="020B0604020202020204"/>
              </a:rPr>
              <a:t>Methods of monitoring can include:</a:t>
            </a:r>
          </a:p>
          <a:p>
            <a:pPr marL="342900" lvl="1" indent="-171450">
              <a:spcBef>
                <a:spcPts val="0"/>
              </a:spcBef>
              <a:spcAft>
                <a:spcPts val="450"/>
              </a:spcAft>
              <a:buFont typeface="Arial" panose="020B0604020202020204" pitchFamily="34" charset="0"/>
              <a:buChar char="•"/>
              <a:defRPr/>
            </a:pPr>
            <a:r>
              <a:rPr lang="en-US" sz="1400" dirty="0">
                <a:solidFill>
                  <a:schemeClr val="tx1"/>
                </a:solidFill>
                <a:latin typeface="Arial" panose="020B0604020202020204"/>
              </a:rPr>
              <a:t>PSA tests every 6 months, DREs annually, regular imaging and biopsies</a:t>
            </a:r>
            <a:endParaRPr lang="en-US" sz="1400" dirty="0"/>
          </a:p>
        </p:txBody>
      </p:sp>
      <p:sp>
        <p:nvSpPr>
          <p:cNvPr id="7" name="Rectangle 6">
            <a:extLst>
              <a:ext uri="{FF2B5EF4-FFF2-40B4-BE49-F238E27FC236}">
                <a16:creationId xmlns:a16="http://schemas.microsoft.com/office/drawing/2014/main" id="{148E5068-5135-4207-ADA9-828B508AB088}"/>
              </a:ext>
            </a:extLst>
          </p:cNvPr>
          <p:cNvSpPr/>
          <p:nvPr/>
        </p:nvSpPr>
        <p:spPr>
          <a:xfrm>
            <a:off x="381000" y="3404026"/>
            <a:ext cx="4258016" cy="753598"/>
          </a:xfrm>
          <a:prstGeom prst="rect">
            <a:avLst/>
          </a:prstGeom>
          <a:solidFill>
            <a:schemeClr val="accent2">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FCA56A9B-EE2F-486D-B9B6-92111F2C4FD7}"/>
              </a:ext>
            </a:extLst>
          </p:cNvPr>
          <p:cNvSpPr txBox="1"/>
          <p:nvPr/>
        </p:nvSpPr>
        <p:spPr>
          <a:xfrm>
            <a:off x="526641" y="3721450"/>
            <a:ext cx="1165860" cy="430887"/>
          </a:xfrm>
          <a:prstGeom prst="rect">
            <a:avLst/>
          </a:prstGeom>
          <a:noFill/>
        </p:spPr>
        <p:txBody>
          <a:bodyPr wrap="square" rtlCol="0">
            <a:spAutoFit/>
          </a:bodyPr>
          <a:lstStyle/>
          <a:p>
            <a:pPr lvl="0"/>
            <a:r>
              <a:rPr lang="en-US" sz="1100" b="1" dirty="0">
                <a:solidFill>
                  <a:schemeClr val="accent2"/>
                </a:solidFill>
              </a:rPr>
              <a:t>General anesthesia?</a:t>
            </a:r>
            <a:endParaRPr lang="en-US" sz="1100" baseline="30000" dirty="0"/>
          </a:p>
        </p:txBody>
      </p:sp>
      <p:sp>
        <p:nvSpPr>
          <p:cNvPr id="10" name="TextBox 9">
            <a:extLst>
              <a:ext uri="{FF2B5EF4-FFF2-40B4-BE49-F238E27FC236}">
                <a16:creationId xmlns:a16="http://schemas.microsoft.com/office/drawing/2014/main" id="{51623E02-0247-4B5B-8908-08DC10D0A1B3}"/>
              </a:ext>
            </a:extLst>
          </p:cNvPr>
          <p:cNvSpPr txBox="1"/>
          <p:nvPr/>
        </p:nvSpPr>
        <p:spPr>
          <a:xfrm>
            <a:off x="3328128" y="3721450"/>
            <a:ext cx="1165860" cy="261610"/>
          </a:xfrm>
          <a:prstGeom prst="rect">
            <a:avLst/>
          </a:prstGeom>
          <a:noFill/>
        </p:spPr>
        <p:txBody>
          <a:bodyPr wrap="square" rtlCol="0">
            <a:spAutoFit/>
          </a:bodyPr>
          <a:lstStyle/>
          <a:p>
            <a:pPr lvl="0"/>
            <a:r>
              <a:rPr lang="en-US" sz="1100" b="1">
                <a:solidFill>
                  <a:schemeClr val="accent2"/>
                </a:solidFill>
              </a:rPr>
              <a:t>Invasive?</a:t>
            </a:r>
          </a:p>
        </p:txBody>
      </p:sp>
      <p:sp>
        <p:nvSpPr>
          <p:cNvPr id="11" name="Rectangle 10">
            <a:extLst>
              <a:ext uri="{FF2B5EF4-FFF2-40B4-BE49-F238E27FC236}">
                <a16:creationId xmlns:a16="http://schemas.microsoft.com/office/drawing/2014/main" id="{000DA053-0616-4632-A453-283E8FCFDDD4}"/>
              </a:ext>
            </a:extLst>
          </p:cNvPr>
          <p:cNvSpPr/>
          <p:nvPr/>
        </p:nvSpPr>
        <p:spPr>
          <a:xfrm>
            <a:off x="1927384" y="3727057"/>
            <a:ext cx="1165860" cy="430887"/>
          </a:xfrm>
          <a:prstGeom prst="rect">
            <a:avLst/>
          </a:prstGeom>
        </p:spPr>
        <p:txBody>
          <a:bodyPr wrap="square">
            <a:spAutoFit/>
          </a:bodyPr>
          <a:lstStyle/>
          <a:p>
            <a:r>
              <a:rPr lang="en-US" sz="1100" b="1" dirty="0">
                <a:solidFill>
                  <a:schemeClr val="accent2"/>
                </a:solidFill>
              </a:rPr>
              <a:t>Overnight at hospital?</a:t>
            </a:r>
            <a:endParaRPr lang="en-US" sz="1100" dirty="0"/>
          </a:p>
        </p:txBody>
      </p:sp>
      <p:sp>
        <p:nvSpPr>
          <p:cNvPr id="12" name="TextBox 11">
            <a:extLst>
              <a:ext uri="{FF2B5EF4-FFF2-40B4-BE49-F238E27FC236}">
                <a16:creationId xmlns:a16="http://schemas.microsoft.com/office/drawing/2014/main" id="{D89553D8-5C83-4DC7-B278-FED64BEBF754}"/>
              </a:ext>
            </a:extLst>
          </p:cNvPr>
          <p:cNvSpPr txBox="1"/>
          <p:nvPr/>
        </p:nvSpPr>
        <p:spPr>
          <a:xfrm>
            <a:off x="3328122" y="3445503"/>
            <a:ext cx="1165859" cy="400110"/>
          </a:xfrm>
          <a:prstGeom prst="rect">
            <a:avLst/>
          </a:prstGeom>
          <a:noFill/>
        </p:spPr>
        <p:txBody>
          <a:bodyPr wrap="square" rtlCol="0">
            <a:spAutoFit/>
          </a:bodyPr>
          <a:lstStyle/>
          <a:p>
            <a:r>
              <a:rPr lang="en-US" sz="2000" b="1" dirty="0">
                <a:solidFill>
                  <a:schemeClr val="accent1"/>
                </a:solidFill>
              </a:rPr>
              <a:t>—</a:t>
            </a:r>
          </a:p>
        </p:txBody>
      </p:sp>
      <p:grpSp>
        <p:nvGrpSpPr>
          <p:cNvPr id="13" name="Group 12">
            <a:extLst>
              <a:ext uri="{FF2B5EF4-FFF2-40B4-BE49-F238E27FC236}">
                <a16:creationId xmlns:a16="http://schemas.microsoft.com/office/drawing/2014/main" id="{9407E91E-2384-4555-A864-576AF83357B7}"/>
              </a:ext>
            </a:extLst>
          </p:cNvPr>
          <p:cNvGrpSpPr/>
          <p:nvPr/>
        </p:nvGrpSpPr>
        <p:grpSpPr>
          <a:xfrm>
            <a:off x="381000" y="3041890"/>
            <a:ext cx="4258016" cy="312560"/>
            <a:chOff x="381000" y="2622877"/>
            <a:chExt cx="5287069" cy="416746"/>
          </a:xfrm>
        </p:grpSpPr>
        <p:sp>
          <p:nvSpPr>
            <p:cNvPr id="14" name="Rectangle 13">
              <a:extLst>
                <a:ext uri="{FF2B5EF4-FFF2-40B4-BE49-F238E27FC236}">
                  <a16:creationId xmlns:a16="http://schemas.microsoft.com/office/drawing/2014/main" id="{75722907-B326-467D-91F8-87C9A27C4F09}"/>
                </a:ext>
              </a:extLst>
            </p:cNvPr>
            <p:cNvSpPr/>
            <p:nvPr/>
          </p:nvSpPr>
          <p:spPr>
            <a:xfrm>
              <a:off x="381000" y="2684460"/>
              <a:ext cx="5287069" cy="284780"/>
            </a:xfrm>
            <a:prstGeom prst="rect">
              <a:avLst/>
            </a:prstGeom>
            <a:solidFill>
              <a:schemeClr val="accent6">
                <a:lumMod val="20000"/>
                <a:lumOff val="80000"/>
              </a:schemeClr>
            </a:solidFill>
          </p:spPr>
          <p:txBody>
            <a:bodyPr wrap="square" lIns="480060">
              <a:spAutoFit/>
            </a:bodyPr>
            <a:lstStyle/>
            <a:p>
              <a:pPr defTabSz="514350">
                <a:lnSpc>
                  <a:spcPct val="106000"/>
                </a:lnSpc>
                <a:tabLst>
                  <a:tab pos="493991" algn="l"/>
                </a:tabLst>
              </a:pPr>
              <a:r>
                <a:rPr lang="en-US" sz="800" b="1">
                  <a:solidFill>
                    <a:schemeClr val="accent6">
                      <a:lumMod val="75000"/>
                    </a:schemeClr>
                  </a:solidFill>
                  <a:cs typeface="Arial" panose="020B0604020202020204" pitchFamily="34" charset="0"/>
                </a:rPr>
                <a:t>Not an ideal option for a fast-growing or metastasized cancer</a:t>
              </a:r>
            </a:p>
          </p:txBody>
        </p:sp>
        <p:sp>
          <p:nvSpPr>
            <p:cNvPr id="15" name="Oval 14">
              <a:extLst>
                <a:ext uri="{FF2B5EF4-FFF2-40B4-BE49-F238E27FC236}">
                  <a16:creationId xmlns:a16="http://schemas.microsoft.com/office/drawing/2014/main" id="{643F1DF7-8108-445A-B023-A133AE976991}"/>
                </a:ext>
              </a:extLst>
            </p:cNvPr>
            <p:cNvSpPr/>
            <p:nvPr/>
          </p:nvSpPr>
          <p:spPr>
            <a:xfrm>
              <a:off x="511702" y="2628143"/>
              <a:ext cx="380758" cy="4114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15" descr="A close up of a logo&#10;&#10;Description automatically generated">
              <a:extLst>
                <a:ext uri="{FF2B5EF4-FFF2-40B4-BE49-F238E27FC236}">
                  <a16:creationId xmlns:a16="http://schemas.microsoft.com/office/drawing/2014/main" id="{822B7CB3-F8B0-4036-907C-4FFC5A515AAD}"/>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6943" y="2622877"/>
              <a:ext cx="356616" cy="356616"/>
            </a:xfrm>
            <a:prstGeom prst="rect">
              <a:avLst/>
            </a:prstGeom>
          </p:spPr>
        </p:pic>
      </p:grpSp>
      <p:sp>
        <p:nvSpPr>
          <p:cNvPr id="17" name="TextBox 16">
            <a:extLst>
              <a:ext uri="{FF2B5EF4-FFF2-40B4-BE49-F238E27FC236}">
                <a16:creationId xmlns:a16="http://schemas.microsoft.com/office/drawing/2014/main" id="{0FC83A5F-4862-4B23-B657-C9FE9DBCAE84}"/>
              </a:ext>
            </a:extLst>
          </p:cNvPr>
          <p:cNvSpPr txBox="1"/>
          <p:nvPr/>
        </p:nvSpPr>
        <p:spPr>
          <a:xfrm>
            <a:off x="526639" y="3445503"/>
            <a:ext cx="1165860" cy="400110"/>
          </a:xfrm>
          <a:prstGeom prst="rect">
            <a:avLst/>
          </a:prstGeom>
          <a:noFill/>
        </p:spPr>
        <p:txBody>
          <a:bodyPr wrap="square" rtlCol="0">
            <a:spAutoFit/>
          </a:bodyPr>
          <a:lstStyle/>
          <a:p>
            <a:r>
              <a:rPr lang="en-US" sz="2000" b="1" dirty="0">
                <a:solidFill>
                  <a:schemeClr val="accent1"/>
                </a:solidFill>
              </a:rPr>
              <a:t>—</a:t>
            </a:r>
          </a:p>
        </p:txBody>
      </p:sp>
      <p:sp>
        <p:nvSpPr>
          <p:cNvPr id="18" name="TextBox 17">
            <a:extLst>
              <a:ext uri="{FF2B5EF4-FFF2-40B4-BE49-F238E27FC236}">
                <a16:creationId xmlns:a16="http://schemas.microsoft.com/office/drawing/2014/main" id="{426D2E3D-D01F-4F17-A763-A3BE4474C3F8}"/>
              </a:ext>
            </a:extLst>
          </p:cNvPr>
          <p:cNvSpPr txBox="1"/>
          <p:nvPr/>
        </p:nvSpPr>
        <p:spPr>
          <a:xfrm>
            <a:off x="1927383" y="3445503"/>
            <a:ext cx="1165859" cy="400110"/>
          </a:xfrm>
          <a:prstGeom prst="rect">
            <a:avLst/>
          </a:prstGeom>
          <a:noFill/>
        </p:spPr>
        <p:txBody>
          <a:bodyPr wrap="square" rtlCol="0">
            <a:spAutoFit/>
          </a:bodyPr>
          <a:lstStyle/>
          <a:p>
            <a:r>
              <a:rPr lang="en-US" sz="2000" b="1" dirty="0">
                <a:solidFill>
                  <a:schemeClr val="accent1"/>
                </a:solidFill>
              </a:rPr>
              <a:t>—</a:t>
            </a:r>
          </a:p>
        </p:txBody>
      </p:sp>
      <p:sp>
        <p:nvSpPr>
          <p:cNvPr id="19" name="Rectangle 18">
            <a:extLst>
              <a:ext uri="{FF2B5EF4-FFF2-40B4-BE49-F238E27FC236}">
                <a16:creationId xmlns:a16="http://schemas.microsoft.com/office/drawing/2014/main" id="{F69B54DA-381D-4958-A50D-F46CC07E4573}"/>
              </a:ext>
            </a:extLst>
          </p:cNvPr>
          <p:cNvSpPr/>
          <p:nvPr/>
        </p:nvSpPr>
        <p:spPr>
          <a:xfrm>
            <a:off x="5269518" y="1161108"/>
            <a:ext cx="3531582" cy="3247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a:extLst>
              <a:ext uri="{FF2B5EF4-FFF2-40B4-BE49-F238E27FC236}">
                <a16:creationId xmlns:a16="http://schemas.microsoft.com/office/drawing/2014/main" id="{B3EF1730-E451-4974-8848-9DB6D9B8877D}"/>
              </a:ext>
            </a:extLst>
          </p:cNvPr>
          <p:cNvSpPr txBox="1"/>
          <p:nvPr/>
        </p:nvSpPr>
        <p:spPr>
          <a:xfrm>
            <a:off x="5311938" y="3962236"/>
            <a:ext cx="3451062" cy="415498"/>
          </a:xfrm>
          <a:prstGeom prst="rect">
            <a:avLst/>
          </a:prstGeom>
          <a:noFill/>
        </p:spPr>
        <p:txBody>
          <a:bodyPr wrap="square">
            <a:spAutoFit/>
          </a:bodyPr>
          <a:lstStyle/>
          <a:p>
            <a:r>
              <a:rPr lang="en-US" sz="700" dirty="0">
                <a:solidFill>
                  <a:schemeClr val="tx2"/>
                </a:solidFill>
              </a:rPr>
              <a:t>This is not a complete list of all side effects associated with each treatment. You should speak with your doctor about the risks associated with each treatment option.</a:t>
            </a:r>
          </a:p>
        </p:txBody>
      </p:sp>
      <p:sp>
        <p:nvSpPr>
          <p:cNvPr id="21" name="Content Placeholder 2">
            <a:extLst>
              <a:ext uri="{FF2B5EF4-FFF2-40B4-BE49-F238E27FC236}">
                <a16:creationId xmlns:a16="http://schemas.microsoft.com/office/drawing/2014/main" id="{E657D504-FF68-4621-B1D4-16A7E1016D14}"/>
              </a:ext>
            </a:extLst>
          </p:cNvPr>
          <p:cNvSpPr txBox="1">
            <a:spLocks/>
          </p:cNvSpPr>
          <p:nvPr/>
        </p:nvSpPr>
        <p:spPr bwMode="auto">
          <a:xfrm>
            <a:off x="5311937" y="1214134"/>
            <a:ext cx="3400261" cy="229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400" b="1" dirty="0">
                <a:solidFill>
                  <a:srgbClr val="0086BF"/>
                </a:solidFill>
                <a:latin typeface="Arial" panose="020B0604020202020204"/>
              </a:rPr>
              <a:t>Potential side effects</a:t>
            </a:r>
          </a:p>
          <a:p>
            <a:pPr marL="0" indent="0">
              <a:buNone/>
              <a:defRPr/>
            </a:pPr>
            <a:r>
              <a:rPr lang="en-US" sz="1400" dirty="0">
                <a:solidFill>
                  <a:schemeClr val="tx1"/>
                </a:solidFill>
                <a:latin typeface="Arial" panose="020B0604020202020204"/>
              </a:rPr>
              <a:t>None known</a:t>
            </a:r>
          </a:p>
        </p:txBody>
      </p:sp>
      <p:sp>
        <p:nvSpPr>
          <p:cNvPr id="22" name="TextBox 21">
            <a:extLst>
              <a:ext uri="{FF2B5EF4-FFF2-40B4-BE49-F238E27FC236}">
                <a16:creationId xmlns:a16="http://schemas.microsoft.com/office/drawing/2014/main" id="{042DC146-082B-4D12-8E83-3EC0B57769F2}"/>
              </a:ext>
            </a:extLst>
          </p:cNvPr>
          <p:cNvSpPr txBox="1"/>
          <p:nvPr/>
        </p:nvSpPr>
        <p:spPr>
          <a:xfrm>
            <a:off x="381000" y="4261543"/>
            <a:ext cx="4761586" cy="200055"/>
          </a:xfrm>
          <a:prstGeom prst="rect">
            <a:avLst/>
          </a:prstGeom>
          <a:noFill/>
        </p:spPr>
        <p:txBody>
          <a:bodyPr wrap="square">
            <a:spAutoFit/>
          </a:bodyPr>
          <a:lstStyle/>
          <a:p>
            <a:r>
              <a:rPr lang="en-US" sz="700" dirty="0">
                <a:solidFill>
                  <a:schemeClr val="tx2"/>
                </a:solidFill>
              </a:rPr>
              <a:t>Active surveillance is not a procedure, and patient experience will differ depending on methods of monitoring.</a:t>
            </a:r>
          </a:p>
        </p:txBody>
      </p:sp>
      <p:sp>
        <p:nvSpPr>
          <p:cNvPr id="23" name="TextBox 22">
            <a:extLst>
              <a:ext uri="{FF2B5EF4-FFF2-40B4-BE49-F238E27FC236}">
                <a16:creationId xmlns:a16="http://schemas.microsoft.com/office/drawing/2014/main" id="{6639D633-A696-4441-9C06-C4914463C727}"/>
              </a:ext>
            </a:extLst>
          </p:cNvPr>
          <p:cNvSpPr txBox="1"/>
          <p:nvPr/>
        </p:nvSpPr>
        <p:spPr>
          <a:xfrm>
            <a:off x="228600" y="4435613"/>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18"/>
            </a:pPr>
            <a:r>
              <a:rPr lang="en-US" sz="400" dirty="0">
                <a:solidFill>
                  <a:schemeClr val="tx2"/>
                </a:solidFill>
                <a:latin typeface="+mj-lt"/>
              </a:rPr>
              <a:t>Observation or Active Surveillance for Prostate Cancer. American Cancer Society. https://www.cancer.org/cancer/prostate-cancer/treating/watchful-waiting.html. Accessed May 11, 2022.</a:t>
            </a:r>
          </a:p>
        </p:txBody>
      </p:sp>
    </p:spTree>
    <p:extLst>
      <p:ext uri="{BB962C8B-B14F-4D97-AF65-F5344CB8AC3E}">
        <p14:creationId xmlns:p14="http://schemas.microsoft.com/office/powerpoint/2010/main" val="415559490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E293-4E06-4045-BFBF-2B067EA27022}"/>
              </a:ext>
            </a:extLst>
          </p:cNvPr>
          <p:cNvSpPr>
            <a:spLocks noGrp="1"/>
          </p:cNvSpPr>
          <p:nvPr>
            <p:ph type="title"/>
          </p:nvPr>
        </p:nvSpPr>
        <p:spPr/>
        <p:txBody>
          <a:bodyPr/>
          <a:lstStyle/>
          <a:p>
            <a:r>
              <a:rPr lang="en-US" dirty="0"/>
              <a:t>Surgery</a:t>
            </a:r>
            <a:r>
              <a:rPr lang="en-US" baseline="30000" dirty="0"/>
              <a:t>19</a:t>
            </a:r>
            <a:endParaRPr lang="en-US" baseline="30000"/>
          </a:p>
        </p:txBody>
      </p:sp>
      <p:sp>
        <p:nvSpPr>
          <p:cNvPr id="3" name="Content Placeholder 2">
            <a:extLst>
              <a:ext uri="{FF2B5EF4-FFF2-40B4-BE49-F238E27FC236}">
                <a16:creationId xmlns:a16="http://schemas.microsoft.com/office/drawing/2014/main" id="{34CD0FB4-393C-4A24-B0B4-CCE7795DA0DF}"/>
              </a:ext>
            </a:extLst>
          </p:cNvPr>
          <p:cNvSpPr>
            <a:spLocks noGrp="1"/>
          </p:cNvSpPr>
          <p:nvPr>
            <p:ph idx="1"/>
          </p:nvPr>
        </p:nvSpPr>
        <p:spPr>
          <a:xfrm>
            <a:off x="381000" y="1162569"/>
            <a:ext cx="4258016" cy="2080176"/>
          </a:xfrm>
        </p:spPr>
        <p:txBody>
          <a:bodyPr/>
          <a:lstStyle/>
          <a:p>
            <a:pPr marL="0" indent="0" defTabSz="685800">
              <a:spcAft>
                <a:spcPts val="450"/>
              </a:spcAft>
              <a:buNone/>
              <a:defRPr/>
            </a:pPr>
            <a:r>
              <a:rPr lang="en-US" sz="1400" b="1" dirty="0">
                <a:solidFill>
                  <a:srgbClr val="0086BF"/>
                </a:solidFill>
                <a:latin typeface="Arial" panose="020B0604020202020204"/>
              </a:rPr>
              <a:t>What is it?</a:t>
            </a:r>
          </a:p>
          <a:p>
            <a:pPr defTabSz="685800">
              <a:spcBef>
                <a:spcPts val="0"/>
              </a:spcBef>
              <a:spcAft>
                <a:spcPts val="450"/>
              </a:spcAft>
              <a:defRPr/>
            </a:pPr>
            <a:r>
              <a:rPr lang="en-US" sz="1400" dirty="0">
                <a:solidFill>
                  <a:schemeClr val="tx1"/>
                </a:solidFill>
                <a:latin typeface="Arial" panose="020B0604020202020204"/>
              </a:rPr>
              <a:t>A radical prostatectomy is a procedure to remove part or all of the prostate </a:t>
            </a:r>
          </a:p>
          <a:p>
            <a:pPr defTabSz="685800">
              <a:spcBef>
                <a:spcPts val="0"/>
              </a:spcBef>
              <a:spcAft>
                <a:spcPts val="450"/>
              </a:spcAft>
              <a:defRPr/>
            </a:pPr>
            <a:r>
              <a:rPr lang="en-US" sz="1400" dirty="0">
                <a:solidFill>
                  <a:schemeClr val="tx1"/>
                </a:solidFill>
                <a:latin typeface="Arial" panose="020B0604020202020204"/>
              </a:rPr>
              <a:t>Types include:</a:t>
            </a:r>
          </a:p>
          <a:p>
            <a:pPr lvl="1">
              <a:spcBef>
                <a:spcPts val="0"/>
              </a:spcBef>
              <a:spcAft>
                <a:spcPts val="450"/>
              </a:spcAft>
              <a:buFont typeface="Arial" panose="020B0604020202020204" pitchFamily="34" charset="0"/>
              <a:buChar char="•"/>
              <a:defRPr/>
            </a:pPr>
            <a:r>
              <a:rPr lang="en-US" sz="1100" dirty="0">
                <a:solidFill>
                  <a:schemeClr val="tx1"/>
                </a:solidFill>
                <a:latin typeface="Arial" panose="020B0604020202020204"/>
              </a:rPr>
              <a:t>Open radical prostatectomy – prostate removed through incision in lower abdomen, or less commonly through the perineum </a:t>
            </a:r>
          </a:p>
          <a:p>
            <a:pPr lvl="1">
              <a:spcBef>
                <a:spcPts val="0"/>
              </a:spcBef>
              <a:spcAft>
                <a:spcPts val="450"/>
              </a:spcAft>
              <a:buFont typeface="Arial" panose="020B0604020202020204" pitchFamily="34" charset="0"/>
              <a:buChar char="•"/>
              <a:defRPr/>
            </a:pPr>
            <a:r>
              <a:rPr lang="en-US" sz="1100" dirty="0">
                <a:solidFill>
                  <a:schemeClr val="tx1"/>
                </a:solidFill>
                <a:latin typeface="Arial" panose="020B0604020202020204"/>
              </a:rPr>
              <a:t>Laparoscopic radical prostatectomy – prostate removed through small incisions, generally robotic-assisted</a:t>
            </a:r>
          </a:p>
        </p:txBody>
      </p:sp>
      <p:grpSp>
        <p:nvGrpSpPr>
          <p:cNvPr id="13" name="Group 12">
            <a:extLst>
              <a:ext uri="{FF2B5EF4-FFF2-40B4-BE49-F238E27FC236}">
                <a16:creationId xmlns:a16="http://schemas.microsoft.com/office/drawing/2014/main" id="{9407E91E-2384-4555-A864-576AF83357B7}"/>
              </a:ext>
            </a:extLst>
          </p:cNvPr>
          <p:cNvGrpSpPr/>
          <p:nvPr/>
        </p:nvGrpSpPr>
        <p:grpSpPr>
          <a:xfrm>
            <a:off x="381000" y="3261565"/>
            <a:ext cx="4258016" cy="312560"/>
            <a:chOff x="381000" y="2622877"/>
            <a:chExt cx="5287069" cy="416746"/>
          </a:xfrm>
        </p:grpSpPr>
        <p:sp>
          <p:nvSpPr>
            <p:cNvPr id="14" name="Rectangle 13">
              <a:extLst>
                <a:ext uri="{FF2B5EF4-FFF2-40B4-BE49-F238E27FC236}">
                  <a16:creationId xmlns:a16="http://schemas.microsoft.com/office/drawing/2014/main" id="{75722907-B326-467D-91F8-87C9A27C4F09}"/>
                </a:ext>
              </a:extLst>
            </p:cNvPr>
            <p:cNvSpPr/>
            <p:nvPr/>
          </p:nvSpPr>
          <p:spPr>
            <a:xfrm>
              <a:off x="381000" y="2684460"/>
              <a:ext cx="5287069" cy="284780"/>
            </a:xfrm>
            <a:prstGeom prst="rect">
              <a:avLst/>
            </a:prstGeom>
            <a:solidFill>
              <a:schemeClr val="accent6">
                <a:lumMod val="20000"/>
                <a:lumOff val="80000"/>
              </a:schemeClr>
            </a:solidFill>
          </p:spPr>
          <p:txBody>
            <a:bodyPr wrap="square" lIns="480060">
              <a:spAutoFit/>
            </a:bodyPr>
            <a:lstStyle/>
            <a:p>
              <a:pPr defTabSz="514350">
                <a:lnSpc>
                  <a:spcPct val="106000"/>
                </a:lnSpc>
                <a:tabLst>
                  <a:tab pos="493991" algn="l"/>
                </a:tabLst>
              </a:pPr>
              <a:r>
                <a:rPr lang="en-US" sz="800" b="1">
                  <a:solidFill>
                    <a:schemeClr val="accent6">
                      <a:lumMod val="75000"/>
                    </a:schemeClr>
                  </a:solidFill>
                  <a:cs typeface="Arial" panose="020B0604020202020204" pitchFamily="34" charset="0"/>
                </a:rPr>
                <a:t>Risks are much like those of any major surgery</a:t>
              </a:r>
            </a:p>
          </p:txBody>
        </p:sp>
        <p:sp>
          <p:nvSpPr>
            <p:cNvPr id="15" name="Oval 14">
              <a:extLst>
                <a:ext uri="{FF2B5EF4-FFF2-40B4-BE49-F238E27FC236}">
                  <a16:creationId xmlns:a16="http://schemas.microsoft.com/office/drawing/2014/main" id="{643F1DF7-8108-445A-B023-A133AE976991}"/>
                </a:ext>
              </a:extLst>
            </p:cNvPr>
            <p:cNvSpPr/>
            <p:nvPr/>
          </p:nvSpPr>
          <p:spPr>
            <a:xfrm>
              <a:off x="511702" y="2628143"/>
              <a:ext cx="380758" cy="41148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15" descr="A close up of a logo&#10;&#10;Description automatically generated">
              <a:extLst>
                <a:ext uri="{FF2B5EF4-FFF2-40B4-BE49-F238E27FC236}">
                  <a16:creationId xmlns:a16="http://schemas.microsoft.com/office/drawing/2014/main" id="{822B7CB3-F8B0-4036-907C-4FFC5A515AAD}"/>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6943" y="2622877"/>
              <a:ext cx="356616" cy="356616"/>
            </a:xfrm>
            <a:prstGeom prst="rect">
              <a:avLst/>
            </a:prstGeom>
          </p:spPr>
        </p:pic>
      </p:grpSp>
      <p:sp>
        <p:nvSpPr>
          <p:cNvPr id="20" name="Rectangle 19">
            <a:extLst>
              <a:ext uri="{FF2B5EF4-FFF2-40B4-BE49-F238E27FC236}">
                <a16:creationId xmlns:a16="http://schemas.microsoft.com/office/drawing/2014/main" id="{1669B894-17BB-4F99-847A-D57C29CB1238}"/>
              </a:ext>
            </a:extLst>
          </p:cNvPr>
          <p:cNvSpPr/>
          <p:nvPr/>
        </p:nvSpPr>
        <p:spPr>
          <a:xfrm>
            <a:off x="381000" y="3623701"/>
            <a:ext cx="4258016" cy="753598"/>
          </a:xfrm>
          <a:prstGeom prst="rect">
            <a:avLst/>
          </a:prstGeom>
          <a:solidFill>
            <a:schemeClr val="accent2">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89483122-BB68-4FD8-9BAD-C2AD5C3921D5}"/>
              </a:ext>
            </a:extLst>
          </p:cNvPr>
          <p:cNvSpPr txBox="1"/>
          <p:nvPr/>
        </p:nvSpPr>
        <p:spPr>
          <a:xfrm>
            <a:off x="526641" y="3941125"/>
            <a:ext cx="1165860" cy="430887"/>
          </a:xfrm>
          <a:prstGeom prst="rect">
            <a:avLst/>
          </a:prstGeom>
          <a:noFill/>
        </p:spPr>
        <p:txBody>
          <a:bodyPr wrap="square" rtlCol="0">
            <a:spAutoFit/>
          </a:bodyPr>
          <a:lstStyle/>
          <a:p>
            <a:pPr lvl="0"/>
            <a:r>
              <a:rPr lang="en-US" sz="1100" b="1" dirty="0">
                <a:solidFill>
                  <a:schemeClr val="accent2"/>
                </a:solidFill>
              </a:rPr>
              <a:t>General anesthesia?</a:t>
            </a:r>
            <a:endParaRPr lang="en-US" sz="1100" baseline="30000" dirty="0"/>
          </a:p>
        </p:txBody>
      </p:sp>
      <p:sp>
        <p:nvSpPr>
          <p:cNvPr id="22" name="TextBox 21">
            <a:extLst>
              <a:ext uri="{FF2B5EF4-FFF2-40B4-BE49-F238E27FC236}">
                <a16:creationId xmlns:a16="http://schemas.microsoft.com/office/drawing/2014/main" id="{DF069098-1B66-4D2B-B043-0DB8DFE9419A}"/>
              </a:ext>
            </a:extLst>
          </p:cNvPr>
          <p:cNvSpPr txBox="1"/>
          <p:nvPr/>
        </p:nvSpPr>
        <p:spPr>
          <a:xfrm>
            <a:off x="3328128" y="3941125"/>
            <a:ext cx="1165860" cy="261610"/>
          </a:xfrm>
          <a:prstGeom prst="rect">
            <a:avLst/>
          </a:prstGeom>
          <a:noFill/>
        </p:spPr>
        <p:txBody>
          <a:bodyPr wrap="square" rtlCol="0">
            <a:spAutoFit/>
          </a:bodyPr>
          <a:lstStyle/>
          <a:p>
            <a:pPr lvl="0"/>
            <a:r>
              <a:rPr lang="en-US" sz="1100" b="1">
                <a:solidFill>
                  <a:schemeClr val="accent2"/>
                </a:solidFill>
              </a:rPr>
              <a:t>Invasive?</a:t>
            </a:r>
          </a:p>
        </p:txBody>
      </p:sp>
      <p:sp>
        <p:nvSpPr>
          <p:cNvPr id="23" name="Rectangle 22">
            <a:extLst>
              <a:ext uri="{FF2B5EF4-FFF2-40B4-BE49-F238E27FC236}">
                <a16:creationId xmlns:a16="http://schemas.microsoft.com/office/drawing/2014/main" id="{6B1597E4-B62E-4C48-9885-A891B8713C4B}"/>
              </a:ext>
            </a:extLst>
          </p:cNvPr>
          <p:cNvSpPr/>
          <p:nvPr/>
        </p:nvSpPr>
        <p:spPr>
          <a:xfrm>
            <a:off x="1927384" y="3946732"/>
            <a:ext cx="1165860" cy="430887"/>
          </a:xfrm>
          <a:prstGeom prst="rect">
            <a:avLst/>
          </a:prstGeom>
        </p:spPr>
        <p:txBody>
          <a:bodyPr wrap="square">
            <a:spAutoFit/>
          </a:bodyPr>
          <a:lstStyle/>
          <a:p>
            <a:r>
              <a:rPr lang="en-US" sz="1100" b="1" dirty="0">
                <a:solidFill>
                  <a:schemeClr val="accent2"/>
                </a:solidFill>
              </a:rPr>
              <a:t>Overnight at hospital?</a:t>
            </a:r>
            <a:endParaRPr lang="en-US" sz="1100" dirty="0"/>
          </a:p>
        </p:txBody>
      </p:sp>
      <p:sp>
        <p:nvSpPr>
          <p:cNvPr id="24" name="TextBox 23">
            <a:extLst>
              <a:ext uri="{FF2B5EF4-FFF2-40B4-BE49-F238E27FC236}">
                <a16:creationId xmlns:a16="http://schemas.microsoft.com/office/drawing/2014/main" id="{F766DB96-9CFA-4C3C-B354-17120B6647E7}"/>
              </a:ext>
            </a:extLst>
          </p:cNvPr>
          <p:cNvSpPr txBox="1"/>
          <p:nvPr/>
        </p:nvSpPr>
        <p:spPr>
          <a:xfrm>
            <a:off x="3328122" y="3665178"/>
            <a:ext cx="1165859" cy="400110"/>
          </a:xfrm>
          <a:prstGeom prst="rect">
            <a:avLst/>
          </a:prstGeom>
          <a:noFill/>
        </p:spPr>
        <p:txBody>
          <a:bodyPr wrap="square" rtlCol="0">
            <a:spAutoFit/>
          </a:bodyPr>
          <a:lstStyle/>
          <a:p>
            <a:r>
              <a:rPr lang="en-US" sz="2000" b="1">
                <a:solidFill>
                  <a:schemeClr val="accent1"/>
                </a:solidFill>
              </a:rPr>
              <a:t>Yes</a:t>
            </a:r>
          </a:p>
        </p:txBody>
      </p:sp>
      <p:sp>
        <p:nvSpPr>
          <p:cNvPr id="25" name="TextBox 24">
            <a:extLst>
              <a:ext uri="{FF2B5EF4-FFF2-40B4-BE49-F238E27FC236}">
                <a16:creationId xmlns:a16="http://schemas.microsoft.com/office/drawing/2014/main" id="{AACE012A-A42C-470F-A905-4B67F69951BC}"/>
              </a:ext>
            </a:extLst>
          </p:cNvPr>
          <p:cNvSpPr txBox="1"/>
          <p:nvPr/>
        </p:nvSpPr>
        <p:spPr>
          <a:xfrm>
            <a:off x="526639" y="3665178"/>
            <a:ext cx="1165860" cy="400110"/>
          </a:xfrm>
          <a:prstGeom prst="rect">
            <a:avLst/>
          </a:prstGeom>
          <a:noFill/>
        </p:spPr>
        <p:txBody>
          <a:bodyPr wrap="square" rtlCol="0">
            <a:spAutoFit/>
          </a:bodyPr>
          <a:lstStyle/>
          <a:p>
            <a:r>
              <a:rPr lang="en-US" sz="2000" b="1">
                <a:solidFill>
                  <a:schemeClr val="accent1"/>
                </a:solidFill>
              </a:rPr>
              <a:t>Yes</a:t>
            </a:r>
          </a:p>
        </p:txBody>
      </p:sp>
      <p:sp>
        <p:nvSpPr>
          <p:cNvPr id="26" name="TextBox 25">
            <a:extLst>
              <a:ext uri="{FF2B5EF4-FFF2-40B4-BE49-F238E27FC236}">
                <a16:creationId xmlns:a16="http://schemas.microsoft.com/office/drawing/2014/main" id="{DA8447EC-584A-4244-8B91-F138A5D6E9A2}"/>
              </a:ext>
            </a:extLst>
          </p:cNvPr>
          <p:cNvSpPr txBox="1"/>
          <p:nvPr/>
        </p:nvSpPr>
        <p:spPr>
          <a:xfrm>
            <a:off x="1927383" y="3665178"/>
            <a:ext cx="1165859" cy="400110"/>
          </a:xfrm>
          <a:prstGeom prst="rect">
            <a:avLst/>
          </a:prstGeom>
          <a:noFill/>
        </p:spPr>
        <p:txBody>
          <a:bodyPr wrap="square" rtlCol="0">
            <a:spAutoFit/>
          </a:bodyPr>
          <a:lstStyle/>
          <a:p>
            <a:r>
              <a:rPr lang="en-US" sz="2000" b="1">
                <a:solidFill>
                  <a:schemeClr val="accent1"/>
                </a:solidFill>
              </a:rPr>
              <a:t>Yes</a:t>
            </a:r>
          </a:p>
        </p:txBody>
      </p:sp>
      <p:sp>
        <p:nvSpPr>
          <p:cNvPr id="27" name="Rectangle 26">
            <a:extLst>
              <a:ext uri="{FF2B5EF4-FFF2-40B4-BE49-F238E27FC236}">
                <a16:creationId xmlns:a16="http://schemas.microsoft.com/office/drawing/2014/main" id="{1DBA1723-AD32-4FD3-99F0-5A7A1C953AF2}"/>
              </a:ext>
            </a:extLst>
          </p:cNvPr>
          <p:cNvSpPr/>
          <p:nvPr/>
        </p:nvSpPr>
        <p:spPr>
          <a:xfrm>
            <a:off x="5257800" y="1158606"/>
            <a:ext cx="3543300" cy="3247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Content Placeholder 2">
            <a:extLst>
              <a:ext uri="{FF2B5EF4-FFF2-40B4-BE49-F238E27FC236}">
                <a16:creationId xmlns:a16="http://schemas.microsoft.com/office/drawing/2014/main" id="{D9D375F4-51C0-408D-B105-7E031261C4FE}"/>
              </a:ext>
            </a:extLst>
          </p:cNvPr>
          <p:cNvSpPr txBox="1">
            <a:spLocks/>
          </p:cNvSpPr>
          <p:nvPr/>
        </p:nvSpPr>
        <p:spPr bwMode="auto">
          <a:xfrm>
            <a:off x="5300220" y="1211632"/>
            <a:ext cx="2916680" cy="229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400" b="1" dirty="0">
                <a:solidFill>
                  <a:srgbClr val="0086BF"/>
                </a:solidFill>
                <a:latin typeface="Arial" panose="020B0604020202020204"/>
              </a:rPr>
              <a:t>Potential side effects</a:t>
            </a:r>
          </a:p>
          <a:p>
            <a:pPr marL="171450" indent="-171450">
              <a:defRPr/>
            </a:pPr>
            <a:r>
              <a:rPr lang="en-US" sz="1400" dirty="0">
                <a:solidFill>
                  <a:schemeClr val="tx1"/>
                </a:solidFill>
                <a:latin typeface="Arial" panose="020B0604020202020204"/>
              </a:rPr>
              <a:t>Urinary incontinence</a:t>
            </a:r>
            <a:br>
              <a:rPr lang="en-US" sz="1100" dirty="0">
                <a:solidFill>
                  <a:schemeClr val="tx1"/>
                </a:solidFill>
                <a:latin typeface="Arial" panose="020B0604020202020204"/>
              </a:rPr>
            </a:br>
            <a:r>
              <a:rPr lang="en-US" sz="1100" dirty="0">
                <a:solidFill>
                  <a:srgbClr val="FFFFFF">
                    <a:lumMod val="50000"/>
                  </a:srgbClr>
                </a:solidFill>
                <a:latin typeface="Arial" panose="020B0604020202020204"/>
              </a:rPr>
              <a:t>(ex. urinating more often or leaking)</a:t>
            </a:r>
          </a:p>
          <a:p>
            <a:pPr marL="171450" indent="-171450">
              <a:defRPr/>
            </a:pPr>
            <a:r>
              <a:rPr lang="en-US" sz="1400" dirty="0">
                <a:solidFill>
                  <a:schemeClr val="tx1"/>
                </a:solidFill>
                <a:latin typeface="Arial" panose="020B0604020202020204"/>
              </a:rPr>
              <a:t>Sexual dysfunction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erectile and ejaculatory dysfunction)</a:t>
            </a:r>
          </a:p>
          <a:p>
            <a:pPr marL="171450" indent="-171450">
              <a:defRPr/>
            </a:pPr>
            <a:r>
              <a:rPr lang="en-US" sz="1400" dirty="0">
                <a:solidFill>
                  <a:schemeClr val="tx1"/>
                </a:solidFill>
                <a:latin typeface="Arial" panose="020B0604020202020204"/>
              </a:rPr>
              <a:t>Loss of fertility</a:t>
            </a:r>
          </a:p>
        </p:txBody>
      </p:sp>
      <p:sp>
        <p:nvSpPr>
          <p:cNvPr id="18" name="TextBox 17">
            <a:extLst>
              <a:ext uri="{FF2B5EF4-FFF2-40B4-BE49-F238E27FC236}">
                <a16:creationId xmlns:a16="http://schemas.microsoft.com/office/drawing/2014/main" id="{CF90B25C-F2A8-4C24-8156-1E5608EF6DB4}"/>
              </a:ext>
            </a:extLst>
          </p:cNvPr>
          <p:cNvSpPr txBox="1"/>
          <p:nvPr/>
        </p:nvSpPr>
        <p:spPr>
          <a:xfrm>
            <a:off x="5311938" y="3945034"/>
            <a:ext cx="3451062" cy="415498"/>
          </a:xfrm>
          <a:prstGeom prst="rect">
            <a:avLst/>
          </a:prstGeom>
          <a:noFill/>
        </p:spPr>
        <p:txBody>
          <a:bodyPr wrap="square">
            <a:spAutoFit/>
          </a:bodyPr>
          <a:lstStyle/>
          <a:p>
            <a:r>
              <a:rPr lang="en-US" sz="700" dirty="0">
                <a:solidFill>
                  <a:schemeClr val="tx2"/>
                </a:solidFill>
              </a:rPr>
              <a:t>This is not a complete list of all side effects associated with each treatment. You should speak with your doctor about the risks associated with each treatment option.</a:t>
            </a:r>
          </a:p>
        </p:txBody>
      </p:sp>
      <p:sp>
        <p:nvSpPr>
          <p:cNvPr id="19" name="TextBox 18">
            <a:extLst>
              <a:ext uri="{FF2B5EF4-FFF2-40B4-BE49-F238E27FC236}">
                <a16:creationId xmlns:a16="http://schemas.microsoft.com/office/drawing/2014/main" id="{BED909AC-E12A-44F9-9188-4B753A63D961}"/>
              </a:ext>
            </a:extLst>
          </p:cNvPr>
          <p:cNvSpPr txBox="1"/>
          <p:nvPr/>
        </p:nvSpPr>
        <p:spPr>
          <a:xfrm>
            <a:off x="228600" y="4435613"/>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19"/>
            </a:pPr>
            <a:r>
              <a:rPr lang="en-US" sz="400" dirty="0">
                <a:solidFill>
                  <a:schemeClr val="tx2"/>
                </a:solidFill>
                <a:latin typeface="+mj-lt"/>
              </a:rPr>
              <a:t>Surgery for Prostate Cancer. American Cancer Society. https://www.cancer.org/cancer/prostate-cancer/treating/surgery.html. Accessed May 11, 2022.</a:t>
            </a:r>
          </a:p>
        </p:txBody>
      </p:sp>
    </p:spTree>
    <p:extLst>
      <p:ext uri="{BB962C8B-B14F-4D97-AF65-F5344CB8AC3E}">
        <p14:creationId xmlns:p14="http://schemas.microsoft.com/office/powerpoint/2010/main" val="52950540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71B3-565B-4062-9F6F-646EA5FC0FF3}"/>
              </a:ext>
            </a:extLst>
          </p:cNvPr>
          <p:cNvSpPr>
            <a:spLocks noGrp="1"/>
          </p:cNvSpPr>
          <p:nvPr>
            <p:ph type="title"/>
          </p:nvPr>
        </p:nvSpPr>
        <p:spPr/>
        <p:txBody>
          <a:bodyPr/>
          <a:lstStyle/>
          <a:p>
            <a:r>
              <a:rPr lang="en-US" dirty="0"/>
              <a:t>[Dr. Name, Credentials]</a:t>
            </a:r>
          </a:p>
        </p:txBody>
      </p:sp>
      <p:sp>
        <p:nvSpPr>
          <p:cNvPr id="3" name="Content Placeholder 2">
            <a:extLst>
              <a:ext uri="{FF2B5EF4-FFF2-40B4-BE49-F238E27FC236}">
                <a16:creationId xmlns:a16="http://schemas.microsoft.com/office/drawing/2014/main" id="{745A77C7-9A0E-4F5B-B2F3-F9375DC5BC39}"/>
              </a:ext>
            </a:extLst>
          </p:cNvPr>
          <p:cNvSpPr>
            <a:spLocks noGrp="1"/>
          </p:cNvSpPr>
          <p:nvPr>
            <p:ph idx="1"/>
          </p:nvPr>
        </p:nvSpPr>
        <p:spPr>
          <a:xfrm>
            <a:off x="381000" y="1238250"/>
            <a:ext cx="8550275" cy="3200400"/>
          </a:xfrm>
        </p:spPr>
        <p:txBody>
          <a:bodyPr/>
          <a:lstStyle/>
          <a:p>
            <a:pPr marL="0" indent="0">
              <a:buNone/>
            </a:pPr>
            <a:r>
              <a:rPr lang="en-US" sz="1600" dirty="0"/>
              <a:t>[Practice name]</a:t>
            </a:r>
          </a:p>
          <a:p>
            <a:pPr marL="0" indent="0">
              <a:buNone/>
            </a:pPr>
            <a:r>
              <a:rPr lang="en-US" sz="1600" dirty="0"/>
              <a:t>[Practice location]</a:t>
            </a:r>
          </a:p>
          <a:p>
            <a:pPr marL="0" indent="0">
              <a:buNone/>
            </a:pPr>
            <a:r>
              <a:rPr lang="en-US" sz="1600" dirty="0"/>
              <a:t>[Practice number]</a:t>
            </a:r>
          </a:p>
          <a:p>
            <a:pPr marL="0" indent="0">
              <a:buNone/>
            </a:pPr>
            <a:r>
              <a:rPr lang="en-US" sz="1600" dirty="0"/>
              <a:t>[Practice email and/or website]</a:t>
            </a:r>
          </a:p>
          <a:p>
            <a:pPr marL="0" indent="0">
              <a:buNone/>
            </a:pPr>
            <a:endParaRPr lang="en-US" sz="1600" dirty="0"/>
          </a:p>
          <a:p>
            <a:pPr marL="0" indent="0">
              <a:buNone/>
            </a:pPr>
            <a:r>
              <a:rPr lang="en-US" sz="1600" dirty="0"/>
              <a:t>[Medical school]</a:t>
            </a:r>
          </a:p>
          <a:p>
            <a:pPr marL="0" indent="0">
              <a:buNone/>
            </a:pPr>
            <a:r>
              <a:rPr lang="en-US" sz="1600" dirty="0"/>
              <a:t>[Residency]</a:t>
            </a:r>
          </a:p>
          <a:p>
            <a:pPr marL="0" indent="0">
              <a:buNone/>
            </a:pPr>
            <a:r>
              <a:rPr lang="en-US" sz="1600" dirty="0"/>
              <a:t>[Fellowship]</a:t>
            </a:r>
          </a:p>
        </p:txBody>
      </p:sp>
      <p:sp>
        <p:nvSpPr>
          <p:cNvPr id="5" name="Rectangle 4">
            <a:extLst>
              <a:ext uri="{FF2B5EF4-FFF2-40B4-BE49-F238E27FC236}">
                <a16:creationId xmlns:a16="http://schemas.microsoft.com/office/drawing/2014/main" id="{1A1146E1-1974-4551-BECA-BD9C2C17F514}"/>
              </a:ext>
            </a:extLst>
          </p:cNvPr>
          <p:cNvSpPr/>
          <p:nvPr/>
        </p:nvSpPr>
        <p:spPr>
          <a:xfrm>
            <a:off x="6085003" y="79177"/>
            <a:ext cx="1802876" cy="685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2"/>
                </a:solidFill>
              </a:rPr>
              <a:t>[insert practice logo here if relevant]</a:t>
            </a:r>
          </a:p>
        </p:txBody>
      </p:sp>
    </p:spTree>
    <p:extLst>
      <p:ext uri="{BB962C8B-B14F-4D97-AF65-F5344CB8AC3E}">
        <p14:creationId xmlns:p14="http://schemas.microsoft.com/office/powerpoint/2010/main" val="329145391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E293-4E06-4045-BFBF-2B067EA27022}"/>
              </a:ext>
            </a:extLst>
          </p:cNvPr>
          <p:cNvSpPr>
            <a:spLocks noGrp="1"/>
          </p:cNvSpPr>
          <p:nvPr>
            <p:ph type="title"/>
          </p:nvPr>
        </p:nvSpPr>
        <p:spPr/>
        <p:txBody>
          <a:bodyPr/>
          <a:lstStyle/>
          <a:p>
            <a:r>
              <a:rPr lang="en-US" dirty="0"/>
              <a:t>Radiation therapy – EBRT</a:t>
            </a:r>
            <a:r>
              <a:rPr lang="en-US" baseline="30000" dirty="0"/>
              <a:t>20</a:t>
            </a:r>
            <a:r>
              <a:rPr lang="en-US" dirty="0"/>
              <a:t> </a:t>
            </a:r>
          </a:p>
        </p:txBody>
      </p:sp>
      <p:sp>
        <p:nvSpPr>
          <p:cNvPr id="3" name="Content Placeholder 2">
            <a:extLst>
              <a:ext uri="{FF2B5EF4-FFF2-40B4-BE49-F238E27FC236}">
                <a16:creationId xmlns:a16="http://schemas.microsoft.com/office/drawing/2014/main" id="{34CD0FB4-393C-4A24-B0B4-CCE7795DA0DF}"/>
              </a:ext>
            </a:extLst>
          </p:cNvPr>
          <p:cNvSpPr>
            <a:spLocks noGrp="1"/>
          </p:cNvSpPr>
          <p:nvPr>
            <p:ph idx="1"/>
          </p:nvPr>
        </p:nvSpPr>
        <p:spPr>
          <a:xfrm>
            <a:off x="381000" y="1161108"/>
            <a:ext cx="4546600" cy="3200400"/>
          </a:xfrm>
        </p:spPr>
        <p:txBody>
          <a:bodyPr/>
          <a:lstStyle/>
          <a:p>
            <a:pPr marL="0" indent="0" defTabSz="685800">
              <a:spcBef>
                <a:spcPts val="0"/>
              </a:spcBef>
              <a:spcAft>
                <a:spcPts val="450"/>
              </a:spcAft>
              <a:buNone/>
              <a:defRPr/>
            </a:pPr>
            <a:r>
              <a:rPr lang="en-US" sz="1400" b="1" dirty="0">
                <a:solidFill>
                  <a:srgbClr val="0086BF"/>
                </a:solidFill>
                <a:latin typeface="Arial" panose="020B0604020202020204"/>
              </a:rPr>
              <a:t>What is it?</a:t>
            </a:r>
          </a:p>
          <a:p>
            <a:pPr>
              <a:spcBef>
                <a:spcPts val="0"/>
              </a:spcBef>
              <a:spcAft>
                <a:spcPts val="450"/>
              </a:spcAft>
              <a:defRPr/>
            </a:pPr>
            <a:r>
              <a:rPr lang="en-US" sz="1400" dirty="0">
                <a:solidFill>
                  <a:schemeClr val="tx1"/>
                </a:solidFill>
                <a:latin typeface="Arial" panose="020B0604020202020204"/>
              </a:rPr>
              <a:t>High-energy rays or particles kill cancer cells</a:t>
            </a:r>
          </a:p>
          <a:p>
            <a:pPr defTabSz="685800">
              <a:spcBef>
                <a:spcPts val="0"/>
              </a:spcBef>
              <a:spcAft>
                <a:spcPts val="450"/>
              </a:spcAft>
              <a:defRPr/>
            </a:pPr>
            <a:r>
              <a:rPr lang="en-US" sz="1400" dirty="0">
                <a:solidFill>
                  <a:schemeClr val="tx1"/>
                </a:solidFill>
                <a:latin typeface="Arial" panose="020B0604020202020204"/>
              </a:rPr>
              <a:t>With external beam radiation therapy (EBRT), radiation is delivered from a machine outside of the body</a:t>
            </a:r>
          </a:p>
          <a:p>
            <a:pPr lvl="1">
              <a:spcBef>
                <a:spcPts val="0"/>
              </a:spcBef>
              <a:spcAft>
                <a:spcPts val="450"/>
              </a:spcAft>
              <a:defRPr/>
            </a:pPr>
            <a:r>
              <a:rPr lang="en-US" sz="1100" dirty="0">
                <a:solidFill>
                  <a:schemeClr val="tx1"/>
                </a:solidFill>
                <a:latin typeface="Arial" panose="020B0604020202020204"/>
              </a:rPr>
              <a:t>Several types of EBRT are available and commonly used</a:t>
            </a:r>
          </a:p>
          <a:p>
            <a:pPr lvl="1">
              <a:spcBef>
                <a:spcPts val="0"/>
              </a:spcBef>
              <a:spcAft>
                <a:spcPts val="450"/>
              </a:spcAft>
              <a:defRPr/>
            </a:pPr>
            <a:r>
              <a:rPr lang="en-US" sz="1100" dirty="0">
                <a:solidFill>
                  <a:schemeClr val="tx1"/>
                </a:solidFill>
                <a:latin typeface="Arial" panose="020B0604020202020204"/>
              </a:rPr>
              <a:t>Treatments are generally outpatient, can take a few minutes and typically painless</a:t>
            </a:r>
          </a:p>
        </p:txBody>
      </p:sp>
      <p:grpSp>
        <p:nvGrpSpPr>
          <p:cNvPr id="22" name="Group 21">
            <a:extLst>
              <a:ext uri="{FF2B5EF4-FFF2-40B4-BE49-F238E27FC236}">
                <a16:creationId xmlns:a16="http://schemas.microsoft.com/office/drawing/2014/main" id="{4475E96D-C884-4980-A866-EB55B3FDE47C}"/>
              </a:ext>
            </a:extLst>
          </p:cNvPr>
          <p:cNvGrpSpPr/>
          <p:nvPr/>
        </p:nvGrpSpPr>
        <p:grpSpPr>
          <a:xfrm>
            <a:off x="381000" y="3188372"/>
            <a:ext cx="4258016" cy="308610"/>
            <a:chOff x="288924" y="4354019"/>
            <a:chExt cx="5677355" cy="411480"/>
          </a:xfrm>
        </p:grpSpPr>
        <p:grpSp>
          <p:nvGrpSpPr>
            <p:cNvPr id="13" name="Group 12">
              <a:extLst>
                <a:ext uri="{FF2B5EF4-FFF2-40B4-BE49-F238E27FC236}">
                  <a16:creationId xmlns:a16="http://schemas.microsoft.com/office/drawing/2014/main" id="{9407E91E-2384-4555-A864-576AF83357B7}"/>
                </a:ext>
              </a:extLst>
            </p:cNvPr>
            <p:cNvGrpSpPr/>
            <p:nvPr/>
          </p:nvGrpSpPr>
          <p:grpSpPr>
            <a:xfrm>
              <a:off x="288924" y="4354019"/>
              <a:ext cx="5677355" cy="411480"/>
              <a:chOff x="381000" y="2628143"/>
              <a:chExt cx="5287069" cy="411480"/>
            </a:xfrm>
          </p:grpSpPr>
          <p:sp>
            <p:nvSpPr>
              <p:cNvPr id="14" name="Rectangle 13">
                <a:extLst>
                  <a:ext uri="{FF2B5EF4-FFF2-40B4-BE49-F238E27FC236}">
                    <a16:creationId xmlns:a16="http://schemas.microsoft.com/office/drawing/2014/main" id="{75722907-B326-467D-91F8-87C9A27C4F09}"/>
                  </a:ext>
                </a:extLst>
              </p:cNvPr>
              <p:cNvSpPr/>
              <p:nvPr/>
            </p:nvSpPr>
            <p:spPr>
              <a:xfrm>
                <a:off x="381000" y="2684459"/>
                <a:ext cx="5287069" cy="284780"/>
              </a:xfrm>
              <a:prstGeom prst="rect">
                <a:avLst/>
              </a:prstGeom>
              <a:solidFill>
                <a:srgbClr val="CFF5D6"/>
              </a:solidFill>
            </p:spPr>
            <p:txBody>
              <a:bodyPr wrap="square" lIns="480060">
                <a:spAutoFit/>
              </a:bodyPr>
              <a:lstStyle/>
              <a:p>
                <a:pPr defTabSz="514350">
                  <a:lnSpc>
                    <a:spcPct val="106000"/>
                  </a:lnSpc>
                  <a:tabLst>
                    <a:tab pos="493991" algn="l"/>
                  </a:tabLst>
                </a:pPr>
                <a:r>
                  <a:rPr lang="en-US" sz="800" b="1">
                    <a:solidFill>
                      <a:srgbClr val="006C00"/>
                    </a:solidFill>
                    <a:cs typeface="Arial" panose="020B0604020202020204" pitchFamily="34" charset="0"/>
                  </a:rPr>
                  <a:t>Side effects may be reduced by rectal spacer</a:t>
                </a:r>
              </a:p>
            </p:txBody>
          </p:sp>
          <p:sp>
            <p:nvSpPr>
              <p:cNvPr id="15" name="Oval 14">
                <a:extLst>
                  <a:ext uri="{FF2B5EF4-FFF2-40B4-BE49-F238E27FC236}">
                    <a16:creationId xmlns:a16="http://schemas.microsoft.com/office/drawing/2014/main" id="{643F1DF7-8108-445A-B023-A133AE976991}"/>
                  </a:ext>
                </a:extLst>
              </p:cNvPr>
              <p:cNvSpPr/>
              <p:nvPr/>
            </p:nvSpPr>
            <p:spPr>
              <a:xfrm>
                <a:off x="511702" y="2628143"/>
                <a:ext cx="380758" cy="411480"/>
              </a:xfrm>
              <a:prstGeom prst="ellipse">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pic>
          <p:nvPicPr>
            <p:cNvPr id="21" name="Graphic 20" descr="Checkmark with solid fill">
              <a:extLst>
                <a:ext uri="{FF2B5EF4-FFF2-40B4-BE49-F238E27FC236}">
                  <a16:creationId xmlns:a16="http://schemas.microsoft.com/office/drawing/2014/main" id="{2C0C1131-EA8E-4A0F-89C9-C289240172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546" y="4430515"/>
              <a:ext cx="274320" cy="274320"/>
            </a:xfrm>
            <a:prstGeom prst="rect">
              <a:avLst/>
            </a:prstGeom>
          </p:spPr>
        </p:pic>
      </p:grpSp>
      <p:sp>
        <p:nvSpPr>
          <p:cNvPr id="38" name="Rectangle 37">
            <a:extLst>
              <a:ext uri="{FF2B5EF4-FFF2-40B4-BE49-F238E27FC236}">
                <a16:creationId xmlns:a16="http://schemas.microsoft.com/office/drawing/2014/main" id="{2F989D69-A5F3-4B2E-8281-9D4E42010101}"/>
              </a:ext>
            </a:extLst>
          </p:cNvPr>
          <p:cNvSpPr/>
          <p:nvPr/>
        </p:nvSpPr>
        <p:spPr>
          <a:xfrm>
            <a:off x="381000" y="3546559"/>
            <a:ext cx="4258016" cy="753598"/>
          </a:xfrm>
          <a:prstGeom prst="rect">
            <a:avLst/>
          </a:prstGeom>
          <a:solidFill>
            <a:schemeClr val="accent2">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TextBox 38">
            <a:extLst>
              <a:ext uri="{FF2B5EF4-FFF2-40B4-BE49-F238E27FC236}">
                <a16:creationId xmlns:a16="http://schemas.microsoft.com/office/drawing/2014/main" id="{09EC5A64-3D58-456E-B155-1321A4E52BF9}"/>
              </a:ext>
            </a:extLst>
          </p:cNvPr>
          <p:cNvSpPr txBox="1"/>
          <p:nvPr/>
        </p:nvSpPr>
        <p:spPr>
          <a:xfrm>
            <a:off x="526641" y="3863983"/>
            <a:ext cx="1165860" cy="430887"/>
          </a:xfrm>
          <a:prstGeom prst="rect">
            <a:avLst/>
          </a:prstGeom>
          <a:noFill/>
        </p:spPr>
        <p:txBody>
          <a:bodyPr wrap="square" rtlCol="0">
            <a:spAutoFit/>
          </a:bodyPr>
          <a:lstStyle/>
          <a:p>
            <a:pPr lvl="0"/>
            <a:r>
              <a:rPr lang="en-US" sz="1100" b="1" dirty="0">
                <a:solidFill>
                  <a:schemeClr val="accent2"/>
                </a:solidFill>
              </a:rPr>
              <a:t>General anesthesia?</a:t>
            </a:r>
            <a:endParaRPr lang="en-US" sz="1100" baseline="30000" dirty="0"/>
          </a:p>
        </p:txBody>
      </p:sp>
      <p:sp>
        <p:nvSpPr>
          <p:cNvPr id="40" name="TextBox 39">
            <a:extLst>
              <a:ext uri="{FF2B5EF4-FFF2-40B4-BE49-F238E27FC236}">
                <a16:creationId xmlns:a16="http://schemas.microsoft.com/office/drawing/2014/main" id="{217E2663-9A04-4959-A6B7-869E860018E8}"/>
              </a:ext>
            </a:extLst>
          </p:cNvPr>
          <p:cNvSpPr txBox="1"/>
          <p:nvPr/>
        </p:nvSpPr>
        <p:spPr>
          <a:xfrm>
            <a:off x="3328128" y="3863983"/>
            <a:ext cx="1165860" cy="261610"/>
          </a:xfrm>
          <a:prstGeom prst="rect">
            <a:avLst/>
          </a:prstGeom>
          <a:noFill/>
        </p:spPr>
        <p:txBody>
          <a:bodyPr wrap="square" rtlCol="0">
            <a:spAutoFit/>
          </a:bodyPr>
          <a:lstStyle/>
          <a:p>
            <a:pPr lvl="0"/>
            <a:r>
              <a:rPr lang="en-US" sz="1100" b="1">
                <a:solidFill>
                  <a:schemeClr val="accent2"/>
                </a:solidFill>
              </a:rPr>
              <a:t>Invasive?</a:t>
            </a:r>
          </a:p>
        </p:txBody>
      </p:sp>
      <p:sp>
        <p:nvSpPr>
          <p:cNvPr id="41" name="Rectangle 40">
            <a:extLst>
              <a:ext uri="{FF2B5EF4-FFF2-40B4-BE49-F238E27FC236}">
                <a16:creationId xmlns:a16="http://schemas.microsoft.com/office/drawing/2014/main" id="{95C4400D-CE32-42BF-ACCB-6A7B9D092167}"/>
              </a:ext>
            </a:extLst>
          </p:cNvPr>
          <p:cNvSpPr/>
          <p:nvPr/>
        </p:nvSpPr>
        <p:spPr>
          <a:xfrm>
            <a:off x="1927384" y="3869590"/>
            <a:ext cx="1165860" cy="430887"/>
          </a:xfrm>
          <a:prstGeom prst="rect">
            <a:avLst/>
          </a:prstGeom>
        </p:spPr>
        <p:txBody>
          <a:bodyPr wrap="square">
            <a:spAutoFit/>
          </a:bodyPr>
          <a:lstStyle/>
          <a:p>
            <a:r>
              <a:rPr lang="en-US" sz="1100" b="1" dirty="0">
                <a:solidFill>
                  <a:schemeClr val="accent2"/>
                </a:solidFill>
              </a:rPr>
              <a:t>Overnight at hospital?</a:t>
            </a:r>
            <a:endParaRPr lang="en-US" sz="1100" dirty="0"/>
          </a:p>
        </p:txBody>
      </p:sp>
      <p:sp>
        <p:nvSpPr>
          <p:cNvPr id="42" name="TextBox 41">
            <a:extLst>
              <a:ext uri="{FF2B5EF4-FFF2-40B4-BE49-F238E27FC236}">
                <a16:creationId xmlns:a16="http://schemas.microsoft.com/office/drawing/2014/main" id="{FA900121-9DBB-4597-BD49-D127DAAC0733}"/>
              </a:ext>
            </a:extLst>
          </p:cNvPr>
          <p:cNvSpPr txBox="1"/>
          <p:nvPr/>
        </p:nvSpPr>
        <p:spPr>
          <a:xfrm>
            <a:off x="3328122" y="3588036"/>
            <a:ext cx="1165859" cy="400110"/>
          </a:xfrm>
          <a:prstGeom prst="rect">
            <a:avLst/>
          </a:prstGeom>
          <a:noFill/>
        </p:spPr>
        <p:txBody>
          <a:bodyPr wrap="square" rtlCol="0">
            <a:spAutoFit/>
          </a:bodyPr>
          <a:lstStyle/>
          <a:p>
            <a:r>
              <a:rPr lang="en-US" sz="2000" b="1">
                <a:solidFill>
                  <a:schemeClr val="accent1"/>
                </a:solidFill>
              </a:rPr>
              <a:t>No</a:t>
            </a:r>
          </a:p>
        </p:txBody>
      </p:sp>
      <p:sp>
        <p:nvSpPr>
          <p:cNvPr id="43" name="TextBox 42">
            <a:extLst>
              <a:ext uri="{FF2B5EF4-FFF2-40B4-BE49-F238E27FC236}">
                <a16:creationId xmlns:a16="http://schemas.microsoft.com/office/drawing/2014/main" id="{CD9E0C88-1471-4C6C-8434-263018A9242C}"/>
              </a:ext>
            </a:extLst>
          </p:cNvPr>
          <p:cNvSpPr txBox="1"/>
          <p:nvPr/>
        </p:nvSpPr>
        <p:spPr>
          <a:xfrm>
            <a:off x="526639" y="3588036"/>
            <a:ext cx="1165860" cy="400110"/>
          </a:xfrm>
          <a:prstGeom prst="rect">
            <a:avLst/>
          </a:prstGeom>
          <a:noFill/>
        </p:spPr>
        <p:txBody>
          <a:bodyPr wrap="square" rtlCol="0">
            <a:spAutoFit/>
          </a:bodyPr>
          <a:lstStyle/>
          <a:p>
            <a:r>
              <a:rPr lang="en-US" sz="2000" b="1">
                <a:solidFill>
                  <a:schemeClr val="accent1"/>
                </a:solidFill>
              </a:rPr>
              <a:t>No</a:t>
            </a:r>
          </a:p>
        </p:txBody>
      </p:sp>
      <p:sp>
        <p:nvSpPr>
          <p:cNvPr id="44" name="TextBox 43">
            <a:extLst>
              <a:ext uri="{FF2B5EF4-FFF2-40B4-BE49-F238E27FC236}">
                <a16:creationId xmlns:a16="http://schemas.microsoft.com/office/drawing/2014/main" id="{BA8723DD-37B5-487A-8D5B-4289C8FC097D}"/>
              </a:ext>
            </a:extLst>
          </p:cNvPr>
          <p:cNvSpPr txBox="1"/>
          <p:nvPr/>
        </p:nvSpPr>
        <p:spPr>
          <a:xfrm>
            <a:off x="1927383" y="3588036"/>
            <a:ext cx="1165859" cy="400110"/>
          </a:xfrm>
          <a:prstGeom prst="rect">
            <a:avLst/>
          </a:prstGeom>
          <a:noFill/>
        </p:spPr>
        <p:txBody>
          <a:bodyPr wrap="square" rtlCol="0">
            <a:spAutoFit/>
          </a:bodyPr>
          <a:lstStyle/>
          <a:p>
            <a:r>
              <a:rPr lang="en-US" sz="2000" b="1">
                <a:solidFill>
                  <a:schemeClr val="accent1"/>
                </a:solidFill>
              </a:rPr>
              <a:t>No</a:t>
            </a:r>
          </a:p>
        </p:txBody>
      </p:sp>
      <p:sp>
        <p:nvSpPr>
          <p:cNvPr id="47" name="Rectangle 46">
            <a:extLst>
              <a:ext uri="{FF2B5EF4-FFF2-40B4-BE49-F238E27FC236}">
                <a16:creationId xmlns:a16="http://schemas.microsoft.com/office/drawing/2014/main" id="{944C1DCD-F1A2-4B4D-B036-D27F02CF9070}"/>
              </a:ext>
            </a:extLst>
          </p:cNvPr>
          <p:cNvSpPr/>
          <p:nvPr/>
        </p:nvSpPr>
        <p:spPr>
          <a:xfrm>
            <a:off x="5257800" y="1161108"/>
            <a:ext cx="3543300" cy="3247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 name="Content Placeholder 2">
            <a:extLst>
              <a:ext uri="{FF2B5EF4-FFF2-40B4-BE49-F238E27FC236}">
                <a16:creationId xmlns:a16="http://schemas.microsoft.com/office/drawing/2014/main" id="{7F04D68C-9FBC-4362-A35F-58C8585AC449}"/>
              </a:ext>
            </a:extLst>
          </p:cNvPr>
          <p:cNvSpPr txBox="1">
            <a:spLocks/>
          </p:cNvSpPr>
          <p:nvPr/>
        </p:nvSpPr>
        <p:spPr bwMode="auto">
          <a:xfrm>
            <a:off x="5311938" y="1214134"/>
            <a:ext cx="3295346" cy="229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400" b="1" dirty="0">
                <a:solidFill>
                  <a:srgbClr val="0086BF"/>
                </a:solidFill>
                <a:latin typeface="Arial" panose="020B0604020202020204"/>
              </a:rPr>
              <a:t>Potential side effects</a:t>
            </a:r>
          </a:p>
          <a:p>
            <a:pPr marL="114300" indent="-114300">
              <a:defRPr/>
            </a:pPr>
            <a:r>
              <a:rPr lang="en-US" sz="1400" dirty="0">
                <a:solidFill>
                  <a:schemeClr val="tx1"/>
                </a:solidFill>
                <a:latin typeface="Arial" panose="020B0604020202020204"/>
              </a:rPr>
              <a:t>Urinary incontinence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a:t>
            </a:r>
            <a:r>
              <a:rPr lang="en-US" sz="1100" dirty="0">
                <a:solidFill>
                  <a:srgbClr val="FFFFFF">
                    <a:lumMod val="50000"/>
                  </a:srgbClr>
                </a:solidFill>
                <a:latin typeface="Arial" panose="020B0604020202020204"/>
              </a:rPr>
              <a:t>urinating more often or leaking</a:t>
            </a:r>
            <a:r>
              <a:rPr lang="en-US" sz="1100" dirty="0">
                <a:solidFill>
                  <a:schemeClr val="bg2">
                    <a:lumMod val="50000"/>
                  </a:schemeClr>
                </a:solidFill>
                <a:latin typeface="Arial" panose="020B0604020202020204"/>
              </a:rPr>
              <a:t>)</a:t>
            </a:r>
          </a:p>
          <a:p>
            <a:pPr marL="114300" indent="-114300">
              <a:defRPr/>
            </a:pPr>
            <a:r>
              <a:rPr lang="en-US" sz="1400" dirty="0">
                <a:solidFill>
                  <a:schemeClr val="tx1"/>
                </a:solidFill>
                <a:latin typeface="Arial" panose="020B0604020202020204"/>
              </a:rPr>
              <a:t>Sexual dysfunction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erectile and ejaculatory dysfunction)</a:t>
            </a:r>
          </a:p>
          <a:p>
            <a:pPr marL="114300" indent="-114300">
              <a:defRPr/>
            </a:pPr>
            <a:r>
              <a:rPr lang="en-US" sz="1400" dirty="0">
                <a:solidFill>
                  <a:schemeClr val="tx1"/>
                </a:solidFill>
                <a:latin typeface="Arial" panose="020B0604020202020204"/>
              </a:rPr>
              <a:t>Bowel dysfunction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diarrhea, blood in stool, rectal leakage)</a:t>
            </a:r>
          </a:p>
        </p:txBody>
      </p:sp>
      <p:sp>
        <p:nvSpPr>
          <p:cNvPr id="19" name="TextBox 18">
            <a:extLst>
              <a:ext uri="{FF2B5EF4-FFF2-40B4-BE49-F238E27FC236}">
                <a16:creationId xmlns:a16="http://schemas.microsoft.com/office/drawing/2014/main" id="{BA93ED9D-F6E1-49EF-816E-ED981E209E5A}"/>
              </a:ext>
            </a:extLst>
          </p:cNvPr>
          <p:cNvSpPr txBox="1"/>
          <p:nvPr/>
        </p:nvSpPr>
        <p:spPr>
          <a:xfrm>
            <a:off x="5311938" y="3947536"/>
            <a:ext cx="3451062" cy="415498"/>
          </a:xfrm>
          <a:prstGeom prst="rect">
            <a:avLst/>
          </a:prstGeom>
          <a:noFill/>
        </p:spPr>
        <p:txBody>
          <a:bodyPr wrap="square">
            <a:spAutoFit/>
          </a:bodyPr>
          <a:lstStyle/>
          <a:p>
            <a:r>
              <a:rPr lang="en-US" sz="700" dirty="0">
                <a:solidFill>
                  <a:schemeClr val="tx2"/>
                </a:solidFill>
              </a:rPr>
              <a:t>This is not a complete list of all side effects associated with each treatment. You should speak with your doctor about the risks associated with each treatment option.</a:t>
            </a:r>
          </a:p>
        </p:txBody>
      </p:sp>
      <p:sp>
        <p:nvSpPr>
          <p:cNvPr id="23" name="TextBox 22">
            <a:extLst>
              <a:ext uri="{FF2B5EF4-FFF2-40B4-BE49-F238E27FC236}">
                <a16:creationId xmlns:a16="http://schemas.microsoft.com/office/drawing/2014/main" id="{79A7FB52-517A-4937-8D16-3D68585F9650}"/>
              </a:ext>
            </a:extLst>
          </p:cNvPr>
          <p:cNvSpPr txBox="1"/>
          <p:nvPr/>
        </p:nvSpPr>
        <p:spPr>
          <a:xfrm>
            <a:off x="228600" y="4435613"/>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20"/>
            </a:pPr>
            <a:r>
              <a:rPr lang="en-US" sz="400" dirty="0">
                <a:solidFill>
                  <a:schemeClr val="tx2"/>
                </a:solidFill>
                <a:latin typeface="+mj-lt"/>
              </a:rPr>
              <a:t>Radiation Therapy for Prostate Cancer. American Cancer Society. https://www.cancer.org/cancer/prostate-cancer/treating/radiation-therapy.html. Accessed March 4, 2022.</a:t>
            </a:r>
          </a:p>
        </p:txBody>
      </p:sp>
    </p:spTree>
    <p:extLst>
      <p:ext uri="{BB962C8B-B14F-4D97-AF65-F5344CB8AC3E}">
        <p14:creationId xmlns:p14="http://schemas.microsoft.com/office/powerpoint/2010/main" val="10146775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E293-4E06-4045-BFBF-2B067EA27022}"/>
              </a:ext>
            </a:extLst>
          </p:cNvPr>
          <p:cNvSpPr>
            <a:spLocks noGrp="1"/>
          </p:cNvSpPr>
          <p:nvPr>
            <p:ph type="title"/>
          </p:nvPr>
        </p:nvSpPr>
        <p:spPr/>
        <p:txBody>
          <a:bodyPr/>
          <a:lstStyle/>
          <a:p>
            <a:r>
              <a:rPr lang="en-US" dirty="0"/>
              <a:t>Radiation therapy – brachytherapy</a:t>
            </a:r>
            <a:r>
              <a:rPr lang="en-US" sz="2400" baseline="30000" dirty="0">
                <a:solidFill>
                  <a:srgbClr val="0086BF"/>
                </a:solidFill>
              </a:rPr>
              <a:t>20</a:t>
            </a:r>
            <a:r>
              <a:rPr lang="en-US" dirty="0"/>
              <a:t> </a:t>
            </a:r>
          </a:p>
        </p:txBody>
      </p:sp>
      <p:sp>
        <p:nvSpPr>
          <p:cNvPr id="3" name="Content Placeholder 2">
            <a:extLst>
              <a:ext uri="{FF2B5EF4-FFF2-40B4-BE49-F238E27FC236}">
                <a16:creationId xmlns:a16="http://schemas.microsoft.com/office/drawing/2014/main" id="{34CD0FB4-393C-4A24-B0B4-CCE7795DA0DF}"/>
              </a:ext>
            </a:extLst>
          </p:cNvPr>
          <p:cNvSpPr>
            <a:spLocks noGrp="1"/>
          </p:cNvSpPr>
          <p:nvPr>
            <p:ph idx="1"/>
          </p:nvPr>
        </p:nvSpPr>
        <p:spPr>
          <a:xfrm>
            <a:off x="381000" y="1161108"/>
            <a:ext cx="4258016" cy="3200400"/>
          </a:xfrm>
        </p:spPr>
        <p:txBody>
          <a:bodyPr/>
          <a:lstStyle/>
          <a:p>
            <a:pPr marL="0" indent="0" defTabSz="685800">
              <a:spcBef>
                <a:spcPts val="0"/>
              </a:spcBef>
              <a:spcAft>
                <a:spcPts val="450"/>
              </a:spcAft>
              <a:buNone/>
              <a:defRPr/>
            </a:pPr>
            <a:r>
              <a:rPr lang="en-US" sz="1400" b="1" dirty="0">
                <a:solidFill>
                  <a:srgbClr val="0086BF"/>
                </a:solidFill>
                <a:latin typeface="Arial" panose="020B0604020202020204"/>
              </a:rPr>
              <a:t>What is it?</a:t>
            </a:r>
          </a:p>
          <a:p>
            <a:pPr>
              <a:spcBef>
                <a:spcPts val="0"/>
              </a:spcBef>
              <a:spcAft>
                <a:spcPts val="450"/>
              </a:spcAft>
              <a:defRPr/>
            </a:pPr>
            <a:r>
              <a:rPr lang="en-US" sz="1400" dirty="0">
                <a:solidFill>
                  <a:schemeClr val="tx1"/>
                </a:solidFill>
                <a:latin typeface="Arial" panose="020B0604020202020204"/>
              </a:rPr>
              <a:t>High-energy rays or particles kill cancer cells</a:t>
            </a:r>
          </a:p>
          <a:p>
            <a:pPr defTabSz="685800">
              <a:spcBef>
                <a:spcPts val="0"/>
              </a:spcBef>
              <a:spcAft>
                <a:spcPts val="450"/>
              </a:spcAft>
              <a:defRPr/>
            </a:pPr>
            <a:r>
              <a:rPr lang="en-US" sz="1400" dirty="0">
                <a:solidFill>
                  <a:schemeClr val="tx1"/>
                </a:solidFill>
                <a:latin typeface="Arial" panose="020B0604020202020204"/>
              </a:rPr>
              <a:t>With brachytherapy (internal radiation therapy), radiation is delivered from implanted radioactive pellets, or “seeds,” placed directly into the prostate</a:t>
            </a:r>
          </a:p>
          <a:p>
            <a:pPr lvl="1">
              <a:spcBef>
                <a:spcPts val="0"/>
              </a:spcBef>
              <a:spcAft>
                <a:spcPts val="450"/>
              </a:spcAft>
              <a:defRPr/>
            </a:pPr>
            <a:r>
              <a:rPr lang="en-US" sz="1100" dirty="0">
                <a:solidFill>
                  <a:schemeClr val="tx1"/>
                </a:solidFill>
                <a:latin typeface="Arial" panose="020B0604020202020204"/>
              </a:rPr>
              <a:t>Generally used in men with low-grade prostate cancer</a:t>
            </a:r>
          </a:p>
          <a:p>
            <a:pPr lvl="1">
              <a:spcBef>
                <a:spcPts val="0"/>
              </a:spcBef>
              <a:spcAft>
                <a:spcPts val="450"/>
              </a:spcAft>
              <a:defRPr/>
            </a:pPr>
            <a:r>
              <a:rPr lang="en-US" sz="1100" dirty="0">
                <a:solidFill>
                  <a:schemeClr val="tx1"/>
                </a:solidFill>
                <a:latin typeface="Arial" panose="020B0604020202020204"/>
              </a:rPr>
              <a:t>Not as commonly available as EBRT</a:t>
            </a:r>
          </a:p>
        </p:txBody>
      </p:sp>
      <p:sp>
        <p:nvSpPr>
          <p:cNvPr id="4" name="Rectangle 3">
            <a:extLst>
              <a:ext uri="{FF2B5EF4-FFF2-40B4-BE49-F238E27FC236}">
                <a16:creationId xmlns:a16="http://schemas.microsoft.com/office/drawing/2014/main" id="{B07E2A23-2644-4637-A768-A5C15C09F0D3}"/>
              </a:ext>
            </a:extLst>
          </p:cNvPr>
          <p:cNvSpPr/>
          <p:nvPr/>
        </p:nvSpPr>
        <p:spPr>
          <a:xfrm>
            <a:off x="5257800" y="1161108"/>
            <a:ext cx="3543300" cy="32194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2" name="Group 21">
            <a:extLst>
              <a:ext uri="{FF2B5EF4-FFF2-40B4-BE49-F238E27FC236}">
                <a16:creationId xmlns:a16="http://schemas.microsoft.com/office/drawing/2014/main" id="{4475E96D-C884-4980-A866-EB55B3FDE47C}"/>
              </a:ext>
            </a:extLst>
          </p:cNvPr>
          <p:cNvGrpSpPr/>
          <p:nvPr/>
        </p:nvGrpSpPr>
        <p:grpSpPr>
          <a:xfrm>
            <a:off x="381000" y="3158850"/>
            <a:ext cx="4258016" cy="308610"/>
            <a:chOff x="288924" y="4354019"/>
            <a:chExt cx="5677355" cy="411480"/>
          </a:xfrm>
        </p:grpSpPr>
        <p:grpSp>
          <p:nvGrpSpPr>
            <p:cNvPr id="13" name="Group 12">
              <a:extLst>
                <a:ext uri="{FF2B5EF4-FFF2-40B4-BE49-F238E27FC236}">
                  <a16:creationId xmlns:a16="http://schemas.microsoft.com/office/drawing/2014/main" id="{9407E91E-2384-4555-A864-576AF83357B7}"/>
                </a:ext>
              </a:extLst>
            </p:cNvPr>
            <p:cNvGrpSpPr/>
            <p:nvPr/>
          </p:nvGrpSpPr>
          <p:grpSpPr>
            <a:xfrm>
              <a:off x="288924" y="4354019"/>
              <a:ext cx="5677355" cy="411480"/>
              <a:chOff x="381000" y="2628143"/>
              <a:chExt cx="5287069" cy="411480"/>
            </a:xfrm>
          </p:grpSpPr>
          <p:sp>
            <p:nvSpPr>
              <p:cNvPr id="14" name="Rectangle 13">
                <a:extLst>
                  <a:ext uri="{FF2B5EF4-FFF2-40B4-BE49-F238E27FC236}">
                    <a16:creationId xmlns:a16="http://schemas.microsoft.com/office/drawing/2014/main" id="{75722907-B326-467D-91F8-87C9A27C4F09}"/>
                  </a:ext>
                </a:extLst>
              </p:cNvPr>
              <p:cNvSpPr/>
              <p:nvPr/>
            </p:nvSpPr>
            <p:spPr>
              <a:xfrm>
                <a:off x="381000" y="2684459"/>
                <a:ext cx="5287069" cy="284780"/>
              </a:xfrm>
              <a:prstGeom prst="rect">
                <a:avLst/>
              </a:prstGeom>
              <a:solidFill>
                <a:srgbClr val="CFF5D6"/>
              </a:solidFill>
            </p:spPr>
            <p:txBody>
              <a:bodyPr wrap="square" lIns="480060">
                <a:spAutoFit/>
              </a:bodyPr>
              <a:lstStyle/>
              <a:p>
                <a:pPr defTabSz="514350">
                  <a:lnSpc>
                    <a:spcPct val="106000"/>
                  </a:lnSpc>
                  <a:tabLst>
                    <a:tab pos="493991" algn="l"/>
                  </a:tabLst>
                </a:pPr>
                <a:r>
                  <a:rPr lang="en-US" sz="800" b="1">
                    <a:solidFill>
                      <a:srgbClr val="006C00"/>
                    </a:solidFill>
                    <a:cs typeface="Arial" panose="020B0604020202020204" pitchFamily="34" charset="0"/>
                  </a:rPr>
                  <a:t>Side effects may be reduced by rectal spacer</a:t>
                </a:r>
              </a:p>
            </p:txBody>
          </p:sp>
          <p:sp>
            <p:nvSpPr>
              <p:cNvPr id="15" name="Oval 14">
                <a:extLst>
                  <a:ext uri="{FF2B5EF4-FFF2-40B4-BE49-F238E27FC236}">
                    <a16:creationId xmlns:a16="http://schemas.microsoft.com/office/drawing/2014/main" id="{643F1DF7-8108-445A-B023-A133AE976991}"/>
                  </a:ext>
                </a:extLst>
              </p:cNvPr>
              <p:cNvSpPr/>
              <p:nvPr/>
            </p:nvSpPr>
            <p:spPr>
              <a:xfrm>
                <a:off x="511702" y="2628143"/>
                <a:ext cx="380758" cy="411480"/>
              </a:xfrm>
              <a:prstGeom prst="ellipse">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pic>
          <p:nvPicPr>
            <p:cNvPr id="21" name="Graphic 20" descr="Checkmark with solid fill">
              <a:extLst>
                <a:ext uri="{FF2B5EF4-FFF2-40B4-BE49-F238E27FC236}">
                  <a16:creationId xmlns:a16="http://schemas.microsoft.com/office/drawing/2014/main" id="{2C0C1131-EA8E-4A0F-89C9-C289240172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546" y="4430515"/>
              <a:ext cx="274320" cy="274320"/>
            </a:xfrm>
            <a:prstGeom prst="rect">
              <a:avLst/>
            </a:prstGeom>
          </p:spPr>
        </p:pic>
      </p:grpSp>
      <p:sp>
        <p:nvSpPr>
          <p:cNvPr id="38" name="Rectangle 37">
            <a:extLst>
              <a:ext uri="{FF2B5EF4-FFF2-40B4-BE49-F238E27FC236}">
                <a16:creationId xmlns:a16="http://schemas.microsoft.com/office/drawing/2014/main" id="{2F989D69-A5F3-4B2E-8281-9D4E42010101}"/>
              </a:ext>
            </a:extLst>
          </p:cNvPr>
          <p:cNvSpPr/>
          <p:nvPr/>
        </p:nvSpPr>
        <p:spPr>
          <a:xfrm>
            <a:off x="381000" y="3517037"/>
            <a:ext cx="4258016" cy="753598"/>
          </a:xfrm>
          <a:prstGeom prst="rect">
            <a:avLst/>
          </a:prstGeom>
          <a:solidFill>
            <a:schemeClr val="accent2">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TextBox 38">
            <a:extLst>
              <a:ext uri="{FF2B5EF4-FFF2-40B4-BE49-F238E27FC236}">
                <a16:creationId xmlns:a16="http://schemas.microsoft.com/office/drawing/2014/main" id="{09EC5A64-3D58-456E-B155-1321A4E52BF9}"/>
              </a:ext>
            </a:extLst>
          </p:cNvPr>
          <p:cNvSpPr txBox="1"/>
          <p:nvPr/>
        </p:nvSpPr>
        <p:spPr>
          <a:xfrm>
            <a:off x="526641" y="3834461"/>
            <a:ext cx="1165860" cy="430887"/>
          </a:xfrm>
          <a:prstGeom prst="rect">
            <a:avLst/>
          </a:prstGeom>
          <a:noFill/>
        </p:spPr>
        <p:txBody>
          <a:bodyPr wrap="square" rtlCol="0">
            <a:spAutoFit/>
          </a:bodyPr>
          <a:lstStyle/>
          <a:p>
            <a:pPr lvl="0"/>
            <a:r>
              <a:rPr lang="en-US" sz="1100" b="1" dirty="0">
                <a:solidFill>
                  <a:schemeClr val="accent2"/>
                </a:solidFill>
              </a:rPr>
              <a:t>General anesthesia?</a:t>
            </a:r>
            <a:endParaRPr lang="en-US" sz="1100" baseline="30000" dirty="0"/>
          </a:p>
        </p:txBody>
      </p:sp>
      <p:sp>
        <p:nvSpPr>
          <p:cNvPr id="40" name="TextBox 39">
            <a:extLst>
              <a:ext uri="{FF2B5EF4-FFF2-40B4-BE49-F238E27FC236}">
                <a16:creationId xmlns:a16="http://schemas.microsoft.com/office/drawing/2014/main" id="{217E2663-9A04-4959-A6B7-869E860018E8}"/>
              </a:ext>
            </a:extLst>
          </p:cNvPr>
          <p:cNvSpPr txBox="1"/>
          <p:nvPr/>
        </p:nvSpPr>
        <p:spPr>
          <a:xfrm>
            <a:off x="3328128" y="3834461"/>
            <a:ext cx="1165860" cy="261610"/>
          </a:xfrm>
          <a:prstGeom prst="rect">
            <a:avLst/>
          </a:prstGeom>
          <a:noFill/>
        </p:spPr>
        <p:txBody>
          <a:bodyPr wrap="square" rtlCol="0">
            <a:spAutoFit/>
          </a:bodyPr>
          <a:lstStyle/>
          <a:p>
            <a:pPr lvl="0"/>
            <a:r>
              <a:rPr lang="en-US" sz="1100" b="1">
                <a:solidFill>
                  <a:schemeClr val="accent2"/>
                </a:solidFill>
              </a:rPr>
              <a:t>Invasive?</a:t>
            </a:r>
          </a:p>
        </p:txBody>
      </p:sp>
      <p:sp>
        <p:nvSpPr>
          <p:cNvPr id="41" name="Rectangle 40">
            <a:extLst>
              <a:ext uri="{FF2B5EF4-FFF2-40B4-BE49-F238E27FC236}">
                <a16:creationId xmlns:a16="http://schemas.microsoft.com/office/drawing/2014/main" id="{95C4400D-CE32-42BF-ACCB-6A7B9D092167}"/>
              </a:ext>
            </a:extLst>
          </p:cNvPr>
          <p:cNvSpPr/>
          <p:nvPr/>
        </p:nvSpPr>
        <p:spPr>
          <a:xfrm>
            <a:off x="1927384" y="3840068"/>
            <a:ext cx="1165860" cy="430887"/>
          </a:xfrm>
          <a:prstGeom prst="rect">
            <a:avLst/>
          </a:prstGeom>
        </p:spPr>
        <p:txBody>
          <a:bodyPr wrap="square">
            <a:spAutoFit/>
          </a:bodyPr>
          <a:lstStyle/>
          <a:p>
            <a:r>
              <a:rPr lang="en-US" sz="1100" b="1" dirty="0">
                <a:solidFill>
                  <a:schemeClr val="accent2"/>
                </a:solidFill>
              </a:rPr>
              <a:t>Overnight at hospital?</a:t>
            </a:r>
            <a:endParaRPr lang="en-US" sz="1100" dirty="0"/>
          </a:p>
        </p:txBody>
      </p:sp>
      <p:sp>
        <p:nvSpPr>
          <p:cNvPr id="42" name="TextBox 41">
            <a:extLst>
              <a:ext uri="{FF2B5EF4-FFF2-40B4-BE49-F238E27FC236}">
                <a16:creationId xmlns:a16="http://schemas.microsoft.com/office/drawing/2014/main" id="{FA900121-9DBB-4597-BD49-D127DAAC0733}"/>
              </a:ext>
            </a:extLst>
          </p:cNvPr>
          <p:cNvSpPr txBox="1"/>
          <p:nvPr/>
        </p:nvSpPr>
        <p:spPr>
          <a:xfrm>
            <a:off x="3328122" y="3558514"/>
            <a:ext cx="1165859" cy="400110"/>
          </a:xfrm>
          <a:prstGeom prst="rect">
            <a:avLst/>
          </a:prstGeom>
          <a:noFill/>
        </p:spPr>
        <p:txBody>
          <a:bodyPr wrap="square" rtlCol="0">
            <a:spAutoFit/>
          </a:bodyPr>
          <a:lstStyle/>
          <a:p>
            <a:r>
              <a:rPr lang="en-US" sz="2000" b="1">
                <a:solidFill>
                  <a:schemeClr val="accent1"/>
                </a:solidFill>
              </a:rPr>
              <a:t>Yes*</a:t>
            </a:r>
          </a:p>
        </p:txBody>
      </p:sp>
      <p:sp>
        <p:nvSpPr>
          <p:cNvPr id="43" name="TextBox 42">
            <a:extLst>
              <a:ext uri="{FF2B5EF4-FFF2-40B4-BE49-F238E27FC236}">
                <a16:creationId xmlns:a16="http://schemas.microsoft.com/office/drawing/2014/main" id="{CD9E0C88-1471-4C6C-8434-263018A9242C}"/>
              </a:ext>
            </a:extLst>
          </p:cNvPr>
          <p:cNvSpPr txBox="1"/>
          <p:nvPr/>
        </p:nvSpPr>
        <p:spPr>
          <a:xfrm>
            <a:off x="526639" y="3558514"/>
            <a:ext cx="1165860" cy="400110"/>
          </a:xfrm>
          <a:prstGeom prst="rect">
            <a:avLst/>
          </a:prstGeom>
          <a:noFill/>
        </p:spPr>
        <p:txBody>
          <a:bodyPr wrap="square" rtlCol="0">
            <a:spAutoFit/>
          </a:bodyPr>
          <a:lstStyle/>
          <a:p>
            <a:r>
              <a:rPr lang="en-US" sz="2000" b="1">
                <a:solidFill>
                  <a:schemeClr val="accent1"/>
                </a:solidFill>
              </a:rPr>
              <a:t>Yes*</a:t>
            </a:r>
          </a:p>
        </p:txBody>
      </p:sp>
      <p:sp>
        <p:nvSpPr>
          <p:cNvPr id="44" name="TextBox 43">
            <a:extLst>
              <a:ext uri="{FF2B5EF4-FFF2-40B4-BE49-F238E27FC236}">
                <a16:creationId xmlns:a16="http://schemas.microsoft.com/office/drawing/2014/main" id="{BA8723DD-37B5-487A-8D5B-4289C8FC097D}"/>
              </a:ext>
            </a:extLst>
          </p:cNvPr>
          <p:cNvSpPr txBox="1"/>
          <p:nvPr/>
        </p:nvSpPr>
        <p:spPr>
          <a:xfrm>
            <a:off x="1927383" y="3558514"/>
            <a:ext cx="1165859" cy="400110"/>
          </a:xfrm>
          <a:prstGeom prst="rect">
            <a:avLst/>
          </a:prstGeom>
          <a:noFill/>
        </p:spPr>
        <p:txBody>
          <a:bodyPr wrap="square" rtlCol="0">
            <a:spAutoFit/>
          </a:bodyPr>
          <a:lstStyle/>
          <a:p>
            <a:r>
              <a:rPr lang="en-US" sz="2000" b="1">
                <a:solidFill>
                  <a:schemeClr val="accent1"/>
                </a:solidFill>
              </a:rPr>
              <a:t>Yes*</a:t>
            </a:r>
          </a:p>
        </p:txBody>
      </p:sp>
      <p:sp>
        <p:nvSpPr>
          <p:cNvPr id="19" name="TextBox 18">
            <a:extLst>
              <a:ext uri="{FF2B5EF4-FFF2-40B4-BE49-F238E27FC236}">
                <a16:creationId xmlns:a16="http://schemas.microsoft.com/office/drawing/2014/main" id="{1F88D23D-FBFE-4F09-9E5C-8954F6C3E9D4}"/>
              </a:ext>
            </a:extLst>
          </p:cNvPr>
          <p:cNvSpPr txBox="1"/>
          <p:nvPr/>
        </p:nvSpPr>
        <p:spPr>
          <a:xfrm>
            <a:off x="228600" y="4287402"/>
            <a:ext cx="4258016" cy="200055"/>
          </a:xfrm>
          <a:prstGeom prst="rect">
            <a:avLst/>
          </a:prstGeom>
          <a:noFill/>
        </p:spPr>
        <p:txBody>
          <a:bodyPr wrap="square">
            <a:spAutoFit/>
          </a:bodyPr>
          <a:lstStyle/>
          <a:p>
            <a:r>
              <a:rPr lang="en-US" sz="700" dirty="0">
                <a:solidFill>
                  <a:schemeClr val="tx2"/>
                </a:solidFill>
              </a:rPr>
              <a:t>* Only in initial procedure to place the seeds</a:t>
            </a:r>
          </a:p>
        </p:txBody>
      </p:sp>
      <p:sp>
        <p:nvSpPr>
          <p:cNvPr id="20" name="Content Placeholder 2">
            <a:extLst>
              <a:ext uri="{FF2B5EF4-FFF2-40B4-BE49-F238E27FC236}">
                <a16:creationId xmlns:a16="http://schemas.microsoft.com/office/drawing/2014/main" id="{A9F1202D-B0D9-4052-BFC2-7A908130F83A}"/>
              </a:ext>
            </a:extLst>
          </p:cNvPr>
          <p:cNvSpPr txBox="1">
            <a:spLocks/>
          </p:cNvSpPr>
          <p:nvPr/>
        </p:nvSpPr>
        <p:spPr bwMode="auto">
          <a:xfrm>
            <a:off x="5311937" y="1226989"/>
            <a:ext cx="3345799" cy="229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400" b="1" dirty="0">
                <a:solidFill>
                  <a:srgbClr val="0086BF"/>
                </a:solidFill>
                <a:latin typeface="Arial" panose="020B0604020202020204"/>
              </a:rPr>
              <a:t>Potential side effects</a:t>
            </a:r>
          </a:p>
          <a:p>
            <a:pPr marL="114300" indent="-114300">
              <a:defRPr/>
            </a:pPr>
            <a:r>
              <a:rPr lang="en-US" sz="1400" dirty="0">
                <a:solidFill>
                  <a:schemeClr val="tx1"/>
                </a:solidFill>
                <a:latin typeface="Arial" panose="020B0604020202020204"/>
              </a:rPr>
              <a:t>Urinary incontinence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a:t>
            </a:r>
            <a:r>
              <a:rPr lang="en-US" sz="1100" dirty="0">
                <a:solidFill>
                  <a:srgbClr val="FFFFFF">
                    <a:lumMod val="50000"/>
                  </a:srgbClr>
                </a:solidFill>
                <a:latin typeface="Arial" panose="020B0604020202020204"/>
              </a:rPr>
              <a:t>urinating more often or leaking</a:t>
            </a:r>
            <a:r>
              <a:rPr lang="en-US" sz="1100" dirty="0">
                <a:solidFill>
                  <a:schemeClr val="bg2">
                    <a:lumMod val="50000"/>
                  </a:schemeClr>
                </a:solidFill>
                <a:latin typeface="Arial" panose="020B0604020202020204"/>
              </a:rPr>
              <a:t>)</a:t>
            </a:r>
          </a:p>
          <a:p>
            <a:pPr marL="114300" indent="-114300">
              <a:defRPr/>
            </a:pPr>
            <a:r>
              <a:rPr lang="en-US" sz="1400" dirty="0">
                <a:solidFill>
                  <a:schemeClr val="tx1"/>
                </a:solidFill>
                <a:latin typeface="Arial" panose="020B0604020202020204"/>
              </a:rPr>
              <a:t>Sexual dysfunction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erectile and ejaculatory dysfunction)</a:t>
            </a:r>
          </a:p>
          <a:p>
            <a:pPr marL="114300" indent="-114300">
              <a:defRPr/>
            </a:pPr>
            <a:r>
              <a:rPr lang="en-US" sz="1400" dirty="0">
                <a:solidFill>
                  <a:schemeClr val="tx1"/>
                </a:solidFill>
                <a:latin typeface="Arial" panose="020B0604020202020204"/>
              </a:rPr>
              <a:t>Bowel dysfunction </a:t>
            </a:r>
            <a:br>
              <a:rPr lang="en-US" sz="1100" dirty="0">
                <a:solidFill>
                  <a:schemeClr val="tx1"/>
                </a:solidFill>
                <a:latin typeface="Arial" panose="020B0604020202020204"/>
              </a:rPr>
            </a:br>
            <a:r>
              <a:rPr lang="en-US" sz="1100" dirty="0">
                <a:solidFill>
                  <a:schemeClr val="bg2">
                    <a:lumMod val="50000"/>
                  </a:schemeClr>
                </a:solidFill>
                <a:latin typeface="Arial" panose="020B0604020202020204"/>
              </a:rPr>
              <a:t>(ex. diarrhea, blood in stool, rectal leakage)</a:t>
            </a:r>
          </a:p>
        </p:txBody>
      </p:sp>
      <p:sp>
        <p:nvSpPr>
          <p:cNvPr id="23" name="TextBox 22">
            <a:extLst>
              <a:ext uri="{FF2B5EF4-FFF2-40B4-BE49-F238E27FC236}">
                <a16:creationId xmlns:a16="http://schemas.microsoft.com/office/drawing/2014/main" id="{FA5AA5BE-2CA6-47FE-A846-74D8C4D76C3C}"/>
              </a:ext>
            </a:extLst>
          </p:cNvPr>
          <p:cNvSpPr txBox="1"/>
          <p:nvPr/>
        </p:nvSpPr>
        <p:spPr>
          <a:xfrm>
            <a:off x="5311938" y="3947537"/>
            <a:ext cx="3451062" cy="415498"/>
          </a:xfrm>
          <a:prstGeom prst="rect">
            <a:avLst/>
          </a:prstGeom>
          <a:noFill/>
        </p:spPr>
        <p:txBody>
          <a:bodyPr wrap="square">
            <a:spAutoFit/>
          </a:bodyPr>
          <a:lstStyle/>
          <a:p>
            <a:r>
              <a:rPr lang="en-US" sz="700" dirty="0">
                <a:solidFill>
                  <a:schemeClr val="tx2"/>
                </a:solidFill>
              </a:rPr>
              <a:t>This is not a complete list of all side effects associated with each treatment. You should speak with your doctor about the risks associated with each treatment option.</a:t>
            </a:r>
          </a:p>
        </p:txBody>
      </p:sp>
      <p:sp>
        <p:nvSpPr>
          <p:cNvPr id="24" name="TextBox 23">
            <a:extLst>
              <a:ext uri="{FF2B5EF4-FFF2-40B4-BE49-F238E27FC236}">
                <a16:creationId xmlns:a16="http://schemas.microsoft.com/office/drawing/2014/main" id="{51B7452E-65A9-4F10-9071-1DEB09295810}"/>
              </a:ext>
            </a:extLst>
          </p:cNvPr>
          <p:cNvSpPr txBox="1"/>
          <p:nvPr/>
        </p:nvSpPr>
        <p:spPr>
          <a:xfrm>
            <a:off x="228600" y="4435613"/>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20"/>
            </a:pPr>
            <a:r>
              <a:rPr lang="en-US" sz="400" dirty="0">
                <a:solidFill>
                  <a:schemeClr val="tx2"/>
                </a:solidFill>
                <a:latin typeface="+mj-lt"/>
              </a:rPr>
              <a:t>Radiation Therapy for Prostate Cancer. American Cancer Society. https://www.cancer.org/cancer/prostate-cancer/treating/radiation-therapy.html. Accessed March 4, 2022.</a:t>
            </a:r>
          </a:p>
        </p:txBody>
      </p:sp>
    </p:spTree>
    <p:extLst>
      <p:ext uri="{BB962C8B-B14F-4D97-AF65-F5344CB8AC3E}">
        <p14:creationId xmlns:p14="http://schemas.microsoft.com/office/powerpoint/2010/main" val="46702083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E293-4E06-4045-BFBF-2B067EA27022}"/>
              </a:ext>
            </a:extLst>
          </p:cNvPr>
          <p:cNvSpPr>
            <a:spLocks noGrp="1"/>
          </p:cNvSpPr>
          <p:nvPr>
            <p:ph type="title"/>
          </p:nvPr>
        </p:nvSpPr>
        <p:spPr/>
        <p:txBody>
          <a:bodyPr/>
          <a:lstStyle/>
          <a:p>
            <a:r>
              <a:rPr lang="en-US" dirty="0"/>
              <a:t>Options in radiation therapy</a:t>
            </a:r>
            <a:r>
              <a:rPr lang="en-US" baseline="30000" dirty="0"/>
              <a:t>20</a:t>
            </a:r>
          </a:p>
        </p:txBody>
      </p:sp>
      <p:grpSp>
        <p:nvGrpSpPr>
          <p:cNvPr id="3" name="Group 2">
            <a:extLst>
              <a:ext uri="{FF2B5EF4-FFF2-40B4-BE49-F238E27FC236}">
                <a16:creationId xmlns:a16="http://schemas.microsoft.com/office/drawing/2014/main" id="{C463FBC2-CB09-44D5-B2D8-62AC9488DD58}"/>
              </a:ext>
            </a:extLst>
          </p:cNvPr>
          <p:cNvGrpSpPr/>
          <p:nvPr/>
        </p:nvGrpSpPr>
        <p:grpSpPr>
          <a:xfrm>
            <a:off x="384770" y="957099"/>
            <a:ext cx="8410531" cy="3436892"/>
            <a:chOff x="384770" y="935154"/>
            <a:chExt cx="8410531" cy="3436892"/>
          </a:xfrm>
        </p:grpSpPr>
        <p:sp>
          <p:nvSpPr>
            <p:cNvPr id="29" name="Rectangle 28">
              <a:extLst>
                <a:ext uri="{FF2B5EF4-FFF2-40B4-BE49-F238E27FC236}">
                  <a16:creationId xmlns:a16="http://schemas.microsoft.com/office/drawing/2014/main" id="{E9C3D782-A22C-2465-1537-BC537C9905AD}"/>
                </a:ext>
              </a:extLst>
            </p:cNvPr>
            <p:cNvSpPr/>
            <p:nvPr/>
          </p:nvSpPr>
          <p:spPr>
            <a:xfrm>
              <a:off x="384770" y="1184819"/>
              <a:ext cx="4069261" cy="6189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4C3C6764-DD9E-9829-16A1-E790DD861BA1}"/>
                </a:ext>
              </a:extLst>
            </p:cNvPr>
            <p:cNvSpPr/>
            <p:nvPr/>
          </p:nvSpPr>
          <p:spPr>
            <a:xfrm>
              <a:off x="4454032" y="1184819"/>
              <a:ext cx="4337600" cy="6189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Content Placeholder 2">
              <a:extLst>
                <a:ext uri="{FF2B5EF4-FFF2-40B4-BE49-F238E27FC236}">
                  <a16:creationId xmlns:a16="http://schemas.microsoft.com/office/drawing/2014/main" id="{D5F07CB0-A501-4411-B47A-A09C32C9628A}"/>
                </a:ext>
              </a:extLst>
            </p:cNvPr>
            <p:cNvSpPr txBox="1">
              <a:spLocks/>
            </p:cNvSpPr>
            <p:nvPr/>
          </p:nvSpPr>
          <p:spPr bwMode="auto">
            <a:xfrm>
              <a:off x="4457701" y="1182245"/>
              <a:ext cx="4337600" cy="3006547"/>
            </a:xfrm>
            <a:prstGeom prst="rect">
              <a:avLst/>
            </a:prstGeom>
            <a:solidFill>
              <a:schemeClr val="accent6">
                <a:alpha val="20915"/>
              </a:schemeClr>
            </a:solidFill>
            <a:ln>
              <a:noFill/>
            </a:ln>
          </p:spPr>
          <p:txBody>
            <a:bodyPr vert="horz" wrap="square" lIns="73152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Aft>
                  <a:spcPts val="450"/>
                </a:spcAft>
                <a:buNone/>
                <a:defRPr/>
              </a:pPr>
              <a:r>
                <a:rPr lang="en-US" sz="1600" b="1" dirty="0">
                  <a:solidFill>
                    <a:schemeClr val="bg1"/>
                  </a:solidFill>
                  <a:latin typeface="Arial" panose="020B0604020202020204"/>
                </a:rPr>
                <a:t>Brachytherapy, or </a:t>
              </a:r>
              <a:br>
                <a:rPr lang="en-US" sz="1600" b="1" dirty="0">
                  <a:solidFill>
                    <a:schemeClr val="bg1"/>
                  </a:solidFill>
                  <a:latin typeface="Arial" panose="020B0604020202020204"/>
                </a:rPr>
              </a:br>
              <a:r>
                <a:rPr lang="en-US" sz="1600" b="1" dirty="0">
                  <a:solidFill>
                    <a:schemeClr val="bg1"/>
                  </a:solidFill>
                  <a:latin typeface="Arial" panose="020B0604020202020204"/>
                </a:rPr>
                <a:t>internal radiation therapy</a:t>
              </a:r>
              <a:endParaRPr lang="en-US" sz="1600" dirty="0">
                <a:solidFill>
                  <a:schemeClr val="tx1"/>
                </a:solidFill>
                <a:latin typeface="Arial" panose="020B0604020202020204"/>
              </a:endParaRPr>
            </a:p>
            <a:p>
              <a:pPr marL="0" indent="0" algn="r">
                <a:spcAft>
                  <a:spcPts val="450"/>
                </a:spcAft>
                <a:buNone/>
                <a:defRPr/>
              </a:pPr>
              <a:r>
                <a:rPr lang="en-US" sz="1400" dirty="0">
                  <a:solidFill>
                    <a:schemeClr val="tx1"/>
                  </a:solidFill>
                  <a:latin typeface="Arial" panose="020B0604020202020204"/>
                </a:rPr>
                <a:t>Low-dose rate (LDR) implants</a:t>
              </a:r>
            </a:p>
            <a:p>
              <a:pPr marL="0" indent="0" algn="r">
                <a:spcAft>
                  <a:spcPts val="450"/>
                </a:spcAft>
                <a:buNone/>
                <a:defRPr/>
              </a:pPr>
              <a:r>
                <a:rPr lang="en-US" sz="1400" dirty="0">
                  <a:solidFill>
                    <a:schemeClr val="tx1"/>
                  </a:solidFill>
                  <a:latin typeface="Arial" panose="020B0604020202020204"/>
                </a:rPr>
                <a:t>High-dose rate (HDR) implants</a:t>
              </a:r>
            </a:p>
            <a:p>
              <a:pPr marL="0" indent="0" algn="r">
                <a:spcAft>
                  <a:spcPts val="450"/>
                </a:spcAft>
                <a:buNone/>
                <a:defRPr/>
              </a:pPr>
              <a:r>
                <a:rPr lang="en-US" sz="1400" dirty="0">
                  <a:solidFill>
                    <a:schemeClr val="tx1"/>
                  </a:solidFill>
                  <a:latin typeface="Arial" panose="020B0604020202020204"/>
                </a:rPr>
                <a:t>Permanent implants</a:t>
              </a:r>
            </a:p>
          </p:txBody>
        </p:sp>
        <p:sp>
          <p:nvSpPr>
            <p:cNvPr id="23" name="Content Placeholder 2">
              <a:extLst>
                <a:ext uri="{FF2B5EF4-FFF2-40B4-BE49-F238E27FC236}">
                  <a16:creationId xmlns:a16="http://schemas.microsoft.com/office/drawing/2014/main" id="{331ABC33-A7D6-41E6-B007-D396C201858B}"/>
                </a:ext>
              </a:extLst>
            </p:cNvPr>
            <p:cNvSpPr txBox="1">
              <a:spLocks/>
            </p:cNvSpPr>
            <p:nvPr/>
          </p:nvSpPr>
          <p:spPr bwMode="auto">
            <a:xfrm>
              <a:off x="384770" y="1182245"/>
              <a:ext cx="4130777" cy="3006547"/>
            </a:xfrm>
            <a:prstGeom prst="rect">
              <a:avLst/>
            </a:prstGeom>
            <a:solidFill>
              <a:schemeClr val="accent4">
                <a:alpha val="20915"/>
              </a:schemeClr>
            </a:solidFill>
            <a:ln>
              <a:noFill/>
            </a:ln>
          </p:spPr>
          <p:txBody>
            <a:bodyPr vert="horz" wrap="square" lIns="68580" tIns="34290" rIns="73152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450"/>
                </a:spcAft>
                <a:buNone/>
                <a:defRPr/>
              </a:pPr>
              <a:r>
                <a:rPr lang="en-US" sz="1600" b="1" dirty="0">
                  <a:solidFill>
                    <a:schemeClr val="bg1"/>
                  </a:solidFill>
                  <a:latin typeface="Arial" panose="020B0604020202020204"/>
                </a:rPr>
                <a:t>External Beam Radiation </a:t>
              </a:r>
              <a:br>
                <a:rPr lang="en-US" sz="1600" b="1" dirty="0">
                  <a:solidFill>
                    <a:schemeClr val="bg1"/>
                  </a:solidFill>
                  <a:latin typeface="Arial" panose="020B0604020202020204"/>
                </a:rPr>
              </a:br>
              <a:r>
                <a:rPr lang="en-US" sz="1600" b="1" dirty="0">
                  <a:solidFill>
                    <a:schemeClr val="bg1"/>
                  </a:solidFill>
                  <a:latin typeface="Arial" panose="020B0604020202020204"/>
                </a:rPr>
                <a:t>Therapy (EBRT)</a:t>
              </a:r>
              <a:endParaRPr lang="en-US" sz="1600" dirty="0">
                <a:solidFill>
                  <a:schemeClr val="tx1"/>
                </a:solidFill>
                <a:latin typeface="Arial" panose="020B0604020202020204"/>
              </a:endParaRPr>
            </a:p>
            <a:p>
              <a:pPr marL="0" indent="0">
                <a:spcAft>
                  <a:spcPts val="450"/>
                </a:spcAft>
                <a:buNone/>
                <a:defRPr/>
              </a:pPr>
              <a:r>
                <a:rPr lang="en-US" sz="1400" dirty="0">
                  <a:solidFill>
                    <a:schemeClr val="tx1"/>
                  </a:solidFill>
                  <a:latin typeface="Arial" panose="020B0604020202020204"/>
                </a:rPr>
                <a:t>3-D conformal radiation therapy</a:t>
              </a:r>
            </a:p>
            <a:p>
              <a:pPr marL="0" indent="0">
                <a:spcAft>
                  <a:spcPts val="450"/>
                </a:spcAft>
                <a:buNone/>
                <a:defRPr/>
              </a:pPr>
              <a:r>
                <a:rPr lang="en-US" sz="1400" dirty="0">
                  <a:solidFill>
                    <a:schemeClr val="tx1"/>
                  </a:solidFill>
                  <a:latin typeface="Arial" panose="020B0604020202020204"/>
                </a:rPr>
                <a:t>Intensity-modulated radiation therapy (IMRT)</a:t>
              </a:r>
            </a:p>
            <a:p>
              <a:pPr marL="0" indent="0">
                <a:spcAft>
                  <a:spcPts val="450"/>
                </a:spcAft>
                <a:buNone/>
                <a:defRPr/>
              </a:pPr>
              <a:r>
                <a:rPr lang="en-US" sz="1400" dirty="0">
                  <a:solidFill>
                    <a:schemeClr val="tx1"/>
                  </a:solidFill>
                  <a:latin typeface="Arial" panose="020B0604020202020204"/>
                </a:rPr>
                <a:t>Image-guided radiation therapy (IGRT)</a:t>
              </a:r>
            </a:p>
            <a:p>
              <a:pPr marL="0" indent="0">
                <a:spcAft>
                  <a:spcPts val="450"/>
                </a:spcAft>
                <a:buNone/>
                <a:defRPr/>
              </a:pPr>
              <a:r>
                <a:rPr lang="en-US" sz="1400" dirty="0">
                  <a:solidFill>
                    <a:schemeClr val="tx1"/>
                  </a:solidFill>
                  <a:latin typeface="Arial" panose="020B0604020202020204"/>
                </a:rPr>
                <a:t>Stereotactic body radiation therapy (SBRT)</a:t>
              </a:r>
            </a:p>
            <a:p>
              <a:pPr marL="0" indent="0">
                <a:spcAft>
                  <a:spcPts val="450"/>
                </a:spcAft>
                <a:buNone/>
                <a:defRPr/>
              </a:pPr>
              <a:r>
                <a:rPr lang="en-US" sz="1400" dirty="0">
                  <a:solidFill>
                    <a:schemeClr val="tx1"/>
                  </a:solidFill>
                  <a:latin typeface="Arial" panose="020B0604020202020204"/>
                </a:rPr>
                <a:t>Proton therapy</a:t>
              </a:r>
              <a:endParaRPr lang="en-US" sz="1600" dirty="0">
                <a:solidFill>
                  <a:schemeClr val="tx1"/>
                </a:solidFill>
                <a:latin typeface="Arial" panose="020B0604020202020204"/>
              </a:endParaRPr>
            </a:p>
          </p:txBody>
        </p:sp>
        <p:pic>
          <p:nvPicPr>
            <p:cNvPr id="27" name="Picture 26" descr="Shape&#10;&#10;Description automatically generated with low confidence">
              <a:extLst>
                <a:ext uri="{FF2B5EF4-FFF2-40B4-BE49-F238E27FC236}">
                  <a16:creationId xmlns:a16="http://schemas.microsoft.com/office/drawing/2014/main" id="{329D6C5D-1742-3226-174A-240EAB9BB23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39254" y="935155"/>
              <a:ext cx="3436891" cy="3436891"/>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0FB5043E-77B6-AF44-D30D-CBEA9C40B7F2}"/>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49893"/>
            <a:stretch/>
          </p:blipFill>
          <p:spPr>
            <a:xfrm>
              <a:off x="4454031" y="935154"/>
              <a:ext cx="1722114" cy="3436891"/>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258F0729-A31E-610A-347E-89E5D67088D8}"/>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66000"/>
                      </a14:imgEffect>
                    </a14:imgLayer>
                  </a14:imgProps>
                </a:ext>
                <a:ext uri="{28A0092B-C50C-407E-A947-70E740481C1C}">
                  <a14:useLocalDpi xmlns:a14="http://schemas.microsoft.com/office/drawing/2010/main" val="0"/>
                </a:ext>
              </a:extLst>
            </a:blip>
            <a:srcRect r="32170"/>
            <a:stretch/>
          </p:blipFill>
          <p:spPr>
            <a:xfrm>
              <a:off x="3641398" y="2086648"/>
              <a:ext cx="812633" cy="1198058"/>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33D2F260-1620-9BD8-D1C5-342CD71D69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3301" r="22735"/>
            <a:stretch/>
          </p:blipFill>
          <p:spPr>
            <a:xfrm>
              <a:off x="4269800" y="2305409"/>
              <a:ext cx="375799" cy="696383"/>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3E53CAA0-EF1B-C1D3-B5B4-5016C2ABDB72}"/>
                </a:ext>
              </a:extLst>
            </p:cNvPr>
            <p:cNvPicPr>
              <a:picLocks noChangeAspect="1"/>
            </p:cNvPicPr>
            <p:nvPr/>
          </p:nvPicPr>
          <p:blipFill>
            <a:blip r:embed="rId7">
              <a:alphaModFix amt="10000"/>
              <a:extLst>
                <a:ext uri="{28A0092B-C50C-407E-A947-70E740481C1C}">
                  <a14:useLocalDpi xmlns:a14="http://schemas.microsoft.com/office/drawing/2010/main" val="0"/>
                </a:ext>
              </a:extLst>
            </a:blip>
            <a:stretch>
              <a:fillRect/>
            </a:stretch>
          </p:blipFill>
          <p:spPr>
            <a:xfrm>
              <a:off x="1560448" y="2112081"/>
              <a:ext cx="1779421" cy="1779421"/>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31AB4EAE-DA92-74A5-339A-EA80D731F709}"/>
                </a:ext>
              </a:extLst>
            </p:cNvPr>
            <p:cNvPicPr>
              <a:picLocks noChangeAspect="1"/>
            </p:cNvPicPr>
            <p:nvPr/>
          </p:nvPicPr>
          <p:blipFill>
            <a:blip r:embed="rId7">
              <a:alphaModFix amt="10000"/>
              <a:extLst>
                <a:ext uri="{28A0092B-C50C-407E-A947-70E740481C1C}">
                  <a14:useLocalDpi xmlns:a14="http://schemas.microsoft.com/office/drawing/2010/main" val="0"/>
                </a:ext>
              </a:extLst>
            </a:blip>
            <a:stretch>
              <a:fillRect/>
            </a:stretch>
          </p:blipFill>
          <p:spPr>
            <a:xfrm>
              <a:off x="5736791" y="2112081"/>
              <a:ext cx="1779421" cy="1779421"/>
            </a:xfrm>
            <a:prstGeom prst="rect">
              <a:avLst/>
            </a:prstGeom>
          </p:spPr>
        </p:pic>
        <p:grpSp>
          <p:nvGrpSpPr>
            <p:cNvPr id="38" name="Group 37">
              <a:extLst>
                <a:ext uri="{FF2B5EF4-FFF2-40B4-BE49-F238E27FC236}">
                  <a16:creationId xmlns:a16="http://schemas.microsoft.com/office/drawing/2014/main" id="{1AEEC8C3-CF5A-BD50-C374-A36410977263}"/>
                </a:ext>
              </a:extLst>
            </p:cNvPr>
            <p:cNvGrpSpPr/>
            <p:nvPr/>
          </p:nvGrpSpPr>
          <p:grpSpPr>
            <a:xfrm>
              <a:off x="4572000" y="2653599"/>
              <a:ext cx="73599" cy="73599"/>
              <a:chOff x="4572000" y="2771560"/>
              <a:chExt cx="120500" cy="120500"/>
            </a:xfrm>
            <a:solidFill>
              <a:schemeClr val="accent6">
                <a:lumMod val="40000"/>
                <a:lumOff val="60000"/>
              </a:schemeClr>
            </a:solidFill>
          </p:grpSpPr>
          <p:sp>
            <p:nvSpPr>
              <p:cNvPr id="9" name="Oval 8">
                <a:extLst>
                  <a:ext uri="{FF2B5EF4-FFF2-40B4-BE49-F238E27FC236}">
                    <a16:creationId xmlns:a16="http://schemas.microsoft.com/office/drawing/2014/main" id="{B6524E0C-39AA-99CB-496F-48B99ACE955A}"/>
                  </a:ext>
                </a:extLst>
              </p:cNvPr>
              <p:cNvSpPr/>
              <p:nvPr/>
            </p:nvSpPr>
            <p:spPr>
              <a:xfrm>
                <a:off x="4572000" y="2771560"/>
                <a:ext cx="52261" cy="52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B1187651-6BC9-A14C-5D75-955B7A798CAC}"/>
                  </a:ext>
                </a:extLst>
              </p:cNvPr>
              <p:cNvSpPr/>
              <p:nvPr/>
            </p:nvSpPr>
            <p:spPr>
              <a:xfrm>
                <a:off x="4572000" y="2839799"/>
                <a:ext cx="52261" cy="52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8DB895C5-86E7-6A56-2E19-B7EEB272F7AE}"/>
                  </a:ext>
                </a:extLst>
              </p:cNvPr>
              <p:cNvSpPr/>
              <p:nvPr/>
            </p:nvSpPr>
            <p:spPr>
              <a:xfrm>
                <a:off x="4640239" y="2807333"/>
                <a:ext cx="52261" cy="52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17" name="TextBox 16">
            <a:extLst>
              <a:ext uri="{FF2B5EF4-FFF2-40B4-BE49-F238E27FC236}">
                <a16:creationId xmlns:a16="http://schemas.microsoft.com/office/drawing/2014/main" id="{AA9D750C-F2DD-42EA-B385-D3F5BE926406}"/>
              </a:ext>
            </a:extLst>
          </p:cNvPr>
          <p:cNvSpPr txBox="1"/>
          <p:nvPr/>
        </p:nvSpPr>
        <p:spPr>
          <a:xfrm>
            <a:off x="383847" y="4256630"/>
            <a:ext cx="6515101" cy="230832"/>
          </a:xfrm>
          <a:prstGeom prst="rect">
            <a:avLst/>
          </a:prstGeom>
          <a:noFill/>
        </p:spPr>
        <p:txBody>
          <a:bodyPr wrap="square" rtlCol="0">
            <a:spAutoFit/>
          </a:bodyPr>
          <a:lstStyle/>
          <a:p>
            <a:r>
              <a:rPr lang="en-US" sz="900" dirty="0">
                <a:latin typeface="Arial" panose="020B0604020202020204"/>
              </a:rPr>
              <a:t>Radiation therapy offered will depend on the facility and physician.</a:t>
            </a:r>
          </a:p>
        </p:txBody>
      </p:sp>
      <p:sp>
        <p:nvSpPr>
          <p:cNvPr id="18" name="Rectangle 17">
            <a:extLst>
              <a:ext uri="{FF2B5EF4-FFF2-40B4-BE49-F238E27FC236}">
                <a16:creationId xmlns:a16="http://schemas.microsoft.com/office/drawing/2014/main" id="{72178C43-12F7-4E1D-AE28-817BA4225005}"/>
              </a:ext>
            </a:extLst>
          </p:cNvPr>
          <p:cNvSpPr/>
          <p:nvPr/>
        </p:nvSpPr>
        <p:spPr>
          <a:xfrm>
            <a:off x="7831318" y="0"/>
            <a:ext cx="1312682" cy="11558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a:solidFill>
                  <a:schemeClr val="tx1"/>
                </a:solidFill>
              </a:rPr>
              <a:t>OPTIONAL</a:t>
            </a:r>
          </a:p>
          <a:p>
            <a:pPr algn="ctr"/>
            <a:r>
              <a:rPr lang="en-US" sz="1050" dirty="0">
                <a:solidFill>
                  <a:schemeClr val="tx1"/>
                </a:solidFill>
              </a:rPr>
              <a:t>Presenter may choose to hide or skip slide if not relevant </a:t>
            </a:r>
          </a:p>
          <a:p>
            <a:pPr algn="ctr"/>
            <a:endParaRPr lang="en-US" sz="1050" dirty="0">
              <a:solidFill>
                <a:schemeClr val="tx1"/>
              </a:solidFill>
            </a:endParaRPr>
          </a:p>
          <a:p>
            <a:pPr algn="ctr"/>
            <a:r>
              <a:rPr lang="en-US" sz="500" dirty="0">
                <a:solidFill>
                  <a:schemeClr val="tx1"/>
                </a:solidFill>
              </a:rPr>
              <a:t>Remove this notice prior to presenting.</a:t>
            </a:r>
          </a:p>
        </p:txBody>
      </p:sp>
      <p:sp>
        <p:nvSpPr>
          <p:cNvPr id="19" name="TextBox 18">
            <a:extLst>
              <a:ext uri="{FF2B5EF4-FFF2-40B4-BE49-F238E27FC236}">
                <a16:creationId xmlns:a16="http://schemas.microsoft.com/office/drawing/2014/main" id="{60A44AEC-C90B-4B1D-8C2C-5DC10599ADA2}"/>
              </a:ext>
            </a:extLst>
          </p:cNvPr>
          <p:cNvSpPr txBox="1"/>
          <p:nvPr/>
        </p:nvSpPr>
        <p:spPr>
          <a:xfrm>
            <a:off x="228600" y="4435613"/>
            <a:ext cx="8610599" cy="153888"/>
          </a:xfrm>
          <a:prstGeom prst="rect">
            <a:avLst/>
          </a:prstGeom>
          <a:noFill/>
        </p:spPr>
        <p:txBody>
          <a:bodyPr wrap="square">
            <a:spAutoFit/>
          </a:bodyPr>
          <a:lstStyle/>
          <a:p>
            <a:pPr marL="117475" indent="-117475">
              <a:spcBef>
                <a:spcPts val="0"/>
              </a:spcBef>
              <a:spcAft>
                <a:spcPts val="0"/>
              </a:spcAft>
              <a:buFont typeface="+mj-lt"/>
              <a:buAutoNum type="arabicPeriod" startAt="20"/>
            </a:pPr>
            <a:r>
              <a:rPr lang="en-US" sz="400" dirty="0">
                <a:solidFill>
                  <a:schemeClr val="tx2"/>
                </a:solidFill>
                <a:latin typeface="+mj-lt"/>
              </a:rPr>
              <a:t>Radiation Therapy for Prostate Cancer. American Cancer Society. https://www.cancer.org/cancer/prostate-cancer/treating/radiation-therapy.html. Accessed March 4, 2022.</a:t>
            </a:r>
          </a:p>
        </p:txBody>
      </p:sp>
    </p:spTree>
    <p:extLst>
      <p:ext uri="{BB962C8B-B14F-4D97-AF65-F5344CB8AC3E}">
        <p14:creationId xmlns:p14="http://schemas.microsoft.com/office/powerpoint/2010/main" val="402781443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E293-4E06-4045-BFBF-2B067EA27022}"/>
              </a:ext>
            </a:extLst>
          </p:cNvPr>
          <p:cNvSpPr>
            <a:spLocks noGrp="1"/>
          </p:cNvSpPr>
          <p:nvPr>
            <p:ph type="title"/>
          </p:nvPr>
        </p:nvSpPr>
        <p:spPr/>
        <p:txBody>
          <a:bodyPr/>
          <a:lstStyle/>
          <a:p>
            <a:r>
              <a:rPr lang="en-US" dirty="0"/>
              <a:t>Other prostate cancer treatment options</a:t>
            </a:r>
            <a:r>
              <a:rPr lang="en-US" baseline="30000" dirty="0"/>
              <a:t>21-26</a:t>
            </a:r>
          </a:p>
        </p:txBody>
      </p:sp>
      <p:sp>
        <p:nvSpPr>
          <p:cNvPr id="23" name="TextBox 22">
            <a:extLst>
              <a:ext uri="{FF2B5EF4-FFF2-40B4-BE49-F238E27FC236}">
                <a16:creationId xmlns:a16="http://schemas.microsoft.com/office/drawing/2014/main" id="{D7270F69-273B-495C-AE0F-973DBB7924CF}"/>
              </a:ext>
            </a:extLst>
          </p:cNvPr>
          <p:cNvSpPr txBox="1"/>
          <p:nvPr/>
        </p:nvSpPr>
        <p:spPr>
          <a:xfrm>
            <a:off x="342899" y="4104372"/>
            <a:ext cx="6471625" cy="200055"/>
          </a:xfrm>
          <a:prstGeom prst="rect">
            <a:avLst/>
          </a:prstGeom>
          <a:noFill/>
        </p:spPr>
        <p:txBody>
          <a:bodyPr wrap="square">
            <a:spAutoFit/>
          </a:bodyPr>
          <a:lstStyle/>
          <a:p>
            <a:r>
              <a:rPr lang="en-US" sz="700" dirty="0">
                <a:solidFill>
                  <a:schemeClr val="tx2"/>
                </a:solidFill>
              </a:rPr>
              <a:t>You should speak with your doctor about the risks associated with each treatment option.</a:t>
            </a:r>
          </a:p>
        </p:txBody>
      </p:sp>
      <p:grpSp>
        <p:nvGrpSpPr>
          <p:cNvPr id="4" name="Group 3">
            <a:extLst>
              <a:ext uri="{FF2B5EF4-FFF2-40B4-BE49-F238E27FC236}">
                <a16:creationId xmlns:a16="http://schemas.microsoft.com/office/drawing/2014/main" id="{E6F3F1D8-13EE-4366-808B-0D7F8F31E757}"/>
              </a:ext>
            </a:extLst>
          </p:cNvPr>
          <p:cNvGrpSpPr/>
          <p:nvPr/>
        </p:nvGrpSpPr>
        <p:grpSpPr>
          <a:xfrm>
            <a:off x="381000" y="1027214"/>
            <a:ext cx="8420100" cy="3053883"/>
            <a:chOff x="381000" y="1027214"/>
            <a:chExt cx="8420100" cy="3053883"/>
          </a:xfrm>
        </p:grpSpPr>
        <p:sp>
          <p:nvSpPr>
            <p:cNvPr id="19" name="Rectangle 18">
              <a:extLst>
                <a:ext uri="{FF2B5EF4-FFF2-40B4-BE49-F238E27FC236}">
                  <a16:creationId xmlns:a16="http://schemas.microsoft.com/office/drawing/2014/main" id="{F69B54DA-381D-4958-A50D-F46CC07E4573}"/>
                </a:ext>
              </a:extLst>
            </p:cNvPr>
            <p:cNvSpPr/>
            <p:nvPr/>
          </p:nvSpPr>
          <p:spPr>
            <a:xfrm>
              <a:off x="3233177" y="1027214"/>
              <a:ext cx="2715744" cy="13868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t"/>
            <a:lstStyle/>
            <a:p>
              <a:pPr defTabSz="685800" eaLnBrk="1" hangingPunct="1">
                <a:spcBef>
                  <a:spcPts val="0"/>
                </a:spcBef>
                <a:spcAft>
                  <a:spcPts val="450"/>
                </a:spcAft>
                <a:defRPr/>
              </a:pPr>
              <a:r>
                <a:rPr lang="en-US" sz="1400" b="1" dirty="0">
                  <a:solidFill>
                    <a:srgbClr val="0086BF"/>
                  </a:solidFill>
                  <a:latin typeface="Arial" panose="020B0604020202020204"/>
                </a:rPr>
                <a:t>Hormone therapy</a:t>
              </a:r>
            </a:p>
            <a:p>
              <a:pPr defTabSz="685800" eaLnBrk="1" hangingPunct="1">
                <a:spcBef>
                  <a:spcPts val="0"/>
                </a:spcBef>
                <a:spcAft>
                  <a:spcPts val="450"/>
                </a:spcAft>
                <a:defRPr/>
              </a:pPr>
              <a:r>
                <a:rPr lang="en-US" sz="1200" dirty="0">
                  <a:solidFill>
                    <a:srgbClr val="383838"/>
                  </a:solidFill>
                  <a:latin typeface="Arial" panose="020B0604020202020204"/>
                </a:rPr>
                <a:t>Aims to reduce levels of male hormones in the body to slow cancer growth</a:t>
              </a:r>
            </a:p>
          </p:txBody>
        </p:sp>
        <p:sp>
          <p:nvSpPr>
            <p:cNvPr id="24" name="Rectangle 23">
              <a:extLst>
                <a:ext uri="{FF2B5EF4-FFF2-40B4-BE49-F238E27FC236}">
                  <a16:creationId xmlns:a16="http://schemas.microsoft.com/office/drawing/2014/main" id="{F61F9920-CCC0-408F-B270-73FB0B5DBFE2}"/>
                </a:ext>
              </a:extLst>
            </p:cNvPr>
            <p:cNvSpPr/>
            <p:nvPr/>
          </p:nvSpPr>
          <p:spPr>
            <a:xfrm>
              <a:off x="381000" y="1030517"/>
              <a:ext cx="2715744" cy="13835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t"/>
            <a:lstStyle/>
            <a:p>
              <a:pPr defTabSz="685800" eaLnBrk="1" hangingPunct="1">
                <a:spcBef>
                  <a:spcPts val="0"/>
                </a:spcBef>
                <a:spcAft>
                  <a:spcPts val="450"/>
                </a:spcAft>
                <a:defRPr/>
              </a:pPr>
              <a:r>
                <a:rPr lang="en-US" sz="1400" b="1" dirty="0">
                  <a:solidFill>
                    <a:srgbClr val="0086BF"/>
                  </a:solidFill>
                  <a:latin typeface="Arial" panose="020B0604020202020204"/>
                </a:rPr>
                <a:t>Cryotherapy</a:t>
              </a:r>
              <a:endParaRPr lang="en-US" sz="1200" b="1" dirty="0">
                <a:solidFill>
                  <a:srgbClr val="0086BF"/>
                </a:solidFill>
                <a:latin typeface="Arial" panose="020B0604020202020204"/>
              </a:endParaRPr>
            </a:p>
            <a:p>
              <a:pPr defTabSz="685800" eaLnBrk="1" hangingPunct="1">
                <a:spcBef>
                  <a:spcPts val="0"/>
                </a:spcBef>
                <a:spcAft>
                  <a:spcPts val="450"/>
                </a:spcAft>
                <a:defRPr/>
              </a:pPr>
              <a:r>
                <a:rPr lang="en-US" sz="1200" dirty="0">
                  <a:solidFill>
                    <a:srgbClr val="383838"/>
                  </a:solidFill>
                  <a:latin typeface="Arial" panose="020B0604020202020204"/>
                </a:rPr>
                <a:t>Cold gasses freeze and kill cancer cells under general or epidural anesthesia </a:t>
              </a:r>
            </a:p>
          </p:txBody>
        </p:sp>
        <p:sp>
          <p:nvSpPr>
            <p:cNvPr id="25" name="Rectangle 24">
              <a:extLst>
                <a:ext uri="{FF2B5EF4-FFF2-40B4-BE49-F238E27FC236}">
                  <a16:creationId xmlns:a16="http://schemas.microsoft.com/office/drawing/2014/main" id="{DA411090-D2F6-4CB1-BBF9-0B40BC254271}"/>
                </a:ext>
              </a:extLst>
            </p:cNvPr>
            <p:cNvSpPr/>
            <p:nvPr/>
          </p:nvSpPr>
          <p:spPr>
            <a:xfrm>
              <a:off x="6085356" y="2543242"/>
              <a:ext cx="2715744" cy="15378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t"/>
            <a:lstStyle/>
            <a:p>
              <a:pPr defTabSz="685800" eaLnBrk="1" hangingPunct="1">
                <a:spcBef>
                  <a:spcPts val="0"/>
                </a:spcBef>
                <a:spcAft>
                  <a:spcPts val="450"/>
                </a:spcAft>
                <a:defRPr/>
              </a:pPr>
              <a:r>
                <a:rPr lang="en-US" sz="1400" b="1" dirty="0">
                  <a:solidFill>
                    <a:srgbClr val="0086BF"/>
                  </a:solidFill>
                  <a:latin typeface="Arial" panose="020B0604020202020204"/>
                </a:rPr>
                <a:t>HIFU</a:t>
              </a:r>
              <a:endParaRPr lang="en-US" sz="1200" b="1" dirty="0">
                <a:solidFill>
                  <a:srgbClr val="0086BF"/>
                </a:solidFill>
                <a:latin typeface="Arial" panose="020B0604020202020204"/>
              </a:endParaRPr>
            </a:p>
            <a:p>
              <a:pPr defTabSz="685800" eaLnBrk="1" hangingPunct="1">
                <a:spcBef>
                  <a:spcPts val="0"/>
                </a:spcBef>
                <a:spcAft>
                  <a:spcPts val="450"/>
                </a:spcAft>
                <a:defRPr/>
              </a:pPr>
              <a:r>
                <a:rPr lang="en-US" sz="1200" dirty="0">
                  <a:solidFill>
                    <a:srgbClr val="383838"/>
                  </a:solidFill>
                  <a:latin typeface="Arial" panose="020B0604020202020204"/>
                </a:rPr>
                <a:t>A probe in the rectum delivers high-intensity treatment to targeted areas of the prostate under general anesthesia </a:t>
              </a:r>
            </a:p>
          </p:txBody>
        </p:sp>
        <p:sp>
          <p:nvSpPr>
            <p:cNvPr id="27" name="Rectangle 26">
              <a:extLst>
                <a:ext uri="{FF2B5EF4-FFF2-40B4-BE49-F238E27FC236}">
                  <a16:creationId xmlns:a16="http://schemas.microsoft.com/office/drawing/2014/main" id="{F59467EC-680F-4E64-ADC4-7C04D91C8D64}"/>
                </a:ext>
              </a:extLst>
            </p:cNvPr>
            <p:cNvSpPr/>
            <p:nvPr/>
          </p:nvSpPr>
          <p:spPr>
            <a:xfrm>
              <a:off x="3233177" y="2543242"/>
              <a:ext cx="2715744" cy="1537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t"/>
            <a:lstStyle/>
            <a:p>
              <a:pPr defTabSz="685800" eaLnBrk="1" hangingPunct="1">
                <a:spcBef>
                  <a:spcPts val="0"/>
                </a:spcBef>
                <a:spcAft>
                  <a:spcPts val="450"/>
                </a:spcAft>
                <a:defRPr/>
              </a:pPr>
              <a:r>
                <a:rPr lang="en-US" sz="1400" b="1" dirty="0">
                  <a:solidFill>
                    <a:srgbClr val="0086BF"/>
                  </a:solidFill>
                  <a:latin typeface="Arial" panose="020B0604020202020204"/>
                </a:rPr>
                <a:t>Targeted therapy</a:t>
              </a:r>
            </a:p>
            <a:p>
              <a:pPr defTabSz="685800" eaLnBrk="1" hangingPunct="1">
                <a:spcBef>
                  <a:spcPts val="0"/>
                </a:spcBef>
                <a:spcAft>
                  <a:spcPts val="450"/>
                </a:spcAft>
                <a:defRPr/>
              </a:pPr>
              <a:r>
                <a:rPr lang="en-US" sz="1200" dirty="0">
                  <a:solidFill>
                    <a:srgbClr val="383838"/>
                  </a:solidFill>
                  <a:latin typeface="Arial" panose="020B0604020202020204"/>
                </a:rPr>
                <a:t>Uses drugs to identify and attack the way a cancer cell grows, divides, repairs itself or interacts with other cells</a:t>
              </a:r>
            </a:p>
          </p:txBody>
        </p:sp>
        <p:sp>
          <p:nvSpPr>
            <p:cNvPr id="28" name="Rectangle 27">
              <a:extLst>
                <a:ext uri="{FF2B5EF4-FFF2-40B4-BE49-F238E27FC236}">
                  <a16:creationId xmlns:a16="http://schemas.microsoft.com/office/drawing/2014/main" id="{D0EDFB22-F85F-4BDF-826F-6D63A2513CAF}"/>
                </a:ext>
              </a:extLst>
            </p:cNvPr>
            <p:cNvSpPr/>
            <p:nvPr/>
          </p:nvSpPr>
          <p:spPr>
            <a:xfrm>
              <a:off x="381000" y="2543242"/>
              <a:ext cx="2715744" cy="1537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t"/>
            <a:lstStyle/>
            <a:p>
              <a:pPr defTabSz="685800" eaLnBrk="1" hangingPunct="1">
                <a:spcBef>
                  <a:spcPts val="0"/>
                </a:spcBef>
                <a:spcAft>
                  <a:spcPts val="450"/>
                </a:spcAft>
                <a:defRPr/>
              </a:pPr>
              <a:r>
                <a:rPr lang="en-US" sz="1400" b="1" dirty="0">
                  <a:solidFill>
                    <a:srgbClr val="0086BF"/>
                  </a:solidFill>
                  <a:latin typeface="Arial" panose="020B0604020202020204"/>
                </a:rPr>
                <a:t>Immunotherapy</a:t>
              </a:r>
              <a:endParaRPr lang="en-US" sz="1200" b="1" dirty="0">
                <a:solidFill>
                  <a:srgbClr val="0086BF"/>
                </a:solidFill>
                <a:latin typeface="Arial" panose="020B0604020202020204"/>
              </a:endParaRPr>
            </a:p>
            <a:p>
              <a:pPr defTabSz="685800" eaLnBrk="1" hangingPunct="1">
                <a:spcBef>
                  <a:spcPts val="0"/>
                </a:spcBef>
                <a:spcAft>
                  <a:spcPts val="450"/>
                </a:spcAft>
                <a:defRPr/>
              </a:pPr>
              <a:r>
                <a:rPr lang="en-US" sz="1200" dirty="0">
                  <a:solidFill>
                    <a:srgbClr val="383838"/>
                  </a:solidFill>
                  <a:latin typeface="Arial" panose="020B0604020202020204"/>
                </a:rPr>
                <a:t>Uses drugs to stimulate the immune system to target and destroy cancerous cells (note: has not been shown to cure prostate cancer)</a:t>
              </a:r>
            </a:p>
          </p:txBody>
        </p:sp>
        <p:sp>
          <p:nvSpPr>
            <p:cNvPr id="32" name="Rectangle 31">
              <a:extLst>
                <a:ext uri="{FF2B5EF4-FFF2-40B4-BE49-F238E27FC236}">
                  <a16:creationId xmlns:a16="http://schemas.microsoft.com/office/drawing/2014/main" id="{8F05E711-D8E0-44FE-9FB0-967C06D59077}"/>
                </a:ext>
              </a:extLst>
            </p:cNvPr>
            <p:cNvSpPr/>
            <p:nvPr/>
          </p:nvSpPr>
          <p:spPr>
            <a:xfrm>
              <a:off x="6085356" y="1027214"/>
              <a:ext cx="2715744" cy="13868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t"/>
            <a:lstStyle/>
            <a:p>
              <a:pPr defTabSz="685800" eaLnBrk="1" hangingPunct="1">
                <a:spcBef>
                  <a:spcPts val="0"/>
                </a:spcBef>
                <a:spcAft>
                  <a:spcPts val="450"/>
                </a:spcAft>
                <a:defRPr/>
              </a:pPr>
              <a:r>
                <a:rPr lang="en-US" sz="1400" b="1" dirty="0">
                  <a:solidFill>
                    <a:srgbClr val="0086BF"/>
                  </a:solidFill>
                  <a:latin typeface="Arial" panose="020B0604020202020204"/>
                </a:rPr>
                <a:t>Chemotherapy</a:t>
              </a:r>
              <a:endParaRPr lang="en-US" sz="1200" b="1" dirty="0">
                <a:solidFill>
                  <a:srgbClr val="0086BF"/>
                </a:solidFill>
                <a:latin typeface="Arial" panose="020B0604020202020204"/>
              </a:endParaRPr>
            </a:p>
            <a:p>
              <a:pPr defTabSz="685800" eaLnBrk="1" hangingPunct="1">
                <a:spcBef>
                  <a:spcPts val="0"/>
                </a:spcBef>
                <a:spcAft>
                  <a:spcPts val="450"/>
                </a:spcAft>
                <a:defRPr/>
              </a:pPr>
              <a:r>
                <a:rPr lang="en-US" sz="1200" dirty="0">
                  <a:solidFill>
                    <a:srgbClr val="383838"/>
                  </a:solidFill>
                  <a:latin typeface="Arial" panose="020B0604020202020204"/>
                </a:rPr>
                <a:t>Anti-cancer drugs are delivered by IV or taken orally to reach cancer cells through the bloodstream</a:t>
              </a:r>
            </a:p>
          </p:txBody>
        </p:sp>
        <p:pic>
          <p:nvPicPr>
            <p:cNvPr id="5" name="Picture 4" descr="Shape&#10;&#10;Description automatically generated with low confidence">
              <a:extLst>
                <a:ext uri="{FF2B5EF4-FFF2-40B4-BE49-F238E27FC236}">
                  <a16:creationId xmlns:a16="http://schemas.microsoft.com/office/drawing/2014/main" id="{BE95F283-3518-D5BC-85F4-6C3F8C5AD21B}"/>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2436" y="1478806"/>
              <a:ext cx="521564" cy="52156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6A03B6A1-737D-F073-3483-A1EF5D12103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41063" y="1478806"/>
              <a:ext cx="656374" cy="656374"/>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DE106AF2-3EB8-7816-725D-9C274F151F3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58367" y="1478806"/>
              <a:ext cx="766295" cy="766295"/>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FEED7B19-F503-C2B4-1F41-A314A9F74D97}"/>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9445" y="2953412"/>
              <a:ext cx="574555" cy="574555"/>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3503A156-B187-9644-0CD8-1DFBE1052599}"/>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32851" y="2953412"/>
              <a:ext cx="564586" cy="564586"/>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EEDE1F78-D9BC-D876-BE0E-1136823B5CE4}"/>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33070" y="2953412"/>
              <a:ext cx="610657" cy="610657"/>
            </a:xfrm>
            <a:prstGeom prst="rect">
              <a:avLst/>
            </a:prstGeom>
          </p:spPr>
        </p:pic>
      </p:grpSp>
      <p:sp>
        <p:nvSpPr>
          <p:cNvPr id="21" name="TextBox 20">
            <a:extLst>
              <a:ext uri="{FF2B5EF4-FFF2-40B4-BE49-F238E27FC236}">
                <a16:creationId xmlns:a16="http://schemas.microsoft.com/office/drawing/2014/main" id="{C21141DE-881A-4F70-98B3-03057FA413CE}"/>
              </a:ext>
            </a:extLst>
          </p:cNvPr>
          <p:cNvSpPr txBox="1"/>
          <p:nvPr/>
        </p:nvSpPr>
        <p:spPr>
          <a:xfrm>
            <a:off x="228601" y="4253767"/>
            <a:ext cx="8572500" cy="461665"/>
          </a:xfrm>
          <a:prstGeom prst="rect">
            <a:avLst/>
          </a:prstGeom>
          <a:noFill/>
        </p:spPr>
        <p:txBody>
          <a:bodyPr wrap="square" numCol="2">
            <a:spAutoFit/>
          </a:bodyPr>
          <a:lstStyle/>
          <a:p>
            <a:pPr marL="117475" indent="-117475">
              <a:spcBef>
                <a:spcPts val="0"/>
              </a:spcBef>
              <a:spcAft>
                <a:spcPts val="0"/>
              </a:spcAft>
              <a:buFont typeface="+mj-lt"/>
              <a:buAutoNum type="arabicPeriod" startAt="21"/>
            </a:pPr>
            <a:r>
              <a:rPr lang="en-US" sz="400" dirty="0">
                <a:solidFill>
                  <a:schemeClr val="tx2"/>
                </a:solidFill>
                <a:latin typeface="+mj-lt"/>
              </a:rPr>
              <a:t>High-intensity focused ultrasound for the treatment of prostate cancer. Mayo Clinic. https://www.mayoclinic.org/medical-professionals/urology/news/high-intensity-focused-ultrasound-for-the-treatment-of-prostate-cancer/mqc-20519431. Accessed May 11, 2022.</a:t>
            </a:r>
          </a:p>
          <a:p>
            <a:pPr marL="117475" indent="-117475">
              <a:spcBef>
                <a:spcPts val="0"/>
              </a:spcBef>
              <a:spcAft>
                <a:spcPts val="0"/>
              </a:spcAft>
              <a:buFont typeface="+mj-lt"/>
              <a:buAutoNum type="arabicPeriod" startAt="21"/>
            </a:pPr>
            <a:r>
              <a:rPr lang="en-US" sz="400" dirty="0">
                <a:solidFill>
                  <a:schemeClr val="tx2"/>
                </a:solidFill>
                <a:latin typeface="+mj-lt"/>
              </a:rPr>
              <a:t>Cryotherapy for Prostate Cancer. American Cancer Society. https://www.cancer.org/cancer/prostate-cancer/treating/cryosurgery.html. Accessed May 11, 2022.</a:t>
            </a:r>
          </a:p>
          <a:p>
            <a:pPr marL="117475" indent="-117475">
              <a:spcBef>
                <a:spcPts val="0"/>
              </a:spcBef>
              <a:spcAft>
                <a:spcPts val="0"/>
              </a:spcAft>
              <a:buFont typeface="+mj-lt"/>
              <a:buAutoNum type="arabicPeriod" startAt="21"/>
            </a:pPr>
            <a:r>
              <a:rPr lang="en-US" sz="400" dirty="0">
                <a:solidFill>
                  <a:schemeClr val="tx2"/>
                </a:solidFill>
                <a:latin typeface="+mj-lt"/>
              </a:rPr>
              <a:t>Hormone Therapy for Prostate Cancer. American Cancer Society. https://www.cancer.org/cancer/prostate-cancer/treating/hormone-therapy.html. Accessed May 11, 2022.</a:t>
            </a:r>
          </a:p>
          <a:p>
            <a:pPr marL="117475" indent="-117475">
              <a:spcBef>
                <a:spcPts val="0"/>
              </a:spcBef>
              <a:spcAft>
                <a:spcPts val="0"/>
              </a:spcAft>
              <a:buFont typeface="+mj-lt"/>
              <a:buAutoNum type="arabicPeriod" startAt="21"/>
            </a:pPr>
            <a:endParaRPr lang="en-US" sz="400" dirty="0">
              <a:solidFill>
                <a:schemeClr val="tx2"/>
              </a:solidFill>
              <a:latin typeface="+mj-lt"/>
            </a:endParaRPr>
          </a:p>
          <a:p>
            <a:pPr marL="117475" indent="-117475">
              <a:spcBef>
                <a:spcPts val="0"/>
              </a:spcBef>
              <a:spcAft>
                <a:spcPts val="0"/>
              </a:spcAft>
              <a:buFont typeface="+mj-lt"/>
              <a:buAutoNum type="arabicPeriod" startAt="21"/>
            </a:pPr>
            <a:endParaRPr lang="en-US" sz="400" dirty="0">
              <a:solidFill>
                <a:schemeClr val="tx2"/>
              </a:solidFill>
              <a:latin typeface="+mj-lt"/>
            </a:endParaRPr>
          </a:p>
          <a:p>
            <a:pPr marL="117475" indent="-117475">
              <a:spcBef>
                <a:spcPts val="0"/>
              </a:spcBef>
              <a:spcAft>
                <a:spcPts val="0"/>
              </a:spcAft>
              <a:buFont typeface="+mj-lt"/>
              <a:buAutoNum type="arabicPeriod" startAt="21"/>
            </a:pPr>
            <a:endParaRPr lang="en-US" sz="400" dirty="0">
              <a:solidFill>
                <a:schemeClr val="tx2"/>
              </a:solidFill>
              <a:latin typeface="+mj-lt"/>
            </a:endParaRPr>
          </a:p>
          <a:p>
            <a:pPr marL="117475" indent="-117475">
              <a:spcBef>
                <a:spcPts val="0"/>
              </a:spcBef>
              <a:spcAft>
                <a:spcPts val="0"/>
              </a:spcAft>
              <a:buFont typeface="+mj-lt"/>
              <a:buAutoNum type="arabicPeriod" startAt="21"/>
            </a:pPr>
            <a:r>
              <a:rPr lang="en-US" sz="400" dirty="0">
                <a:solidFill>
                  <a:schemeClr val="tx2"/>
                </a:solidFill>
                <a:latin typeface="+mj-lt"/>
              </a:rPr>
              <a:t>Chemotherapy for Prostate Cancer. American Cancer Society. https://www.cancer.org/cancer/prostate-cancer/treating/chemotherapy.html. Accessed May 11, 2022.</a:t>
            </a:r>
          </a:p>
          <a:p>
            <a:pPr marL="117475" indent="-117475">
              <a:spcBef>
                <a:spcPts val="0"/>
              </a:spcBef>
              <a:spcAft>
                <a:spcPts val="0"/>
              </a:spcAft>
              <a:buFont typeface="+mj-lt"/>
              <a:buAutoNum type="arabicPeriod" startAt="21"/>
            </a:pPr>
            <a:r>
              <a:rPr lang="en-US" sz="400" dirty="0">
                <a:solidFill>
                  <a:schemeClr val="tx2"/>
                </a:solidFill>
                <a:latin typeface="+mj-lt"/>
              </a:rPr>
              <a:t>Immunotherapy for Prostate Cancer. American Cancer Society. https://www.cancer.org/cancer/prostate-cancer/treating/vaccine-treatment.html. Accessed May 11, 2022.</a:t>
            </a:r>
          </a:p>
          <a:p>
            <a:pPr marL="117475" indent="-117475">
              <a:spcBef>
                <a:spcPts val="0"/>
              </a:spcBef>
              <a:spcAft>
                <a:spcPts val="0"/>
              </a:spcAft>
              <a:buFont typeface="+mj-lt"/>
              <a:buAutoNum type="arabicPeriod" startAt="21"/>
            </a:pPr>
            <a:r>
              <a:rPr lang="en-US" sz="400" dirty="0">
                <a:solidFill>
                  <a:schemeClr val="tx2"/>
                </a:solidFill>
                <a:latin typeface="+mj-lt"/>
              </a:rPr>
              <a:t>Targeted Therapy for Prostate Cancer. American Cancer Society. https://www.cancer.org/cancer/prostate-cancer/treating/targeted-therapy.html. Accessed May 11, 2022.</a:t>
            </a:r>
          </a:p>
        </p:txBody>
      </p:sp>
      <p:sp>
        <p:nvSpPr>
          <p:cNvPr id="3" name="Rectangle 2">
            <a:extLst>
              <a:ext uri="{FF2B5EF4-FFF2-40B4-BE49-F238E27FC236}">
                <a16:creationId xmlns:a16="http://schemas.microsoft.com/office/drawing/2014/main" id="{7B056FB0-1ECB-448C-A761-A63619488F00}"/>
              </a:ext>
            </a:extLst>
          </p:cNvPr>
          <p:cNvSpPr/>
          <p:nvPr/>
        </p:nvSpPr>
        <p:spPr>
          <a:xfrm>
            <a:off x="7831318" y="0"/>
            <a:ext cx="1312682" cy="11558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a:solidFill>
                  <a:schemeClr val="tx1"/>
                </a:solidFill>
              </a:rPr>
              <a:t>OPTIONAL</a:t>
            </a:r>
          </a:p>
          <a:p>
            <a:pPr algn="ctr"/>
            <a:r>
              <a:rPr lang="en-US" sz="1050" dirty="0">
                <a:solidFill>
                  <a:schemeClr val="tx1"/>
                </a:solidFill>
              </a:rPr>
              <a:t>Presenter may choose to hide or skip slide if not relevant </a:t>
            </a:r>
          </a:p>
          <a:p>
            <a:pPr algn="ctr"/>
            <a:endParaRPr lang="en-US" sz="1050" dirty="0">
              <a:solidFill>
                <a:schemeClr val="tx1"/>
              </a:solidFill>
            </a:endParaRPr>
          </a:p>
          <a:p>
            <a:pPr algn="ctr"/>
            <a:r>
              <a:rPr lang="en-US" sz="500" dirty="0">
                <a:solidFill>
                  <a:schemeClr val="tx1"/>
                </a:solidFill>
              </a:rPr>
              <a:t>Remove this notice prior to presenting.</a:t>
            </a:r>
          </a:p>
        </p:txBody>
      </p:sp>
    </p:spTree>
    <p:extLst>
      <p:ext uri="{BB962C8B-B14F-4D97-AF65-F5344CB8AC3E}">
        <p14:creationId xmlns:p14="http://schemas.microsoft.com/office/powerpoint/2010/main" val="198545709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C040-DB63-45C0-AD6B-F80B13105F3E}"/>
              </a:ext>
            </a:extLst>
          </p:cNvPr>
          <p:cNvSpPr>
            <a:spLocks noGrp="1"/>
          </p:cNvSpPr>
          <p:nvPr>
            <p:ph type="ctrTitle"/>
          </p:nvPr>
        </p:nvSpPr>
        <p:spPr>
          <a:xfrm>
            <a:off x="517634" y="2645188"/>
            <a:ext cx="4749310" cy="1326274"/>
          </a:xfrm>
        </p:spPr>
        <p:txBody>
          <a:bodyPr>
            <a:noAutofit/>
          </a:bodyPr>
          <a:lstStyle/>
          <a:p>
            <a:r>
              <a:rPr lang="en-US" sz="3200" dirty="0"/>
              <a:t>Radiation therapy and SpaceOAR™ Hydrogel</a:t>
            </a:r>
          </a:p>
        </p:txBody>
      </p:sp>
    </p:spTree>
    <p:extLst>
      <p:ext uri="{BB962C8B-B14F-4D97-AF65-F5344CB8AC3E}">
        <p14:creationId xmlns:p14="http://schemas.microsoft.com/office/powerpoint/2010/main" val="117956694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3C461CA-922A-F667-F051-C7C4C0C796AE}"/>
              </a:ext>
            </a:extLst>
          </p:cNvPr>
          <p:cNvSpPr/>
          <p:nvPr/>
        </p:nvSpPr>
        <p:spPr>
          <a:xfrm>
            <a:off x="4642338" y="1157785"/>
            <a:ext cx="4158762" cy="32194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Understanding radiation side effects</a:t>
            </a:r>
            <a:r>
              <a:rPr lang="en-US" baseline="30000" dirty="0"/>
              <a:t>20,27,28</a:t>
            </a:r>
          </a:p>
        </p:txBody>
      </p:sp>
      <p:sp>
        <p:nvSpPr>
          <p:cNvPr id="29" name="Content Placeholder 28">
            <a:extLst>
              <a:ext uri="{FF2B5EF4-FFF2-40B4-BE49-F238E27FC236}">
                <a16:creationId xmlns:a16="http://schemas.microsoft.com/office/drawing/2014/main" id="{71374AEF-0B3F-4301-9933-3C3FDB2F8571}"/>
              </a:ext>
            </a:extLst>
          </p:cNvPr>
          <p:cNvSpPr>
            <a:spLocks noGrp="1"/>
          </p:cNvSpPr>
          <p:nvPr>
            <p:ph idx="1"/>
          </p:nvPr>
        </p:nvSpPr>
        <p:spPr>
          <a:xfrm>
            <a:off x="367255" y="1179804"/>
            <a:ext cx="3865413" cy="3113981"/>
          </a:xfrm>
        </p:spPr>
        <p:txBody>
          <a:bodyPr/>
          <a:lstStyle/>
          <a:p>
            <a:pPr marL="177165" indent="-177165">
              <a:spcAft>
                <a:spcPts val="900"/>
              </a:spcAft>
            </a:pPr>
            <a:r>
              <a:rPr lang="en-US" sz="1600" dirty="0"/>
              <a:t>Prostate proximity to surrounding organs</a:t>
            </a:r>
          </a:p>
          <a:p>
            <a:pPr marL="177165" indent="-177165">
              <a:spcAft>
                <a:spcPts val="900"/>
              </a:spcAft>
            </a:pPr>
            <a:r>
              <a:rPr lang="en-US" sz="1600" dirty="0"/>
              <a:t>Possible side effects include urinary, sexual and bowel dysfunction</a:t>
            </a:r>
            <a:endParaRPr lang="en-US" sz="1600" dirty="0">
              <a:cs typeface="Arial"/>
            </a:endParaRPr>
          </a:p>
          <a:p>
            <a:pPr marL="177165" indent="-177165">
              <a:spcAft>
                <a:spcPts val="900"/>
              </a:spcAft>
            </a:pPr>
            <a:r>
              <a:rPr lang="en-US" sz="1600" dirty="0"/>
              <a:t>Rectum is “organ at risk” (OAR) of receiving unintentional radiation</a:t>
            </a:r>
            <a:endParaRPr lang="en-US" sz="1600" dirty="0">
              <a:cs typeface="Arial"/>
            </a:endParaRPr>
          </a:p>
          <a:p>
            <a:pPr marL="177165" indent="-177165">
              <a:spcAft>
                <a:spcPts val="900"/>
              </a:spcAft>
            </a:pPr>
            <a:r>
              <a:rPr lang="en-US" sz="1600" dirty="0"/>
              <a:t>“Rectal toxicity” side effects can include diarrhea, pain, bleeding, frequency/urgency</a:t>
            </a:r>
            <a:endParaRPr lang="en-US" sz="1600" dirty="0">
              <a:cs typeface="Arial"/>
            </a:endParaRPr>
          </a:p>
        </p:txBody>
      </p:sp>
      <p:sp>
        <p:nvSpPr>
          <p:cNvPr id="45" name="TextBox 44">
            <a:extLst>
              <a:ext uri="{FF2B5EF4-FFF2-40B4-BE49-F238E27FC236}">
                <a16:creationId xmlns:a16="http://schemas.microsoft.com/office/drawing/2014/main" id="{566BB703-5035-4B1D-BB53-B4E1D08CD398}"/>
              </a:ext>
            </a:extLst>
          </p:cNvPr>
          <p:cNvSpPr txBox="1"/>
          <p:nvPr/>
        </p:nvSpPr>
        <p:spPr>
          <a:xfrm>
            <a:off x="237312" y="4184013"/>
            <a:ext cx="6515101" cy="173124"/>
          </a:xfrm>
          <a:prstGeom prst="rect">
            <a:avLst/>
          </a:prstGeom>
          <a:noFill/>
        </p:spPr>
        <p:txBody>
          <a:bodyPr wrap="square" rtlCol="0">
            <a:spAutoFit/>
          </a:bodyPr>
          <a:lstStyle/>
          <a:p>
            <a:r>
              <a:rPr lang="en-US" sz="525" dirty="0">
                <a:solidFill>
                  <a:schemeClr val="tx2"/>
                </a:solidFill>
              </a:rPr>
              <a:t>Images courtesy of Varian Medical Systems, Inc. All rights reserved. </a:t>
            </a:r>
          </a:p>
        </p:txBody>
      </p:sp>
      <p:pic>
        <p:nvPicPr>
          <p:cNvPr id="4" name="Picture 3" descr="Screen shot 2013-11-05 at 8.12.45 PM.png"/>
          <p:cNvPicPr>
            <a:picLocks noChangeAspect="1"/>
          </p:cNvPicPr>
          <p:nvPr/>
        </p:nvPicPr>
        <p:blipFill rotWithShape="1">
          <a:blip r:embed="rId2">
            <a:extLst>
              <a:ext uri="{28A0092B-C50C-407E-A947-70E740481C1C}">
                <a14:useLocalDpi xmlns:a14="http://schemas.microsoft.com/office/drawing/2010/main"/>
              </a:ext>
            </a:extLst>
          </a:blip>
          <a:srcRect l="1801" t="3140" r="2873" b="2537"/>
          <a:stretch/>
        </p:blipFill>
        <p:spPr>
          <a:xfrm>
            <a:off x="5488260" y="1234324"/>
            <a:ext cx="2466918" cy="1443466"/>
          </a:xfrm>
          <a:prstGeom prst="rect">
            <a:avLst/>
          </a:prstGeom>
        </p:spPr>
      </p:pic>
      <p:pic>
        <p:nvPicPr>
          <p:cNvPr id="5" name="Picture 4" descr="Screen shot 2013-11-05 at 8.13.04 PM.png"/>
          <p:cNvPicPr>
            <a:picLocks noChangeAspect="1"/>
          </p:cNvPicPr>
          <p:nvPr/>
        </p:nvPicPr>
        <p:blipFill rotWithShape="1">
          <a:blip r:embed="rId3">
            <a:extLst>
              <a:ext uri="{28A0092B-C50C-407E-A947-70E740481C1C}">
                <a14:useLocalDpi xmlns:a14="http://schemas.microsoft.com/office/drawing/2010/main"/>
              </a:ext>
            </a:extLst>
          </a:blip>
          <a:srcRect l="2319" t="8631" r="2319" b="1789"/>
          <a:stretch/>
        </p:blipFill>
        <p:spPr>
          <a:xfrm>
            <a:off x="5488259" y="2840670"/>
            <a:ext cx="2466919" cy="1415202"/>
          </a:xfrm>
          <a:prstGeom prst="rect">
            <a:avLst/>
          </a:prstGeom>
        </p:spPr>
      </p:pic>
      <p:sp>
        <p:nvSpPr>
          <p:cNvPr id="13" name="TextBox 12"/>
          <p:cNvSpPr txBox="1"/>
          <p:nvPr/>
        </p:nvSpPr>
        <p:spPr>
          <a:xfrm>
            <a:off x="8164155" y="3444396"/>
            <a:ext cx="742535" cy="207749"/>
          </a:xfrm>
          <a:prstGeom prst="rect">
            <a:avLst/>
          </a:prstGeom>
          <a:noFill/>
          <a:ln>
            <a:noFill/>
          </a:ln>
        </p:spPr>
        <p:txBody>
          <a:bodyPr wrap="square" rtlCol="0">
            <a:spAutoFit/>
          </a:bodyPr>
          <a:lstStyle/>
          <a:p>
            <a:r>
              <a:rPr lang="en-US" sz="750" dirty="0">
                <a:solidFill>
                  <a:schemeClr val="bg1"/>
                </a:solidFill>
              </a:rPr>
              <a:t>Bladder</a:t>
            </a:r>
          </a:p>
        </p:txBody>
      </p:sp>
      <p:sp>
        <p:nvSpPr>
          <p:cNvPr id="42" name="Rounded Rectangle 41">
            <a:extLst>
              <a:ext uri="{FF2B5EF4-FFF2-40B4-BE49-F238E27FC236}">
                <a16:creationId xmlns:a16="http://schemas.microsoft.com/office/drawing/2014/main" id="{A9AC606F-7653-3942-939F-59D0236496BE}"/>
              </a:ext>
            </a:extLst>
          </p:cNvPr>
          <p:cNvSpPr/>
          <p:nvPr/>
        </p:nvSpPr>
        <p:spPr>
          <a:xfrm>
            <a:off x="6873789" y="3630497"/>
            <a:ext cx="126257" cy="263609"/>
          </a:xfrm>
          <a:prstGeom prst="roundRect">
            <a:avLst/>
          </a:prstGeom>
          <a:solidFill>
            <a:srgbClr val="FFFF00">
              <a:alpha val="725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BB75CA7-69E3-4131-A61B-9D6E8F829976}"/>
              </a:ext>
            </a:extLst>
          </p:cNvPr>
          <p:cNvSpPr txBox="1"/>
          <p:nvPr/>
        </p:nvSpPr>
        <p:spPr>
          <a:xfrm>
            <a:off x="8164155" y="3668155"/>
            <a:ext cx="742535" cy="207749"/>
          </a:xfrm>
          <a:prstGeom prst="rect">
            <a:avLst/>
          </a:prstGeom>
          <a:noFill/>
          <a:ln>
            <a:noFill/>
          </a:ln>
        </p:spPr>
        <p:txBody>
          <a:bodyPr wrap="square" rtlCol="0">
            <a:spAutoFit/>
          </a:bodyPr>
          <a:lstStyle/>
          <a:p>
            <a:r>
              <a:rPr lang="en-US" sz="750">
                <a:solidFill>
                  <a:schemeClr val="bg1"/>
                </a:solidFill>
              </a:rPr>
              <a:t>Urethra</a:t>
            </a:r>
          </a:p>
        </p:txBody>
      </p:sp>
      <p:sp>
        <p:nvSpPr>
          <p:cNvPr id="30" name="TextBox 29">
            <a:extLst>
              <a:ext uri="{FF2B5EF4-FFF2-40B4-BE49-F238E27FC236}">
                <a16:creationId xmlns:a16="http://schemas.microsoft.com/office/drawing/2014/main" id="{B4E57D97-A377-4613-9F54-96CC7B5253F2}"/>
              </a:ext>
            </a:extLst>
          </p:cNvPr>
          <p:cNvSpPr txBox="1"/>
          <p:nvPr/>
        </p:nvSpPr>
        <p:spPr>
          <a:xfrm>
            <a:off x="8164155" y="3979235"/>
            <a:ext cx="742533" cy="207749"/>
          </a:xfrm>
          <a:prstGeom prst="rect">
            <a:avLst/>
          </a:prstGeom>
          <a:noFill/>
          <a:ln>
            <a:noFill/>
          </a:ln>
        </p:spPr>
        <p:txBody>
          <a:bodyPr wrap="square" rtlCol="0">
            <a:spAutoFit/>
          </a:bodyPr>
          <a:lstStyle/>
          <a:p>
            <a:r>
              <a:rPr lang="en-US" sz="750" dirty="0">
                <a:solidFill>
                  <a:schemeClr val="bg1"/>
                </a:solidFill>
              </a:rPr>
              <a:t>Penile bulb</a:t>
            </a:r>
          </a:p>
        </p:txBody>
      </p:sp>
      <p:sp>
        <p:nvSpPr>
          <p:cNvPr id="32" name="TextBox 31">
            <a:extLst>
              <a:ext uri="{FF2B5EF4-FFF2-40B4-BE49-F238E27FC236}">
                <a16:creationId xmlns:a16="http://schemas.microsoft.com/office/drawing/2014/main" id="{73B47302-9B75-4F97-B816-2D8F402A1185}"/>
              </a:ext>
            </a:extLst>
          </p:cNvPr>
          <p:cNvSpPr txBox="1"/>
          <p:nvPr/>
        </p:nvSpPr>
        <p:spPr>
          <a:xfrm>
            <a:off x="4745726" y="2754329"/>
            <a:ext cx="742533" cy="207749"/>
          </a:xfrm>
          <a:prstGeom prst="rect">
            <a:avLst/>
          </a:prstGeom>
          <a:noFill/>
          <a:ln>
            <a:noFill/>
          </a:ln>
        </p:spPr>
        <p:txBody>
          <a:bodyPr wrap="square" rtlCol="0">
            <a:spAutoFit/>
          </a:bodyPr>
          <a:lstStyle/>
          <a:p>
            <a:r>
              <a:rPr lang="en-US" sz="750" dirty="0">
                <a:solidFill>
                  <a:schemeClr val="bg1"/>
                </a:solidFill>
              </a:rPr>
              <a:t>Rectum</a:t>
            </a:r>
          </a:p>
        </p:txBody>
      </p:sp>
      <p:sp>
        <p:nvSpPr>
          <p:cNvPr id="35" name="TextBox 34">
            <a:extLst>
              <a:ext uri="{FF2B5EF4-FFF2-40B4-BE49-F238E27FC236}">
                <a16:creationId xmlns:a16="http://schemas.microsoft.com/office/drawing/2014/main" id="{AD8F9D3D-D2AA-450F-972B-B7F4AE8A1C0C}"/>
              </a:ext>
            </a:extLst>
          </p:cNvPr>
          <p:cNvSpPr txBox="1"/>
          <p:nvPr/>
        </p:nvSpPr>
        <p:spPr>
          <a:xfrm>
            <a:off x="4745726" y="3950820"/>
            <a:ext cx="808584" cy="207749"/>
          </a:xfrm>
          <a:prstGeom prst="rect">
            <a:avLst/>
          </a:prstGeom>
          <a:noFill/>
          <a:ln>
            <a:noFill/>
          </a:ln>
        </p:spPr>
        <p:txBody>
          <a:bodyPr wrap="square" rtlCol="0">
            <a:spAutoFit/>
          </a:bodyPr>
          <a:lstStyle/>
          <a:p>
            <a:r>
              <a:rPr lang="en-US" sz="750" dirty="0">
                <a:solidFill>
                  <a:schemeClr val="bg1"/>
                </a:solidFill>
              </a:rPr>
              <a:t>Anal sphincter</a:t>
            </a:r>
          </a:p>
        </p:txBody>
      </p:sp>
      <p:sp>
        <p:nvSpPr>
          <p:cNvPr id="19" name="TextBox 18">
            <a:extLst>
              <a:ext uri="{FF2B5EF4-FFF2-40B4-BE49-F238E27FC236}">
                <a16:creationId xmlns:a16="http://schemas.microsoft.com/office/drawing/2014/main" id="{163988BB-1DBA-4099-9D62-2619F695789E}"/>
              </a:ext>
            </a:extLst>
          </p:cNvPr>
          <p:cNvSpPr txBox="1"/>
          <p:nvPr/>
        </p:nvSpPr>
        <p:spPr>
          <a:xfrm>
            <a:off x="8164155" y="2789532"/>
            <a:ext cx="742534" cy="207749"/>
          </a:xfrm>
          <a:prstGeom prst="rect">
            <a:avLst/>
          </a:prstGeom>
          <a:noFill/>
          <a:ln>
            <a:noFill/>
          </a:ln>
        </p:spPr>
        <p:txBody>
          <a:bodyPr wrap="square" rtlCol="0">
            <a:spAutoFit/>
          </a:bodyPr>
          <a:lstStyle/>
          <a:p>
            <a:r>
              <a:rPr lang="en-US" sz="750" dirty="0">
                <a:solidFill>
                  <a:schemeClr val="bg1"/>
                </a:solidFill>
              </a:rPr>
              <a:t>Prostate</a:t>
            </a:r>
          </a:p>
        </p:txBody>
      </p:sp>
      <p:grpSp>
        <p:nvGrpSpPr>
          <p:cNvPr id="28" name="Group 27">
            <a:extLst>
              <a:ext uri="{FF2B5EF4-FFF2-40B4-BE49-F238E27FC236}">
                <a16:creationId xmlns:a16="http://schemas.microsoft.com/office/drawing/2014/main" id="{22A849E6-8DED-A149-A31F-8D8FD1980682}"/>
              </a:ext>
            </a:extLst>
          </p:cNvPr>
          <p:cNvGrpSpPr/>
          <p:nvPr/>
        </p:nvGrpSpPr>
        <p:grpSpPr>
          <a:xfrm>
            <a:off x="5230068" y="1921526"/>
            <a:ext cx="2983299" cy="2162656"/>
            <a:chOff x="4875593" y="2001991"/>
            <a:chExt cx="3692251" cy="2162656"/>
          </a:xfrm>
        </p:grpSpPr>
        <p:cxnSp>
          <p:nvCxnSpPr>
            <p:cNvPr id="22" name="Straight Arrow Connector 21">
              <a:extLst>
                <a:ext uri="{FF2B5EF4-FFF2-40B4-BE49-F238E27FC236}">
                  <a16:creationId xmlns:a16="http://schemas.microsoft.com/office/drawing/2014/main" id="{1E6A307B-5A95-32EF-7F24-B63ABF9D0CF3}"/>
                </a:ext>
              </a:extLst>
            </p:cNvPr>
            <p:cNvCxnSpPr>
              <a:cxnSpLocks/>
            </p:cNvCxnSpPr>
            <p:nvPr/>
          </p:nvCxnSpPr>
          <p:spPr>
            <a:xfrm>
              <a:off x="6721718" y="2001991"/>
              <a:ext cx="1846126" cy="971942"/>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6ADC245-2C58-E95F-EBEC-B9ACDBD1BFDA}"/>
                </a:ext>
              </a:extLst>
            </p:cNvPr>
            <p:cNvCxnSpPr>
              <a:cxnSpLocks/>
            </p:cNvCxnSpPr>
            <p:nvPr/>
          </p:nvCxnSpPr>
          <p:spPr>
            <a:xfrm flipV="1">
              <a:off x="6782625" y="2970929"/>
              <a:ext cx="1785219" cy="802567"/>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F1ADA3F-799B-55B5-B0FF-0D9F3BDF9F72}"/>
                </a:ext>
              </a:extLst>
            </p:cNvPr>
            <p:cNvCxnSpPr>
              <a:cxnSpLocks/>
            </p:cNvCxnSpPr>
            <p:nvPr/>
          </p:nvCxnSpPr>
          <p:spPr>
            <a:xfrm flipH="1">
              <a:off x="4875593" y="2353724"/>
              <a:ext cx="1860150" cy="576221"/>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CCDF7D6-7234-54BD-A2D3-CEC76E27DA5B}"/>
                </a:ext>
              </a:extLst>
            </p:cNvPr>
            <p:cNvCxnSpPr>
              <a:cxnSpLocks/>
            </p:cNvCxnSpPr>
            <p:nvPr/>
          </p:nvCxnSpPr>
          <p:spPr>
            <a:xfrm flipH="1" flipV="1">
              <a:off x="4875593" y="2929945"/>
              <a:ext cx="1289062" cy="639055"/>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04EA706-1B92-D15E-2F4D-80188CF2ABE6}"/>
                </a:ext>
              </a:extLst>
            </p:cNvPr>
            <p:cNvCxnSpPr>
              <a:cxnSpLocks/>
              <a:endCxn id="13" idx="1"/>
            </p:cNvCxnSpPr>
            <p:nvPr/>
          </p:nvCxnSpPr>
          <p:spPr>
            <a:xfrm flipV="1">
              <a:off x="7223950" y="3548271"/>
              <a:ext cx="1282987" cy="7026"/>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CF59F5-ACB5-5D51-931E-BFEE30D10B3A}"/>
                </a:ext>
              </a:extLst>
            </p:cNvPr>
            <p:cNvCxnSpPr>
              <a:cxnSpLocks/>
              <a:stCxn id="42" idx="3"/>
            </p:cNvCxnSpPr>
            <p:nvPr/>
          </p:nvCxnSpPr>
          <p:spPr>
            <a:xfrm>
              <a:off x="7066189" y="3762302"/>
              <a:ext cx="1440748" cy="1869"/>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78460B9-8376-6BC8-FEED-A7A9E491DD04}"/>
                </a:ext>
              </a:extLst>
            </p:cNvPr>
            <p:cNvCxnSpPr>
              <a:cxnSpLocks/>
            </p:cNvCxnSpPr>
            <p:nvPr/>
          </p:nvCxnSpPr>
          <p:spPr>
            <a:xfrm>
              <a:off x="6735743" y="4164647"/>
              <a:ext cx="1771194" cy="0"/>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F33F23-F42C-5E31-77C8-25B878D78F1D}"/>
                </a:ext>
              </a:extLst>
            </p:cNvPr>
            <p:cNvCxnSpPr>
              <a:cxnSpLocks/>
            </p:cNvCxnSpPr>
            <p:nvPr/>
          </p:nvCxnSpPr>
          <p:spPr>
            <a:xfrm flipH="1">
              <a:off x="5228205" y="4137325"/>
              <a:ext cx="979674" cy="0"/>
            </a:xfrm>
            <a:prstGeom prst="straightConnector1">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A78758BB-0B11-4E24-A0F7-65EEEFA0BE11}"/>
              </a:ext>
            </a:extLst>
          </p:cNvPr>
          <p:cNvSpPr txBox="1"/>
          <p:nvPr/>
        </p:nvSpPr>
        <p:spPr>
          <a:xfrm>
            <a:off x="228600" y="4313883"/>
            <a:ext cx="8572500" cy="276999"/>
          </a:xfrm>
          <a:prstGeom prst="rect">
            <a:avLst/>
          </a:prstGeom>
          <a:noFill/>
        </p:spPr>
        <p:txBody>
          <a:bodyPr wrap="square" numCol="1">
            <a:spAutoFit/>
          </a:bodyPr>
          <a:lstStyle/>
          <a:p>
            <a:pPr marL="117475" indent="-117475">
              <a:spcBef>
                <a:spcPts val="0"/>
              </a:spcBef>
              <a:spcAft>
                <a:spcPts val="0"/>
              </a:spcAft>
              <a:buFont typeface="+mj-lt"/>
              <a:buAutoNum type="arabicPeriod" startAt="20"/>
            </a:pPr>
            <a:r>
              <a:rPr lang="en-US" sz="400" dirty="0">
                <a:solidFill>
                  <a:schemeClr val="tx2"/>
                </a:solidFill>
                <a:latin typeface="+mj-lt"/>
              </a:rPr>
              <a:t>Radiation Therapy for Prostate Cancer. American Cancer Society. https://www.cancer.org/cancer/prostate-cancer/treating/radiation-therapy.html. Accessed March 4, 2022.</a:t>
            </a:r>
          </a:p>
          <a:p>
            <a:pPr marL="117475" indent="-117475">
              <a:spcBef>
                <a:spcPts val="0"/>
              </a:spcBef>
              <a:spcAft>
                <a:spcPts val="0"/>
              </a:spcAft>
              <a:buFont typeface="+mj-lt"/>
              <a:buAutoNum type="arabicPeriod" startAt="27"/>
            </a:pPr>
            <a:r>
              <a:rPr lang="en-US" sz="400" dirty="0">
                <a:solidFill>
                  <a:schemeClr val="tx2"/>
                </a:solidFill>
                <a:latin typeface="+mj-lt"/>
              </a:rPr>
              <a:t>Prostate Cancer Side Effects. Prostate Cancer Foundation. https://www.pcf.org/about-prostate-cancer/prostate-cancer-side-effects/. Accessed May 11, 2022.</a:t>
            </a:r>
          </a:p>
          <a:p>
            <a:pPr marL="117475" indent="-117475">
              <a:spcBef>
                <a:spcPts val="0"/>
              </a:spcBef>
              <a:spcAft>
                <a:spcPts val="0"/>
              </a:spcAft>
              <a:buFont typeface="+mj-lt"/>
              <a:buAutoNum type="arabicPeriod" startAt="27"/>
            </a:pPr>
            <a:r>
              <a:rPr lang="en-US" sz="400" dirty="0">
                <a:solidFill>
                  <a:schemeClr val="tx2"/>
                </a:solidFill>
                <a:latin typeface="+mj-lt"/>
              </a:rPr>
              <a:t>Zelefsky MJ, </a:t>
            </a:r>
            <a:r>
              <a:rPr lang="en-US" sz="400" dirty="0" err="1">
                <a:solidFill>
                  <a:schemeClr val="tx2"/>
                </a:solidFill>
                <a:latin typeface="+mj-lt"/>
              </a:rPr>
              <a:t>Pinitpatcharalert</a:t>
            </a:r>
            <a:r>
              <a:rPr lang="en-US" sz="400" dirty="0">
                <a:solidFill>
                  <a:schemeClr val="tx2"/>
                </a:solidFill>
                <a:latin typeface="+mj-lt"/>
              </a:rPr>
              <a:t> A, </a:t>
            </a:r>
            <a:r>
              <a:rPr lang="en-US" sz="400" dirty="0" err="1">
                <a:solidFill>
                  <a:schemeClr val="tx2"/>
                </a:solidFill>
                <a:latin typeface="+mj-lt"/>
              </a:rPr>
              <a:t>Kollmeier</a:t>
            </a:r>
            <a:r>
              <a:rPr lang="en-US" sz="400" dirty="0">
                <a:solidFill>
                  <a:schemeClr val="tx2"/>
                </a:solidFill>
                <a:latin typeface="+mj-lt"/>
              </a:rPr>
              <a:t> M, et al. Early tolerance and tumor control outcomes with high-dose </a:t>
            </a:r>
            <a:r>
              <a:rPr lang="en-US" sz="400" dirty="0" err="1">
                <a:solidFill>
                  <a:schemeClr val="tx2"/>
                </a:solidFill>
                <a:latin typeface="+mj-lt"/>
              </a:rPr>
              <a:t>ultrahypofractionated</a:t>
            </a:r>
            <a:r>
              <a:rPr lang="en-US" sz="400" dirty="0">
                <a:solidFill>
                  <a:schemeClr val="tx2"/>
                </a:solidFill>
                <a:latin typeface="+mj-lt"/>
              </a:rPr>
              <a:t> radiation therapy for prostate cancer. </a:t>
            </a:r>
            <a:r>
              <a:rPr lang="en-US" sz="400" i="1" dirty="0">
                <a:solidFill>
                  <a:schemeClr val="tx2"/>
                </a:solidFill>
                <a:latin typeface="+mj-lt"/>
              </a:rPr>
              <a:t>Eur </a:t>
            </a:r>
            <a:r>
              <a:rPr lang="en-US" sz="400" i="1" dirty="0" err="1">
                <a:solidFill>
                  <a:schemeClr val="tx2"/>
                </a:solidFill>
                <a:latin typeface="+mj-lt"/>
              </a:rPr>
              <a:t>Urol</a:t>
            </a:r>
            <a:r>
              <a:rPr lang="en-US" sz="400" i="1" dirty="0">
                <a:solidFill>
                  <a:schemeClr val="tx2"/>
                </a:solidFill>
                <a:latin typeface="+mj-lt"/>
              </a:rPr>
              <a:t> Oncol</a:t>
            </a:r>
            <a:r>
              <a:rPr lang="en-US" sz="400" dirty="0">
                <a:solidFill>
                  <a:schemeClr val="tx2"/>
                </a:solidFill>
                <a:latin typeface="+mj-lt"/>
              </a:rPr>
              <a:t>. 2020 Dec;3(6):748-55. </a:t>
            </a:r>
          </a:p>
        </p:txBody>
      </p:sp>
    </p:spTree>
    <p:extLst>
      <p:ext uri="{BB962C8B-B14F-4D97-AF65-F5344CB8AC3E}">
        <p14:creationId xmlns:p14="http://schemas.microsoft.com/office/powerpoint/2010/main" val="199303413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70E990-2D8E-39E5-6DC7-EB7AC800BECF}"/>
              </a:ext>
            </a:extLst>
          </p:cNvPr>
          <p:cNvSpPr/>
          <p:nvPr/>
        </p:nvSpPr>
        <p:spPr>
          <a:xfrm>
            <a:off x="4457700" y="1238250"/>
            <a:ext cx="4343400" cy="31925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FBB26762-B59D-4FED-A41A-ACFE59EB1B49}"/>
              </a:ext>
            </a:extLst>
          </p:cNvPr>
          <p:cNvSpPr txBox="1">
            <a:spLocks/>
          </p:cNvSpPr>
          <p:nvPr/>
        </p:nvSpPr>
        <p:spPr bwMode="auto">
          <a:xfrm>
            <a:off x="4572000" y="1358552"/>
            <a:ext cx="4229100" cy="7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a:spcAft>
                <a:spcPts val="450"/>
              </a:spcAft>
              <a:buNone/>
              <a:tabLst>
                <a:tab pos="109538" algn="l"/>
              </a:tabLst>
              <a:defRPr/>
            </a:pPr>
            <a:r>
              <a:rPr lang="en-US" sz="1400" b="1" dirty="0">
                <a:solidFill>
                  <a:srgbClr val="0086BF"/>
                </a:solidFill>
                <a:latin typeface="Arial" panose="020B0604020202020204"/>
              </a:rPr>
              <a:t>“	The use of a hydrogel rectal spacer was significantly associated with reduced late GI toxicity and lower odds of developing late GU toxicity.”</a:t>
            </a:r>
          </a:p>
        </p:txBody>
      </p:sp>
      <p:sp>
        <p:nvSpPr>
          <p:cNvPr id="6" name="Rectangle 5">
            <a:extLst>
              <a:ext uri="{FF2B5EF4-FFF2-40B4-BE49-F238E27FC236}">
                <a16:creationId xmlns:a16="http://schemas.microsoft.com/office/drawing/2014/main" id="{16F9A363-667D-CCF3-0A46-D837861508C8}"/>
              </a:ext>
            </a:extLst>
          </p:cNvPr>
          <p:cNvSpPr/>
          <p:nvPr/>
        </p:nvSpPr>
        <p:spPr>
          <a:xfrm>
            <a:off x="4629406" y="2306202"/>
            <a:ext cx="3948571" cy="1999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6FBEA-C328-49EA-9EAF-847976951448}"/>
              </a:ext>
            </a:extLst>
          </p:cNvPr>
          <p:cNvSpPr>
            <a:spLocks noGrp="1"/>
          </p:cNvSpPr>
          <p:nvPr>
            <p:ph type="title"/>
          </p:nvPr>
        </p:nvSpPr>
        <p:spPr/>
        <p:txBody>
          <a:bodyPr/>
          <a:lstStyle/>
          <a:p>
            <a:r>
              <a:rPr lang="en-US" dirty="0"/>
              <a:t>Rectal spacing for radiation therapy</a:t>
            </a:r>
            <a:r>
              <a:rPr lang="en-US" baseline="30000" dirty="0"/>
              <a:t>28</a:t>
            </a:r>
          </a:p>
        </p:txBody>
      </p:sp>
      <p:sp>
        <p:nvSpPr>
          <p:cNvPr id="3" name="Content Placeholder 2">
            <a:extLst>
              <a:ext uri="{FF2B5EF4-FFF2-40B4-BE49-F238E27FC236}">
                <a16:creationId xmlns:a16="http://schemas.microsoft.com/office/drawing/2014/main" id="{036CCCC6-4714-48EF-89F5-D93FA3B9FA4D}"/>
              </a:ext>
            </a:extLst>
          </p:cNvPr>
          <p:cNvSpPr>
            <a:spLocks noGrp="1"/>
          </p:cNvSpPr>
          <p:nvPr>
            <p:ph idx="1"/>
          </p:nvPr>
        </p:nvSpPr>
        <p:spPr>
          <a:xfrm>
            <a:off x="381000" y="1238250"/>
            <a:ext cx="3764553" cy="3200400"/>
          </a:xfrm>
        </p:spPr>
        <p:txBody>
          <a:bodyPr/>
          <a:lstStyle/>
          <a:p>
            <a:pPr marL="0" indent="0">
              <a:spcAft>
                <a:spcPts val="1200"/>
              </a:spcAft>
              <a:buNone/>
            </a:pPr>
            <a:r>
              <a:rPr lang="en-US" sz="1600" dirty="0"/>
              <a:t>In one study on radiation effects to gastrointestinal (digestive) and genitourinary (reproductive &amp; urinary) systems:</a:t>
            </a:r>
          </a:p>
          <a:p>
            <a:pPr>
              <a:spcAft>
                <a:spcPts val="1200"/>
              </a:spcAft>
            </a:pPr>
            <a:r>
              <a:rPr lang="en-US" sz="1600" dirty="0"/>
              <a:t>551 patients underwent radiation therapy for prostate cancer</a:t>
            </a:r>
          </a:p>
          <a:p>
            <a:pPr>
              <a:spcAft>
                <a:spcPts val="1200"/>
              </a:spcAft>
            </a:pPr>
            <a:r>
              <a:rPr lang="en-US" sz="1600" dirty="0"/>
              <a:t>269 received SpaceOAR™ Hydrogel as a pre-treatment</a:t>
            </a:r>
          </a:p>
          <a:p>
            <a:pPr marL="0" indent="0">
              <a:spcAft>
                <a:spcPts val="1200"/>
              </a:spcAft>
              <a:buNone/>
            </a:pPr>
            <a:endParaRPr lang="en-US" sz="1600" dirty="0"/>
          </a:p>
        </p:txBody>
      </p:sp>
      <p:pic>
        <p:nvPicPr>
          <p:cNvPr id="10" name="Picture 9">
            <a:extLst>
              <a:ext uri="{FF2B5EF4-FFF2-40B4-BE49-F238E27FC236}">
                <a16:creationId xmlns:a16="http://schemas.microsoft.com/office/drawing/2014/main" id="{8C7DED5D-2F6D-4CBC-BDD4-11F0FDB2070F}"/>
              </a:ext>
            </a:extLst>
          </p:cNvPr>
          <p:cNvPicPr>
            <a:picLocks noChangeAspect="1"/>
          </p:cNvPicPr>
          <p:nvPr/>
        </p:nvPicPr>
        <p:blipFill>
          <a:blip r:embed="rId2"/>
          <a:stretch>
            <a:fillRect/>
          </a:stretch>
        </p:blipFill>
        <p:spPr>
          <a:xfrm>
            <a:off x="4698952" y="2373249"/>
            <a:ext cx="3643727" cy="1929032"/>
          </a:xfrm>
          <a:prstGeom prst="rect">
            <a:avLst/>
          </a:prstGeom>
        </p:spPr>
      </p:pic>
      <p:sp>
        <p:nvSpPr>
          <p:cNvPr id="7" name="TextBox 6">
            <a:extLst>
              <a:ext uri="{FF2B5EF4-FFF2-40B4-BE49-F238E27FC236}">
                <a16:creationId xmlns:a16="http://schemas.microsoft.com/office/drawing/2014/main" id="{293C20D6-465E-4BA9-89C3-4451F2F8500B}"/>
              </a:ext>
            </a:extLst>
          </p:cNvPr>
          <p:cNvSpPr txBox="1"/>
          <p:nvPr/>
        </p:nvSpPr>
        <p:spPr>
          <a:xfrm>
            <a:off x="4457700" y="1009710"/>
            <a:ext cx="4343400" cy="307777"/>
          </a:xfrm>
          <a:prstGeom prst="rect">
            <a:avLst/>
          </a:prstGeom>
          <a:solidFill>
            <a:schemeClr val="accent2"/>
          </a:solidFill>
        </p:spPr>
        <p:txBody>
          <a:bodyPr wrap="square">
            <a:spAutoFit/>
          </a:bodyPr>
          <a:lstStyle/>
          <a:p>
            <a:pPr marL="0" indent="0">
              <a:buNone/>
            </a:pPr>
            <a:r>
              <a:rPr lang="en-US" sz="1400" b="1" dirty="0">
                <a:solidFill>
                  <a:schemeClr val="bg1"/>
                </a:solidFill>
              </a:rPr>
              <a:t>Results:</a:t>
            </a:r>
          </a:p>
        </p:txBody>
      </p:sp>
      <p:sp>
        <p:nvSpPr>
          <p:cNvPr id="9" name="TextBox 8">
            <a:extLst>
              <a:ext uri="{FF2B5EF4-FFF2-40B4-BE49-F238E27FC236}">
                <a16:creationId xmlns:a16="http://schemas.microsoft.com/office/drawing/2014/main" id="{DCDD7BD7-6D8F-4135-99FE-448C547C2BA7}"/>
              </a:ext>
            </a:extLst>
          </p:cNvPr>
          <p:cNvSpPr txBox="1"/>
          <p:nvPr/>
        </p:nvSpPr>
        <p:spPr>
          <a:xfrm>
            <a:off x="228600" y="4430813"/>
            <a:ext cx="8572500" cy="153888"/>
          </a:xfrm>
          <a:prstGeom prst="rect">
            <a:avLst/>
          </a:prstGeom>
          <a:noFill/>
        </p:spPr>
        <p:txBody>
          <a:bodyPr wrap="square" numCol="1">
            <a:spAutoFit/>
          </a:bodyPr>
          <a:lstStyle/>
          <a:p>
            <a:pPr marL="117475" indent="-117475">
              <a:spcBef>
                <a:spcPts val="0"/>
              </a:spcBef>
              <a:spcAft>
                <a:spcPts val="0"/>
              </a:spcAft>
              <a:buFont typeface="+mj-lt"/>
              <a:buAutoNum type="arabicPeriod" startAt="28"/>
            </a:pPr>
            <a:r>
              <a:rPr lang="en-US" sz="400" dirty="0">
                <a:solidFill>
                  <a:schemeClr val="tx2"/>
                </a:solidFill>
                <a:latin typeface="+mj-lt"/>
              </a:rPr>
              <a:t>Zelefsky MJ, </a:t>
            </a:r>
            <a:r>
              <a:rPr lang="en-US" sz="400" dirty="0" err="1">
                <a:solidFill>
                  <a:schemeClr val="tx2"/>
                </a:solidFill>
                <a:latin typeface="+mj-lt"/>
              </a:rPr>
              <a:t>Pinitpatcharalert</a:t>
            </a:r>
            <a:r>
              <a:rPr lang="en-US" sz="400" dirty="0">
                <a:solidFill>
                  <a:schemeClr val="tx2"/>
                </a:solidFill>
                <a:latin typeface="+mj-lt"/>
              </a:rPr>
              <a:t> A, </a:t>
            </a:r>
            <a:r>
              <a:rPr lang="en-US" sz="400" dirty="0" err="1">
                <a:solidFill>
                  <a:schemeClr val="tx2"/>
                </a:solidFill>
                <a:latin typeface="+mj-lt"/>
              </a:rPr>
              <a:t>Kollmeier</a:t>
            </a:r>
            <a:r>
              <a:rPr lang="en-US" sz="400" dirty="0">
                <a:solidFill>
                  <a:schemeClr val="tx2"/>
                </a:solidFill>
                <a:latin typeface="+mj-lt"/>
              </a:rPr>
              <a:t> M, et al. Early tolerance and tumor control outcomes with high-dose </a:t>
            </a:r>
            <a:r>
              <a:rPr lang="en-US" sz="400" dirty="0" err="1">
                <a:solidFill>
                  <a:schemeClr val="tx2"/>
                </a:solidFill>
                <a:latin typeface="+mj-lt"/>
              </a:rPr>
              <a:t>ultrahypofractionated</a:t>
            </a:r>
            <a:r>
              <a:rPr lang="en-US" sz="400" dirty="0">
                <a:solidFill>
                  <a:schemeClr val="tx2"/>
                </a:solidFill>
                <a:latin typeface="+mj-lt"/>
              </a:rPr>
              <a:t> radiation therapy for prostate cancer. </a:t>
            </a:r>
            <a:r>
              <a:rPr lang="en-US" sz="400" i="1" dirty="0">
                <a:solidFill>
                  <a:schemeClr val="tx2"/>
                </a:solidFill>
                <a:latin typeface="+mj-lt"/>
              </a:rPr>
              <a:t>Eur </a:t>
            </a:r>
            <a:r>
              <a:rPr lang="en-US" sz="400" i="1" dirty="0" err="1">
                <a:solidFill>
                  <a:schemeClr val="tx2"/>
                </a:solidFill>
                <a:latin typeface="+mj-lt"/>
              </a:rPr>
              <a:t>Urol</a:t>
            </a:r>
            <a:r>
              <a:rPr lang="en-US" sz="400" i="1" dirty="0">
                <a:solidFill>
                  <a:schemeClr val="tx2"/>
                </a:solidFill>
                <a:latin typeface="+mj-lt"/>
              </a:rPr>
              <a:t> Oncol</a:t>
            </a:r>
            <a:r>
              <a:rPr lang="en-US" sz="400" dirty="0">
                <a:solidFill>
                  <a:schemeClr val="tx2"/>
                </a:solidFill>
                <a:latin typeface="+mj-lt"/>
              </a:rPr>
              <a:t>. 2020 Dec;3(6):748-55. </a:t>
            </a:r>
          </a:p>
        </p:txBody>
      </p:sp>
    </p:spTree>
    <p:extLst>
      <p:ext uri="{BB962C8B-B14F-4D97-AF65-F5344CB8AC3E}">
        <p14:creationId xmlns:p14="http://schemas.microsoft.com/office/powerpoint/2010/main" val="109564640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90E6E134-C673-44F5-95C0-866E78F2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8450" y="807183"/>
            <a:ext cx="1856888" cy="2321110"/>
          </a:xfrm>
          <a:prstGeom prst="rect">
            <a:avLst/>
          </a:prstGeom>
        </p:spPr>
      </p:pic>
      <p:sp>
        <p:nvSpPr>
          <p:cNvPr id="4" name="Rectangle 3">
            <a:extLst>
              <a:ext uri="{FF2B5EF4-FFF2-40B4-BE49-F238E27FC236}">
                <a16:creationId xmlns:a16="http://schemas.microsoft.com/office/drawing/2014/main" id="{120BDC57-8925-4492-B6AF-6D279BD7CF3B}"/>
              </a:ext>
            </a:extLst>
          </p:cNvPr>
          <p:cNvSpPr/>
          <p:nvPr/>
        </p:nvSpPr>
        <p:spPr>
          <a:xfrm>
            <a:off x="6510527" y="1003591"/>
            <a:ext cx="2077517" cy="212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A8B236E-A4F5-4AA9-816E-A5222FCF1AB8}"/>
              </a:ext>
            </a:extLst>
          </p:cNvPr>
          <p:cNvSpPr txBox="1">
            <a:spLocks/>
          </p:cNvSpPr>
          <p:nvPr/>
        </p:nvSpPr>
        <p:spPr bwMode="auto">
          <a:xfrm>
            <a:off x="381000" y="1212074"/>
            <a:ext cx="5775665" cy="119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SpaceOAR Hydrogel </a:t>
            </a:r>
            <a:r>
              <a:rPr lang="en-US" dirty="0"/>
              <a:t>is an absorbable hydrogel that temporarily creates space between the prostate and rectum, designed to reduce radiation dose to the rectum to help minimize the side effects of radiation therapy.</a:t>
            </a:r>
            <a:r>
              <a:rPr lang="en-US" baseline="30000" dirty="0"/>
              <a:t>29-32</a:t>
            </a:r>
          </a:p>
          <a:p>
            <a:pPr marL="0" indent="0">
              <a:buNone/>
            </a:pPr>
            <a:endParaRPr lang="en-US" dirty="0"/>
          </a:p>
        </p:txBody>
      </p:sp>
      <p:sp>
        <p:nvSpPr>
          <p:cNvPr id="2" name="Title 1">
            <a:extLst>
              <a:ext uri="{FF2B5EF4-FFF2-40B4-BE49-F238E27FC236}">
                <a16:creationId xmlns:a16="http://schemas.microsoft.com/office/drawing/2014/main" id="{9B8F419E-6C23-40F2-A623-CB8593870B26}"/>
              </a:ext>
            </a:extLst>
          </p:cNvPr>
          <p:cNvSpPr>
            <a:spLocks noGrp="1"/>
          </p:cNvSpPr>
          <p:nvPr>
            <p:ph type="title"/>
          </p:nvPr>
        </p:nvSpPr>
        <p:spPr/>
        <p:txBody>
          <a:bodyPr/>
          <a:lstStyle/>
          <a:p>
            <a:r>
              <a:rPr lang="en-US" dirty="0"/>
              <a:t>Introducing </a:t>
            </a:r>
            <a:r>
              <a:rPr lang="en-US" dirty="0" err="1"/>
              <a:t>SpaceOAR</a:t>
            </a:r>
            <a:r>
              <a:rPr lang="en-US" baseline="30000" dirty="0"/>
              <a:t>™</a:t>
            </a:r>
            <a:r>
              <a:rPr lang="en-US" dirty="0"/>
              <a:t> Hydrogel</a:t>
            </a:r>
          </a:p>
        </p:txBody>
      </p:sp>
      <p:pic>
        <p:nvPicPr>
          <p:cNvPr id="5" name="Content Placeholder 4" descr="Diagram&#10;&#10;Description automatically generated">
            <a:extLst>
              <a:ext uri="{FF2B5EF4-FFF2-40B4-BE49-F238E27FC236}">
                <a16:creationId xmlns:a16="http://schemas.microsoft.com/office/drawing/2014/main" id="{48F697DA-6A45-4975-8529-96F185D18A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8450" y="809625"/>
            <a:ext cx="1856888" cy="2321109"/>
          </a:xfrm>
        </p:spPr>
      </p:pic>
      <p:sp>
        <p:nvSpPr>
          <p:cNvPr id="12" name="TextBox 11">
            <a:extLst>
              <a:ext uri="{FF2B5EF4-FFF2-40B4-BE49-F238E27FC236}">
                <a16:creationId xmlns:a16="http://schemas.microsoft.com/office/drawing/2014/main" id="{4F8722CE-5EDD-4864-AF3F-CE9FBF3A72BB}"/>
              </a:ext>
            </a:extLst>
          </p:cNvPr>
          <p:cNvSpPr txBox="1"/>
          <p:nvPr/>
        </p:nvSpPr>
        <p:spPr>
          <a:xfrm>
            <a:off x="228600" y="4122096"/>
            <a:ext cx="6515101" cy="200055"/>
          </a:xfrm>
          <a:prstGeom prst="rect">
            <a:avLst/>
          </a:prstGeom>
          <a:noFill/>
        </p:spPr>
        <p:txBody>
          <a:bodyPr wrap="square" rtlCol="0">
            <a:spAutoFit/>
          </a:bodyPr>
          <a:lstStyle/>
          <a:p>
            <a:r>
              <a:rPr lang="en-US" sz="700" dirty="0">
                <a:solidFill>
                  <a:schemeClr val="tx2"/>
                </a:solidFill>
              </a:rPr>
              <a:t>There are risks associated with all medical procedures. Please talk to you doctor about the risks and benefits associated with SpaceOAR Hydrogel.</a:t>
            </a:r>
          </a:p>
        </p:txBody>
      </p:sp>
      <p:sp>
        <p:nvSpPr>
          <p:cNvPr id="8" name="Rectangle 7">
            <a:extLst>
              <a:ext uri="{FF2B5EF4-FFF2-40B4-BE49-F238E27FC236}">
                <a16:creationId xmlns:a16="http://schemas.microsoft.com/office/drawing/2014/main" id="{9CAFCDFA-E26B-49FA-A955-950E8BA7D080}"/>
              </a:ext>
            </a:extLst>
          </p:cNvPr>
          <p:cNvSpPr/>
          <p:nvPr/>
        </p:nvSpPr>
        <p:spPr>
          <a:xfrm>
            <a:off x="381000" y="3181392"/>
            <a:ext cx="2032098" cy="929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1100" dirty="0">
                <a:solidFill>
                  <a:schemeClr val="tx2"/>
                </a:solidFill>
                <a:latin typeface="Arial" panose="020B0604020202020204" pitchFamily="34" charset="0"/>
              </a:rPr>
              <a:t>Creates approx. 1.3cm of space between prostate and rectum</a:t>
            </a:r>
            <a:r>
              <a:rPr lang="en-US" sz="1100" baseline="30000" dirty="0">
                <a:solidFill>
                  <a:schemeClr val="tx2"/>
                </a:solidFill>
                <a:latin typeface="Arial" panose="020B0604020202020204" pitchFamily="34" charset="0"/>
              </a:rPr>
              <a:t>30</a:t>
            </a:r>
          </a:p>
        </p:txBody>
      </p:sp>
      <p:sp>
        <p:nvSpPr>
          <p:cNvPr id="9" name="Rectangle 8">
            <a:extLst>
              <a:ext uri="{FF2B5EF4-FFF2-40B4-BE49-F238E27FC236}">
                <a16:creationId xmlns:a16="http://schemas.microsoft.com/office/drawing/2014/main" id="{49A46A5D-4777-469A-8066-F28AD575B2F3}"/>
              </a:ext>
            </a:extLst>
          </p:cNvPr>
          <p:cNvSpPr/>
          <p:nvPr/>
        </p:nvSpPr>
        <p:spPr>
          <a:xfrm>
            <a:off x="4693378" y="3181392"/>
            <a:ext cx="2032098" cy="929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1100" dirty="0">
                <a:solidFill>
                  <a:schemeClr val="tx2"/>
                </a:solidFill>
                <a:latin typeface="Arial" panose="020B0604020202020204" pitchFamily="34" charset="0"/>
              </a:rPr>
              <a:t>Brief, outpatient procedure using local or general anesthesia</a:t>
            </a:r>
          </a:p>
        </p:txBody>
      </p:sp>
      <p:sp>
        <p:nvSpPr>
          <p:cNvPr id="15" name="Rectangle 14">
            <a:extLst>
              <a:ext uri="{FF2B5EF4-FFF2-40B4-BE49-F238E27FC236}">
                <a16:creationId xmlns:a16="http://schemas.microsoft.com/office/drawing/2014/main" id="{A640478F-ADEB-4102-9C34-D21813C9CDEA}"/>
              </a:ext>
            </a:extLst>
          </p:cNvPr>
          <p:cNvSpPr/>
          <p:nvPr/>
        </p:nvSpPr>
        <p:spPr>
          <a:xfrm>
            <a:off x="2537189" y="3181392"/>
            <a:ext cx="2032098" cy="929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1100" dirty="0">
                <a:solidFill>
                  <a:schemeClr val="tx2"/>
                </a:solidFill>
                <a:latin typeface="Arial" panose="020B0604020202020204" pitchFamily="34" charset="0"/>
              </a:rPr>
              <a:t>Soft gel material mostly made of water and polyethylene glycol (PEG), which is commonly used in other medical implants</a:t>
            </a:r>
            <a:r>
              <a:rPr lang="en-US" sz="1100" baseline="30000" dirty="0">
                <a:solidFill>
                  <a:schemeClr val="tx2"/>
                </a:solidFill>
                <a:latin typeface="Arial" panose="020B0604020202020204" pitchFamily="34" charset="0"/>
              </a:rPr>
              <a:t>29</a:t>
            </a:r>
            <a:endParaRPr lang="en-US" sz="1100" dirty="0">
              <a:solidFill>
                <a:schemeClr val="tx2"/>
              </a:solidFill>
              <a:latin typeface="Arial" panose="020B0604020202020204" pitchFamily="34" charset="0"/>
            </a:endParaRPr>
          </a:p>
        </p:txBody>
      </p:sp>
      <p:sp>
        <p:nvSpPr>
          <p:cNvPr id="16" name="Rectangle 15">
            <a:extLst>
              <a:ext uri="{FF2B5EF4-FFF2-40B4-BE49-F238E27FC236}">
                <a16:creationId xmlns:a16="http://schemas.microsoft.com/office/drawing/2014/main" id="{A9A365B2-3BE4-4875-B0F0-1F3E3DBD6591}"/>
              </a:ext>
            </a:extLst>
          </p:cNvPr>
          <p:cNvSpPr/>
          <p:nvPr/>
        </p:nvSpPr>
        <p:spPr>
          <a:xfrm>
            <a:off x="6849566" y="3181392"/>
            <a:ext cx="2032098" cy="929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defRPr/>
            </a:pPr>
            <a:r>
              <a:rPr lang="en-US" sz="1100" dirty="0">
                <a:solidFill>
                  <a:schemeClr val="tx2"/>
                </a:solidFill>
                <a:latin typeface="Arial" panose="020B0604020202020204" pitchFamily="34" charset="0"/>
              </a:rPr>
              <a:t>Stays in place for 3 months, and after approx. 6 months, is naturally absorbed and leaves your body through urine</a:t>
            </a:r>
            <a:r>
              <a:rPr lang="en-US" sz="1100" baseline="30000" dirty="0">
                <a:solidFill>
                  <a:schemeClr val="tx2"/>
                </a:solidFill>
                <a:latin typeface="Arial" panose="020B0604020202020204" pitchFamily="34" charset="0"/>
              </a:rPr>
              <a:t>29</a:t>
            </a:r>
            <a:endParaRPr lang="en-US" sz="1100" dirty="0">
              <a:solidFill>
                <a:schemeClr val="tx2"/>
              </a:solidFill>
              <a:latin typeface="Arial" panose="020B0604020202020204" pitchFamily="34" charset="0"/>
            </a:endParaRPr>
          </a:p>
        </p:txBody>
      </p:sp>
      <p:sp>
        <p:nvSpPr>
          <p:cNvPr id="13" name="TextBox 12">
            <a:extLst>
              <a:ext uri="{FF2B5EF4-FFF2-40B4-BE49-F238E27FC236}">
                <a16:creationId xmlns:a16="http://schemas.microsoft.com/office/drawing/2014/main" id="{4B11E01E-6C15-4006-B4B1-9101200544C5}"/>
              </a:ext>
            </a:extLst>
          </p:cNvPr>
          <p:cNvSpPr txBox="1"/>
          <p:nvPr/>
        </p:nvSpPr>
        <p:spPr>
          <a:xfrm>
            <a:off x="228600" y="4259410"/>
            <a:ext cx="8572500" cy="338554"/>
          </a:xfrm>
          <a:prstGeom prst="rect">
            <a:avLst/>
          </a:prstGeom>
          <a:noFill/>
        </p:spPr>
        <p:txBody>
          <a:bodyPr wrap="square" numCol="1">
            <a:spAutoFit/>
          </a:bodyPr>
          <a:lstStyle/>
          <a:p>
            <a:pPr marL="117475" indent="-117475">
              <a:spcBef>
                <a:spcPts val="0"/>
              </a:spcBef>
              <a:spcAft>
                <a:spcPts val="0"/>
              </a:spcAft>
              <a:buFont typeface="+mj-lt"/>
              <a:buAutoNum type="arabicPeriod" startAt="29"/>
            </a:pPr>
            <a:r>
              <a:rPr lang="en-US" sz="400" dirty="0">
                <a:solidFill>
                  <a:schemeClr val="tx2"/>
                </a:solidFill>
                <a:latin typeface="+mj-lt"/>
              </a:rPr>
              <a:t>Data on file with Boston Scientific.</a:t>
            </a:r>
          </a:p>
          <a:p>
            <a:pPr marL="117475" indent="-117475">
              <a:spcBef>
                <a:spcPts val="0"/>
              </a:spcBef>
              <a:spcAft>
                <a:spcPts val="0"/>
              </a:spcAft>
              <a:buFont typeface="+mj-lt"/>
              <a:buAutoNum type="arabicPeriod" startAt="29"/>
            </a:pPr>
            <a:r>
              <a:rPr lang="en-US" sz="400" dirty="0" err="1">
                <a:solidFill>
                  <a:schemeClr val="tx2"/>
                </a:solidFill>
                <a:latin typeface="+mj-lt"/>
              </a:rPr>
              <a:t>Mariados</a:t>
            </a:r>
            <a:r>
              <a:rPr lang="en-US" sz="400" dirty="0">
                <a:solidFill>
                  <a:schemeClr val="tx2"/>
                </a:solidFill>
                <a:latin typeface="+mj-lt"/>
              </a:rPr>
              <a:t> N, Sylvester J, Shah D, et al. Hydrogel spacer prospective multicenter randomized controlled pivotal trial: </a:t>
            </a:r>
            <a:r>
              <a:rPr lang="en-US" sz="400" dirty="0" err="1">
                <a:solidFill>
                  <a:schemeClr val="tx2"/>
                </a:solidFill>
                <a:latin typeface="+mj-lt"/>
              </a:rPr>
              <a:t>Dosimetric</a:t>
            </a:r>
            <a:r>
              <a:rPr lang="en-US" sz="400" dirty="0">
                <a:solidFill>
                  <a:schemeClr val="tx2"/>
                </a:solidFill>
                <a:latin typeface="+mj-lt"/>
              </a:rPr>
              <a:t> and clinical effects of perirectal spacer application in men undergoing prostate image guided intensity modulated radiation therapy. </a:t>
            </a:r>
            <a:r>
              <a:rPr lang="en-US" sz="400" i="1" dirty="0">
                <a:solidFill>
                  <a:schemeClr val="tx2"/>
                </a:solidFill>
                <a:latin typeface="+mj-lt"/>
              </a:rPr>
              <a:t>Int J </a:t>
            </a:r>
            <a:r>
              <a:rPr lang="en-US" sz="400" i="1" dirty="0" err="1">
                <a:solidFill>
                  <a:schemeClr val="tx2"/>
                </a:solidFill>
                <a:latin typeface="+mj-lt"/>
              </a:rPr>
              <a:t>Radiat</a:t>
            </a:r>
            <a:r>
              <a:rPr lang="en-US" sz="400" i="1" dirty="0">
                <a:solidFill>
                  <a:schemeClr val="tx2"/>
                </a:solidFill>
                <a:latin typeface="+mj-lt"/>
              </a:rPr>
              <a:t> Oncol Biol Phys</a:t>
            </a:r>
            <a:r>
              <a:rPr lang="en-US" sz="400" dirty="0">
                <a:solidFill>
                  <a:schemeClr val="tx2"/>
                </a:solidFill>
                <a:latin typeface="+mj-lt"/>
              </a:rPr>
              <a:t>. 2015 Aug 1;92(5):971-7.</a:t>
            </a:r>
          </a:p>
          <a:p>
            <a:pPr marL="117475" indent="-117475">
              <a:spcBef>
                <a:spcPts val="0"/>
              </a:spcBef>
              <a:spcAft>
                <a:spcPts val="0"/>
              </a:spcAft>
              <a:buFont typeface="+mj-lt"/>
              <a:buAutoNum type="arabicPeriod" startAt="29"/>
            </a:pPr>
            <a:r>
              <a:rPr lang="en-US" sz="400" dirty="0">
                <a:solidFill>
                  <a:schemeClr val="tx2"/>
                </a:solidFill>
                <a:latin typeface="+mj-lt"/>
              </a:rPr>
              <a:t>Hamstra DA, </a:t>
            </a:r>
            <a:r>
              <a:rPr lang="en-US" sz="400" dirty="0" err="1">
                <a:solidFill>
                  <a:schemeClr val="tx2"/>
                </a:solidFill>
                <a:latin typeface="+mj-lt"/>
              </a:rPr>
              <a:t>Mariados</a:t>
            </a:r>
            <a:r>
              <a:rPr lang="en-US" sz="400" dirty="0">
                <a:solidFill>
                  <a:schemeClr val="tx2"/>
                </a:solidFill>
                <a:latin typeface="+mj-lt"/>
              </a:rPr>
              <a:t> N, Sylvester J, et al. Continued benefit to rectal separation for prostate radiation therapy: Final results of a phase III trial. </a:t>
            </a:r>
            <a:r>
              <a:rPr lang="en-US" sz="400" i="1" dirty="0">
                <a:solidFill>
                  <a:schemeClr val="tx2"/>
                </a:solidFill>
                <a:latin typeface="+mj-lt"/>
              </a:rPr>
              <a:t>Int J </a:t>
            </a:r>
            <a:r>
              <a:rPr lang="en-US" sz="400" i="1" dirty="0" err="1">
                <a:solidFill>
                  <a:schemeClr val="tx2"/>
                </a:solidFill>
                <a:latin typeface="+mj-lt"/>
              </a:rPr>
              <a:t>Radiat</a:t>
            </a:r>
            <a:r>
              <a:rPr lang="en-US" sz="400" i="1" dirty="0">
                <a:solidFill>
                  <a:schemeClr val="tx2"/>
                </a:solidFill>
                <a:latin typeface="+mj-lt"/>
              </a:rPr>
              <a:t> Oncol Biol Phys</a:t>
            </a:r>
            <a:r>
              <a:rPr lang="en-US" sz="400" dirty="0">
                <a:solidFill>
                  <a:schemeClr val="tx2"/>
                </a:solidFill>
                <a:latin typeface="+mj-lt"/>
              </a:rPr>
              <a:t>. 2017 Apr 1;97(5):976-85.</a:t>
            </a:r>
          </a:p>
          <a:p>
            <a:pPr marL="117475" indent="-117475">
              <a:spcBef>
                <a:spcPts val="0"/>
              </a:spcBef>
              <a:spcAft>
                <a:spcPts val="0"/>
              </a:spcAft>
              <a:buFont typeface="+mj-lt"/>
              <a:buAutoNum type="arabicPeriod" startAt="29"/>
            </a:pPr>
            <a:r>
              <a:rPr lang="en-US" sz="400" dirty="0">
                <a:solidFill>
                  <a:schemeClr val="tx2"/>
                </a:solidFill>
                <a:latin typeface="+mj-lt"/>
              </a:rPr>
              <a:t>Karsh LI, Gross ET, </a:t>
            </a:r>
            <a:r>
              <a:rPr lang="en-US" sz="400" dirty="0" err="1">
                <a:solidFill>
                  <a:schemeClr val="tx2"/>
                </a:solidFill>
                <a:latin typeface="+mj-lt"/>
              </a:rPr>
              <a:t>Pieczonka</a:t>
            </a:r>
            <a:r>
              <a:rPr lang="en-US" sz="400" dirty="0">
                <a:solidFill>
                  <a:schemeClr val="tx2"/>
                </a:solidFill>
                <a:latin typeface="+mj-lt"/>
              </a:rPr>
              <a:t> CM, et al. Absorbable hydrogel spacer use in prostate radiotherapy: A comprehensive review of phase 3 clinical trial published data. </a:t>
            </a:r>
            <a:r>
              <a:rPr lang="en-US" sz="400" i="1" dirty="0">
                <a:solidFill>
                  <a:schemeClr val="tx2"/>
                </a:solidFill>
                <a:latin typeface="+mj-lt"/>
              </a:rPr>
              <a:t>Urology</a:t>
            </a:r>
            <a:r>
              <a:rPr lang="en-US" sz="400" dirty="0">
                <a:solidFill>
                  <a:schemeClr val="tx2"/>
                </a:solidFill>
                <a:latin typeface="+mj-lt"/>
              </a:rPr>
              <a:t>. 2018 May;115:39-44.</a:t>
            </a:r>
          </a:p>
        </p:txBody>
      </p:sp>
    </p:spTree>
    <p:extLst>
      <p:ext uri="{BB962C8B-B14F-4D97-AF65-F5344CB8AC3E}">
        <p14:creationId xmlns:p14="http://schemas.microsoft.com/office/powerpoint/2010/main" val="574426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6343-CA87-4D5D-8941-FC3D40048125}"/>
              </a:ext>
            </a:extLst>
          </p:cNvPr>
          <p:cNvSpPr>
            <a:spLocks noGrp="1"/>
          </p:cNvSpPr>
          <p:nvPr>
            <p:ph type="title"/>
          </p:nvPr>
        </p:nvSpPr>
        <p:spPr/>
        <p:txBody>
          <a:bodyPr/>
          <a:lstStyle/>
          <a:p>
            <a:r>
              <a:rPr lang="en-US" dirty="0"/>
              <a:t>Clinically proven</a:t>
            </a:r>
            <a:r>
              <a:rPr lang="en-US" baseline="30000" dirty="0"/>
              <a:t>31,33</a:t>
            </a:r>
          </a:p>
        </p:txBody>
      </p:sp>
      <p:sp>
        <p:nvSpPr>
          <p:cNvPr id="3" name="Content Placeholder 2">
            <a:extLst>
              <a:ext uri="{FF2B5EF4-FFF2-40B4-BE49-F238E27FC236}">
                <a16:creationId xmlns:a16="http://schemas.microsoft.com/office/drawing/2014/main" id="{B8ED38CA-BCC5-4367-9A53-7A3A10F49FB9}"/>
              </a:ext>
            </a:extLst>
          </p:cNvPr>
          <p:cNvSpPr>
            <a:spLocks noGrp="1"/>
          </p:cNvSpPr>
          <p:nvPr>
            <p:ph idx="1"/>
          </p:nvPr>
        </p:nvSpPr>
        <p:spPr>
          <a:xfrm>
            <a:off x="328303" y="995190"/>
            <a:ext cx="6412706" cy="423080"/>
          </a:xfrm>
        </p:spPr>
        <p:txBody>
          <a:bodyPr/>
          <a:lstStyle/>
          <a:p>
            <a:pPr marL="0" indent="0">
              <a:buNone/>
            </a:pPr>
            <a:r>
              <a:rPr lang="en-US" sz="1600" b="1" dirty="0"/>
              <a:t>More space can mean better quality of life.</a:t>
            </a:r>
          </a:p>
        </p:txBody>
      </p:sp>
      <p:sp>
        <p:nvSpPr>
          <p:cNvPr id="25" name="TextBox 24">
            <a:extLst>
              <a:ext uri="{FF2B5EF4-FFF2-40B4-BE49-F238E27FC236}">
                <a16:creationId xmlns:a16="http://schemas.microsoft.com/office/drawing/2014/main" id="{8355E3D4-3DD2-4EAF-84E1-64C88D603FA9}"/>
              </a:ext>
            </a:extLst>
          </p:cNvPr>
          <p:cNvSpPr txBox="1"/>
          <p:nvPr/>
        </p:nvSpPr>
        <p:spPr>
          <a:xfrm>
            <a:off x="6439070" y="4399604"/>
            <a:ext cx="2704930" cy="173124"/>
          </a:xfrm>
          <a:prstGeom prst="rect">
            <a:avLst/>
          </a:prstGeom>
          <a:noFill/>
        </p:spPr>
        <p:txBody>
          <a:bodyPr wrap="square" rtlCol="0">
            <a:spAutoFit/>
          </a:bodyPr>
          <a:lstStyle/>
          <a:p>
            <a:r>
              <a:rPr lang="en-US" sz="525" dirty="0">
                <a:solidFill>
                  <a:schemeClr val="tx2"/>
                </a:solidFill>
              </a:rPr>
              <a:t>* Number of patients is based on units shipped and a BSC proprietary algorithm</a:t>
            </a:r>
          </a:p>
        </p:txBody>
      </p:sp>
      <p:sp>
        <p:nvSpPr>
          <p:cNvPr id="15" name="Content Placeholder 2">
            <a:extLst>
              <a:ext uri="{FF2B5EF4-FFF2-40B4-BE49-F238E27FC236}">
                <a16:creationId xmlns:a16="http://schemas.microsoft.com/office/drawing/2014/main" id="{1B7801B1-AE5E-4210-877C-DAD89CBE6F7B}"/>
              </a:ext>
            </a:extLst>
          </p:cNvPr>
          <p:cNvSpPr txBox="1">
            <a:spLocks/>
          </p:cNvSpPr>
          <p:nvPr/>
        </p:nvSpPr>
        <p:spPr bwMode="auto">
          <a:xfrm>
            <a:off x="1107071" y="3868118"/>
            <a:ext cx="6929858" cy="47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chemeClr val="tx1">
                    <a:lumMod val="50000"/>
                  </a:schemeClr>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chemeClr val="tx1">
                    <a:lumMod val="50000"/>
                  </a:schemeClr>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rgbClr val="257FAC"/>
                </a:solidFill>
              </a:rPr>
              <a:t>More than 500 cancer centers around the world purchase SpaceOAR™ Hydrogel, with 220,000 patients to date and growing.</a:t>
            </a:r>
            <a:r>
              <a:rPr lang="en-US" sz="1400" b="1" baseline="30000" dirty="0">
                <a:solidFill>
                  <a:srgbClr val="257FAC"/>
                </a:solidFill>
              </a:rPr>
              <a:t>*29</a:t>
            </a:r>
          </a:p>
        </p:txBody>
      </p:sp>
      <p:grpSp>
        <p:nvGrpSpPr>
          <p:cNvPr id="10" name="Group 9">
            <a:extLst>
              <a:ext uri="{FF2B5EF4-FFF2-40B4-BE49-F238E27FC236}">
                <a16:creationId xmlns:a16="http://schemas.microsoft.com/office/drawing/2014/main" id="{7E66C3F5-ACE2-4A12-ACC7-72FA5C2FD284}"/>
              </a:ext>
            </a:extLst>
          </p:cNvPr>
          <p:cNvGrpSpPr/>
          <p:nvPr/>
        </p:nvGrpSpPr>
        <p:grpSpPr>
          <a:xfrm>
            <a:off x="491394" y="1418270"/>
            <a:ext cx="2807670" cy="2319355"/>
            <a:chOff x="677112" y="1471605"/>
            <a:chExt cx="2807670" cy="2319355"/>
          </a:xfrm>
        </p:grpSpPr>
        <p:sp>
          <p:nvSpPr>
            <p:cNvPr id="5" name="Rectangle 4">
              <a:extLst>
                <a:ext uri="{FF2B5EF4-FFF2-40B4-BE49-F238E27FC236}">
                  <a16:creationId xmlns:a16="http://schemas.microsoft.com/office/drawing/2014/main" id="{576A76DA-82D8-D56C-A926-72FBF111F1FB}"/>
                </a:ext>
              </a:extLst>
            </p:cNvPr>
            <p:cNvSpPr/>
            <p:nvPr/>
          </p:nvSpPr>
          <p:spPr>
            <a:xfrm>
              <a:off x="811542" y="1471605"/>
              <a:ext cx="2465058" cy="2319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E1A047-7562-44E1-8CAE-6A9A7523AD55}"/>
                </a:ext>
              </a:extLst>
            </p:cNvPr>
            <p:cNvSpPr txBox="1"/>
            <p:nvPr/>
          </p:nvSpPr>
          <p:spPr>
            <a:xfrm>
              <a:off x="691437" y="2517157"/>
              <a:ext cx="2705099" cy="584775"/>
            </a:xfrm>
            <a:prstGeom prst="rect">
              <a:avLst/>
            </a:prstGeom>
            <a:noFill/>
          </p:spPr>
          <p:txBody>
            <a:bodyPr wrap="square" rtlCol="0">
              <a:spAutoFit/>
            </a:bodyPr>
            <a:lstStyle/>
            <a:p>
              <a:pPr algn="ctr"/>
              <a:r>
                <a:rPr lang="en-US" sz="1600" dirty="0">
                  <a:solidFill>
                    <a:srgbClr val="257FAC"/>
                  </a:solidFill>
                  <a:latin typeface="+mj-lt"/>
                </a:rPr>
                <a:t>FEWER BOWEL COMPLICATIONS</a:t>
              </a:r>
            </a:p>
          </p:txBody>
        </p:sp>
        <p:sp>
          <p:nvSpPr>
            <p:cNvPr id="14" name="TextBox 13">
              <a:extLst>
                <a:ext uri="{FF2B5EF4-FFF2-40B4-BE49-F238E27FC236}">
                  <a16:creationId xmlns:a16="http://schemas.microsoft.com/office/drawing/2014/main" id="{ED263929-FC05-4E97-A648-D5D4258B3158}"/>
                </a:ext>
              </a:extLst>
            </p:cNvPr>
            <p:cNvSpPr txBox="1"/>
            <p:nvPr/>
          </p:nvSpPr>
          <p:spPr>
            <a:xfrm>
              <a:off x="677112" y="3137115"/>
              <a:ext cx="2807670" cy="507831"/>
            </a:xfrm>
            <a:prstGeom prst="rect">
              <a:avLst/>
            </a:prstGeom>
            <a:noFill/>
          </p:spPr>
          <p:txBody>
            <a:bodyPr wrap="square" lIns="274320" rIns="274320" rtlCol="0">
              <a:spAutoFit/>
            </a:bodyPr>
            <a:lstStyle/>
            <a:p>
              <a:r>
                <a:rPr lang="en-US" sz="900" dirty="0"/>
                <a:t>Three years following treatment, patients experienced </a:t>
              </a:r>
              <a:r>
                <a:rPr lang="en-US" sz="900" b="1" dirty="0"/>
                <a:t>75% </a:t>
              </a:r>
              <a:r>
                <a:rPr lang="en-US" sz="900" dirty="0"/>
                <a:t>less Grade 1 rectal toxicity (ex. urgency, loose stools and frequency) </a:t>
              </a:r>
              <a:endParaRPr lang="en-US" sz="900" b="1" dirty="0"/>
            </a:p>
          </p:txBody>
        </p:sp>
        <p:pic>
          <p:nvPicPr>
            <p:cNvPr id="6" name="Picture 5">
              <a:extLst>
                <a:ext uri="{FF2B5EF4-FFF2-40B4-BE49-F238E27FC236}">
                  <a16:creationId xmlns:a16="http://schemas.microsoft.com/office/drawing/2014/main" id="{0B00E075-F202-53AB-9426-50C5DFC89631}"/>
                </a:ext>
              </a:extLst>
            </p:cNvPr>
            <p:cNvPicPr>
              <a:picLocks noChangeAspect="1"/>
            </p:cNvPicPr>
            <p:nvPr/>
          </p:nvPicPr>
          <p:blipFill>
            <a:blip r:embed="rId2"/>
            <a:stretch>
              <a:fillRect/>
            </a:stretch>
          </p:blipFill>
          <p:spPr>
            <a:xfrm>
              <a:off x="1490975" y="1539010"/>
              <a:ext cx="1060385" cy="1060385"/>
            </a:xfrm>
            <a:prstGeom prst="rect">
              <a:avLst/>
            </a:prstGeom>
          </p:spPr>
        </p:pic>
      </p:grpSp>
      <p:grpSp>
        <p:nvGrpSpPr>
          <p:cNvPr id="4" name="Group 3">
            <a:extLst>
              <a:ext uri="{FF2B5EF4-FFF2-40B4-BE49-F238E27FC236}">
                <a16:creationId xmlns:a16="http://schemas.microsoft.com/office/drawing/2014/main" id="{E9AF420C-B3ED-4D45-8A82-F2C4B713D8E9}"/>
              </a:ext>
            </a:extLst>
          </p:cNvPr>
          <p:cNvGrpSpPr/>
          <p:nvPr/>
        </p:nvGrpSpPr>
        <p:grpSpPr>
          <a:xfrm>
            <a:off x="3183741" y="1418270"/>
            <a:ext cx="2700317" cy="2319355"/>
            <a:chOff x="3276600" y="1471605"/>
            <a:chExt cx="2700317" cy="2319355"/>
          </a:xfrm>
        </p:grpSpPr>
        <p:sp>
          <p:nvSpPr>
            <p:cNvPr id="16" name="Rectangle 15">
              <a:extLst>
                <a:ext uri="{FF2B5EF4-FFF2-40B4-BE49-F238E27FC236}">
                  <a16:creationId xmlns:a16="http://schemas.microsoft.com/office/drawing/2014/main" id="{108E9DB2-3E14-944D-206F-B8921430550F}"/>
                </a:ext>
              </a:extLst>
            </p:cNvPr>
            <p:cNvSpPr/>
            <p:nvPr/>
          </p:nvSpPr>
          <p:spPr>
            <a:xfrm>
              <a:off x="3391923" y="1471605"/>
              <a:ext cx="2465058" cy="2319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628F89-AFD8-4CC5-97CA-F67F9C75FBE5}"/>
                </a:ext>
              </a:extLst>
            </p:cNvPr>
            <p:cNvSpPr txBox="1"/>
            <p:nvPr/>
          </p:nvSpPr>
          <p:spPr>
            <a:xfrm>
              <a:off x="3276600" y="2517157"/>
              <a:ext cx="2700317" cy="584775"/>
            </a:xfrm>
            <a:prstGeom prst="rect">
              <a:avLst/>
            </a:prstGeom>
            <a:noFill/>
          </p:spPr>
          <p:txBody>
            <a:bodyPr wrap="square" rtlCol="0">
              <a:spAutoFit/>
            </a:bodyPr>
            <a:lstStyle/>
            <a:p>
              <a:pPr algn="ctr"/>
              <a:r>
                <a:rPr lang="en-US" sz="1600" dirty="0">
                  <a:solidFill>
                    <a:srgbClr val="257FAC"/>
                  </a:solidFill>
                  <a:latin typeface="+mj-lt"/>
                </a:rPr>
                <a:t>FEWER URINARY COMPLICATIONS</a:t>
              </a:r>
            </a:p>
          </p:txBody>
        </p:sp>
        <p:sp>
          <p:nvSpPr>
            <p:cNvPr id="21" name="TextBox 20">
              <a:extLst>
                <a:ext uri="{FF2B5EF4-FFF2-40B4-BE49-F238E27FC236}">
                  <a16:creationId xmlns:a16="http://schemas.microsoft.com/office/drawing/2014/main" id="{0A487171-F93F-41DB-A821-3920C510C7A2}"/>
                </a:ext>
              </a:extLst>
            </p:cNvPr>
            <p:cNvSpPr txBox="1"/>
            <p:nvPr/>
          </p:nvSpPr>
          <p:spPr>
            <a:xfrm>
              <a:off x="3276600" y="3137116"/>
              <a:ext cx="2700317" cy="507831"/>
            </a:xfrm>
            <a:prstGeom prst="rect">
              <a:avLst/>
            </a:prstGeom>
            <a:noFill/>
          </p:spPr>
          <p:txBody>
            <a:bodyPr wrap="square" lIns="274320" rIns="274320" rtlCol="0">
              <a:spAutoFit/>
            </a:bodyPr>
            <a:lstStyle/>
            <a:p>
              <a:r>
                <a:rPr lang="en-US" sz="900" dirty="0"/>
                <a:t>The use of SpaceOAR Hydrogel reduced the likelihood of a decline in urinary quality of life by </a:t>
              </a:r>
              <a:r>
                <a:rPr lang="en-US" sz="900" b="1" dirty="0"/>
                <a:t>60% </a:t>
              </a:r>
              <a:endParaRPr lang="en-US" sz="900" dirty="0"/>
            </a:p>
          </p:txBody>
        </p:sp>
        <p:pic>
          <p:nvPicPr>
            <p:cNvPr id="7" name="Picture 6">
              <a:extLst>
                <a:ext uri="{FF2B5EF4-FFF2-40B4-BE49-F238E27FC236}">
                  <a16:creationId xmlns:a16="http://schemas.microsoft.com/office/drawing/2014/main" id="{986DD536-FD97-36CA-16EC-6199B4A9D256}"/>
                </a:ext>
              </a:extLst>
            </p:cNvPr>
            <p:cNvPicPr>
              <a:picLocks noChangeAspect="1"/>
            </p:cNvPicPr>
            <p:nvPr/>
          </p:nvPicPr>
          <p:blipFill>
            <a:blip r:embed="rId3"/>
            <a:stretch>
              <a:fillRect/>
            </a:stretch>
          </p:blipFill>
          <p:spPr>
            <a:xfrm>
              <a:off x="4103188" y="1539010"/>
              <a:ext cx="1060385" cy="1060385"/>
            </a:xfrm>
            <a:prstGeom prst="rect">
              <a:avLst/>
            </a:prstGeom>
          </p:spPr>
        </p:pic>
      </p:grpSp>
      <p:grpSp>
        <p:nvGrpSpPr>
          <p:cNvPr id="9" name="Group 8">
            <a:extLst>
              <a:ext uri="{FF2B5EF4-FFF2-40B4-BE49-F238E27FC236}">
                <a16:creationId xmlns:a16="http://schemas.microsoft.com/office/drawing/2014/main" id="{569F67A6-252A-4107-BC4B-C756B3A4E6F9}"/>
              </a:ext>
            </a:extLst>
          </p:cNvPr>
          <p:cNvGrpSpPr/>
          <p:nvPr/>
        </p:nvGrpSpPr>
        <p:grpSpPr>
          <a:xfrm>
            <a:off x="5852368" y="1418270"/>
            <a:ext cx="2704930" cy="2319355"/>
            <a:chOff x="5852368" y="1471605"/>
            <a:chExt cx="2704930" cy="2319355"/>
          </a:xfrm>
        </p:grpSpPr>
        <p:sp>
          <p:nvSpPr>
            <p:cNvPr id="17" name="Rectangle 16">
              <a:extLst>
                <a:ext uri="{FF2B5EF4-FFF2-40B4-BE49-F238E27FC236}">
                  <a16:creationId xmlns:a16="http://schemas.microsoft.com/office/drawing/2014/main" id="{F52D91A4-233F-45A5-1169-357E909E25CD}"/>
                </a:ext>
              </a:extLst>
            </p:cNvPr>
            <p:cNvSpPr/>
            <p:nvPr/>
          </p:nvSpPr>
          <p:spPr>
            <a:xfrm>
              <a:off x="5972304" y="1471605"/>
              <a:ext cx="2465058" cy="2319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EAB29D1-F7E9-4A74-B518-614ACAEB9486}"/>
                </a:ext>
              </a:extLst>
            </p:cNvPr>
            <p:cNvSpPr txBox="1"/>
            <p:nvPr/>
          </p:nvSpPr>
          <p:spPr>
            <a:xfrm>
              <a:off x="5852368" y="2517157"/>
              <a:ext cx="2667000" cy="584775"/>
            </a:xfrm>
            <a:prstGeom prst="rect">
              <a:avLst/>
            </a:prstGeom>
            <a:noFill/>
          </p:spPr>
          <p:txBody>
            <a:bodyPr wrap="square" rtlCol="0">
              <a:spAutoFit/>
            </a:bodyPr>
            <a:lstStyle/>
            <a:p>
              <a:pPr algn="ctr"/>
              <a:r>
                <a:rPr lang="en-US" sz="1600" dirty="0">
                  <a:solidFill>
                    <a:srgbClr val="257FAC"/>
                  </a:solidFill>
                  <a:latin typeface="+mj-lt"/>
                </a:rPr>
                <a:t>FEWER SEXUAL COMPLICATIONS</a:t>
              </a:r>
            </a:p>
          </p:txBody>
        </p:sp>
        <p:sp>
          <p:nvSpPr>
            <p:cNvPr id="22" name="TextBox 21">
              <a:extLst>
                <a:ext uri="{FF2B5EF4-FFF2-40B4-BE49-F238E27FC236}">
                  <a16:creationId xmlns:a16="http://schemas.microsoft.com/office/drawing/2014/main" id="{18089627-FF88-4D25-8BC1-4C819718EAFA}"/>
                </a:ext>
              </a:extLst>
            </p:cNvPr>
            <p:cNvSpPr txBox="1"/>
            <p:nvPr/>
          </p:nvSpPr>
          <p:spPr>
            <a:xfrm>
              <a:off x="5852368" y="3137116"/>
              <a:ext cx="2704930" cy="507831"/>
            </a:xfrm>
            <a:prstGeom prst="rect">
              <a:avLst/>
            </a:prstGeom>
            <a:noFill/>
          </p:spPr>
          <p:txBody>
            <a:bodyPr wrap="square" lIns="274320" rIns="274320" rtlCol="0">
              <a:spAutoFit/>
            </a:bodyPr>
            <a:lstStyle/>
            <a:p>
              <a:r>
                <a:rPr lang="en-US" sz="900" b="1" dirty="0"/>
                <a:t>67% </a:t>
              </a:r>
              <a:r>
                <a:rPr lang="en-US" sz="900" dirty="0"/>
                <a:t>of SpaceOAR patients who were potent at baseline had erections sufficient for sex at three years</a:t>
              </a:r>
              <a:endParaRPr lang="en-US" sz="900" b="1" dirty="0"/>
            </a:p>
          </p:txBody>
        </p:sp>
        <p:pic>
          <p:nvPicPr>
            <p:cNvPr id="8" name="Picture 7">
              <a:extLst>
                <a:ext uri="{FF2B5EF4-FFF2-40B4-BE49-F238E27FC236}">
                  <a16:creationId xmlns:a16="http://schemas.microsoft.com/office/drawing/2014/main" id="{A693C063-73F1-F0D2-23DF-C2E03C6092AC}"/>
                </a:ext>
              </a:extLst>
            </p:cNvPr>
            <p:cNvPicPr>
              <a:picLocks noChangeAspect="1"/>
            </p:cNvPicPr>
            <p:nvPr/>
          </p:nvPicPr>
          <p:blipFill>
            <a:blip r:embed="rId4"/>
            <a:stretch>
              <a:fillRect/>
            </a:stretch>
          </p:blipFill>
          <p:spPr>
            <a:xfrm>
              <a:off x="6843404" y="1539010"/>
              <a:ext cx="1060385" cy="1060385"/>
            </a:xfrm>
            <a:prstGeom prst="rect">
              <a:avLst/>
            </a:prstGeom>
          </p:spPr>
        </p:pic>
      </p:grpSp>
      <p:sp>
        <p:nvSpPr>
          <p:cNvPr id="23" name="TextBox 22">
            <a:extLst>
              <a:ext uri="{FF2B5EF4-FFF2-40B4-BE49-F238E27FC236}">
                <a16:creationId xmlns:a16="http://schemas.microsoft.com/office/drawing/2014/main" id="{E2150F7D-B174-4686-AB60-E880B1359FB8}"/>
              </a:ext>
            </a:extLst>
          </p:cNvPr>
          <p:cNvSpPr txBox="1"/>
          <p:nvPr/>
        </p:nvSpPr>
        <p:spPr>
          <a:xfrm>
            <a:off x="228600" y="4386541"/>
            <a:ext cx="8572500" cy="215444"/>
          </a:xfrm>
          <a:prstGeom prst="rect">
            <a:avLst/>
          </a:prstGeom>
          <a:noFill/>
        </p:spPr>
        <p:txBody>
          <a:bodyPr wrap="square" numCol="1">
            <a:spAutoFit/>
          </a:bodyPr>
          <a:lstStyle/>
          <a:p>
            <a:pPr marL="117475" indent="-117475">
              <a:spcBef>
                <a:spcPts val="0"/>
              </a:spcBef>
              <a:spcAft>
                <a:spcPts val="0"/>
              </a:spcAft>
              <a:buFont typeface="+mj-lt"/>
              <a:buAutoNum type="arabicPeriod" startAt="31"/>
            </a:pPr>
            <a:r>
              <a:rPr lang="en-US" sz="400" dirty="0">
                <a:solidFill>
                  <a:schemeClr val="tx2"/>
                </a:solidFill>
                <a:latin typeface="+mj-lt"/>
              </a:rPr>
              <a:t>Hamstra DA, </a:t>
            </a:r>
            <a:r>
              <a:rPr lang="en-US" sz="400" dirty="0" err="1">
                <a:solidFill>
                  <a:schemeClr val="tx2"/>
                </a:solidFill>
                <a:latin typeface="+mj-lt"/>
              </a:rPr>
              <a:t>Mariados</a:t>
            </a:r>
            <a:r>
              <a:rPr lang="en-US" sz="400" dirty="0">
                <a:solidFill>
                  <a:schemeClr val="tx2"/>
                </a:solidFill>
                <a:latin typeface="+mj-lt"/>
              </a:rPr>
              <a:t> N, Sylvester J, et al. Continued benefit to rectal separation for prostate radiation therapy: Final results of a phase III trial. </a:t>
            </a:r>
            <a:r>
              <a:rPr lang="en-US" sz="400" i="1" dirty="0">
                <a:solidFill>
                  <a:schemeClr val="tx2"/>
                </a:solidFill>
                <a:latin typeface="+mj-lt"/>
              </a:rPr>
              <a:t>Int J </a:t>
            </a:r>
            <a:r>
              <a:rPr lang="en-US" sz="400" i="1" dirty="0" err="1">
                <a:solidFill>
                  <a:schemeClr val="tx2"/>
                </a:solidFill>
                <a:latin typeface="+mj-lt"/>
              </a:rPr>
              <a:t>Radiat</a:t>
            </a:r>
            <a:r>
              <a:rPr lang="en-US" sz="400" i="1" dirty="0">
                <a:solidFill>
                  <a:schemeClr val="tx2"/>
                </a:solidFill>
                <a:latin typeface="+mj-lt"/>
              </a:rPr>
              <a:t> Oncol Biol Phys</a:t>
            </a:r>
            <a:r>
              <a:rPr lang="en-US" sz="400" dirty="0">
                <a:solidFill>
                  <a:schemeClr val="tx2"/>
                </a:solidFill>
                <a:latin typeface="+mj-lt"/>
              </a:rPr>
              <a:t>. 2017 Apr 1;97(5):976-85.</a:t>
            </a:r>
          </a:p>
          <a:p>
            <a:pPr marL="117475" indent="-117475">
              <a:spcBef>
                <a:spcPts val="0"/>
              </a:spcBef>
              <a:spcAft>
                <a:spcPts val="0"/>
              </a:spcAft>
              <a:buFont typeface="+mj-lt"/>
              <a:buAutoNum type="arabicPeriod" startAt="33"/>
            </a:pPr>
            <a:r>
              <a:rPr lang="en-US" sz="400" dirty="0">
                <a:solidFill>
                  <a:schemeClr val="tx2"/>
                </a:solidFill>
                <a:latin typeface="+mj-lt"/>
              </a:rPr>
              <a:t>Hamstra D, Shah D, Kurtzman S, et al. Evaluation of sexual function on a randomized trial of a prostate rectal spacer. </a:t>
            </a:r>
            <a:r>
              <a:rPr lang="en-US" sz="400" i="1" dirty="0">
                <a:solidFill>
                  <a:schemeClr val="tx2"/>
                </a:solidFill>
                <a:latin typeface="+mj-lt"/>
              </a:rPr>
              <a:t>J Clin Oncol</a:t>
            </a:r>
            <a:r>
              <a:rPr lang="en-US" sz="400" dirty="0">
                <a:solidFill>
                  <a:schemeClr val="tx2"/>
                </a:solidFill>
                <a:latin typeface="+mj-lt"/>
              </a:rPr>
              <a:t>. 2017 February 20;35(Suppl 6):69.</a:t>
            </a:r>
          </a:p>
        </p:txBody>
      </p:sp>
    </p:spTree>
    <p:extLst>
      <p:ext uri="{BB962C8B-B14F-4D97-AF65-F5344CB8AC3E}">
        <p14:creationId xmlns:p14="http://schemas.microsoft.com/office/powerpoint/2010/main" val="50747775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9ECE20-1EC3-4683-720E-170486C4D81C}"/>
              </a:ext>
            </a:extLst>
          </p:cNvPr>
          <p:cNvSpPr/>
          <p:nvPr/>
        </p:nvSpPr>
        <p:spPr>
          <a:xfrm>
            <a:off x="0" y="878840"/>
            <a:ext cx="9144000" cy="3738880"/>
          </a:xfrm>
          <a:prstGeom prst="rect">
            <a:avLst/>
          </a:prstGeom>
          <a:solidFill>
            <a:srgbClr val="00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9D7EB-6EC0-4DF8-96D5-A48AB7270C77}"/>
              </a:ext>
            </a:extLst>
          </p:cNvPr>
          <p:cNvSpPr>
            <a:spLocks noGrp="1"/>
          </p:cNvSpPr>
          <p:nvPr>
            <p:ph type="title"/>
          </p:nvPr>
        </p:nvSpPr>
        <p:spPr>
          <a:xfrm>
            <a:off x="228600" y="31244"/>
            <a:ext cx="6457950" cy="775097"/>
          </a:xfrm>
        </p:spPr>
        <p:txBody>
          <a:bodyPr/>
          <a:lstStyle/>
          <a:p>
            <a:r>
              <a:rPr lang="en-US" dirty="0"/>
              <a:t>Dr. Gray: a practitioner and a patient</a:t>
            </a:r>
          </a:p>
        </p:txBody>
      </p:sp>
      <p:pic>
        <p:nvPicPr>
          <p:cNvPr id="6" name="Online Media 5" title="Dr. James Gray’s experience with SpaceOAR Hydrogel">
            <a:hlinkClick r:id="" action="ppaction://media"/>
            <a:extLst>
              <a:ext uri="{FF2B5EF4-FFF2-40B4-BE49-F238E27FC236}">
                <a16:creationId xmlns:a16="http://schemas.microsoft.com/office/drawing/2014/main" id="{E881D462-5433-4963-9C5C-41A2EE86BCD3}"/>
              </a:ext>
            </a:extLst>
          </p:cNvPr>
          <p:cNvPicPr>
            <a:picLocks noGrp="1" noRot="1" noChangeAspect="1"/>
          </p:cNvPicPr>
          <p:nvPr>
            <p:ph idx="1"/>
            <a:videoFile r:link="rId1"/>
          </p:nvPr>
        </p:nvPicPr>
        <p:blipFill>
          <a:blip r:embed="rId3"/>
          <a:stretch>
            <a:fillRect/>
          </a:stretch>
        </p:blipFill>
        <p:spPr>
          <a:xfrm>
            <a:off x="1612268" y="1150805"/>
            <a:ext cx="5690864" cy="3194949"/>
          </a:xfrm>
          <a:prstGeom prst="rect">
            <a:avLst/>
          </a:prstGeom>
        </p:spPr>
      </p:pic>
      <p:sp>
        <p:nvSpPr>
          <p:cNvPr id="8" name="Rectangle 7">
            <a:extLst>
              <a:ext uri="{FF2B5EF4-FFF2-40B4-BE49-F238E27FC236}">
                <a16:creationId xmlns:a16="http://schemas.microsoft.com/office/drawing/2014/main" id="{C28E1168-8186-4984-8F20-2A82AAF66A0B}"/>
              </a:ext>
            </a:extLst>
          </p:cNvPr>
          <p:cNvSpPr/>
          <p:nvPr/>
        </p:nvSpPr>
        <p:spPr>
          <a:xfrm>
            <a:off x="7831318" y="0"/>
            <a:ext cx="1312682" cy="11558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u="sng" dirty="0">
                <a:solidFill>
                  <a:schemeClr val="tx1"/>
                </a:solidFill>
              </a:rPr>
              <a:t>OPTIONAL</a:t>
            </a:r>
          </a:p>
          <a:p>
            <a:pPr algn="ctr"/>
            <a:r>
              <a:rPr lang="en-US" sz="1050" dirty="0">
                <a:solidFill>
                  <a:schemeClr val="tx1"/>
                </a:solidFill>
              </a:rPr>
              <a:t>Presenter may choose to hide or skip slide if not relevant </a:t>
            </a:r>
          </a:p>
          <a:p>
            <a:pPr algn="ctr"/>
            <a:endParaRPr lang="en-US" sz="1050" dirty="0">
              <a:solidFill>
                <a:schemeClr val="tx1"/>
              </a:solidFill>
            </a:endParaRPr>
          </a:p>
          <a:p>
            <a:pPr algn="ctr"/>
            <a:r>
              <a:rPr lang="en-US" sz="500" dirty="0">
                <a:solidFill>
                  <a:schemeClr val="tx1"/>
                </a:solidFill>
              </a:rPr>
              <a:t>Remove this notice prior to presenting.</a:t>
            </a:r>
          </a:p>
        </p:txBody>
      </p:sp>
    </p:spTree>
    <p:extLst>
      <p:ext uri="{BB962C8B-B14F-4D97-AF65-F5344CB8AC3E}">
        <p14:creationId xmlns:p14="http://schemas.microsoft.com/office/powerpoint/2010/main" val="1257368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530789-AF93-AF49-8367-146D28B0DB12}"/>
              </a:ext>
            </a:extLst>
          </p:cNvPr>
          <p:cNvSpPr/>
          <p:nvPr/>
        </p:nvSpPr>
        <p:spPr>
          <a:xfrm>
            <a:off x="4119430" y="940310"/>
            <a:ext cx="954016" cy="3610908"/>
          </a:xfrm>
          <a:prstGeom prst="rect">
            <a:avLst/>
          </a:prstGeom>
          <a:gradFill>
            <a:gsLst>
              <a:gs pos="41000">
                <a:schemeClr val="bg1"/>
              </a:gs>
              <a:gs pos="99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84AE5-9BB0-4F61-B724-0FEB6FAC2AC9}"/>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E0B9F2CF-AE1D-4B8B-B55E-DCA2633C340F}"/>
              </a:ext>
            </a:extLst>
          </p:cNvPr>
          <p:cNvSpPr>
            <a:spLocks noGrp="1"/>
          </p:cNvSpPr>
          <p:nvPr>
            <p:ph idx="1"/>
          </p:nvPr>
        </p:nvSpPr>
        <p:spPr>
          <a:xfrm>
            <a:off x="228600" y="1245565"/>
            <a:ext cx="3254654" cy="3200400"/>
          </a:xfrm>
        </p:spPr>
        <p:txBody>
          <a:bodyPr>
            <a:noAutofit/>
          </a:bodyPr>
          <a:lstStyle/>
          <a:p>
            <a:pPr>
              <a:spcBef>
                <a:spcPts val="0"/>
              </a:spcBef>
              <a:spcAft>
                <a:spcPts val="2400"/>
              </a:spcAft>
            </a:pPr>
            <a:r>
              <a:rPr lang="en-US" sz="2000" dirty="0">
                <a:solidFill>
                  <a:schemeClr val="tx1"/>
                </a:solidFill>
              </a:rPr>
              <a:t>Prostate cancer overview</a:t>
            </a:r>
          </a:p>
          <a:p>
            <a:pPr>
              <a:spcBef>
                <a:spcPts val="0"/>
              </a:spcBef>
              <a:spcAft>
                <a:spcPts val="2400"/>
              </a:spcAft>
            </a:pPr>
            <a:r>
              <a:rPr lang="en-US" sz="2000" dirty="0">
                <a:solidFill>
                  <a:schemeClr val="tx1"/>
                </a:solidFill>
              </a:rPr>
              <a:t>Treatment options</a:t>
            </a:r>
          </a:p>
          <a:p>
            <a:pPr>
              <a:spcBef>
                <a:spcPts val="0"/>
              </a:spcBef>
              <a:spcAft>
                <a:spcPts val="2400"/>
              </a:spcAft>
            </a:pPr>
            <a:r>
              <a:rPr lang="en-US" sz="2000" dirty="0">
                <a:solidFill>
                  <a:schemeClr val="tx1"/>
                </a:solidFill>
              </a:rPr>
              <a:t>Radiation therapy and SpaceOAR</a:t>
            </a:r>
            <a:r>
              <a:rPr lang="en-US" sz="2000" dirty="0">
                <a:solidFill>
                  <a:schemeClr val="tx1"/>
                </a:solidFill>
                <a:latin typeface="Century Gothic" panose="020B0502020202020204" pitchFamily="34" charset="0"/>
              </a:rPr>
              <a:t>™</a:t>
            </a:r>
            <a:r>
              <a:rPr lang="en-US" sz="2000" dirty="0">
                <a:solidFill>
                  <a:schemeClr val="tx1"/>
                </a:solidFill>
              </a:rPr>
              <a:t> Hydrogel</a:t>
            </a:r>
          </a:p>
          <a:p>
            <a:pPr>
              <a:spcBef>
                <a:spcPts val="0"/>
              </a:spcBef>
              <a:spcAft>
                <a:spcPts val="2400"/>
              </a:spcAft>
            </a:pPr>
            <a:r>
              <a:rPr lang="en-US" sz="2000" dirty="0">
                <a:solidFill>
                  <a:schemeClr val="tx1"/>
                </a:solidFill>
              </a:rPr>
              <a:t>Next steps</a:t>
            </a:r>
          </a:p>
        </p:txBody>
      </p:sp>
      <p:pic>
        <p:nvPicPr>
          <p:cNvPr id="7" name="Picture 6" descr="A person wearing a suit and tie&#10;&#10;Description automatically generated">
            <a:extLst>
              <a:ext uri="{FF2B5EF4-FFF2-40B4-BE49-F238E27FC236}">
                <a16:creationId xmlns:a16="http://schemas.microsoft.com/office/drawing/2014/main" id="{3D0A3D12-8EE5-6248-8C89-80D6061030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7093" y="1"/>
            <a:ext cx="4916907" cy="4551217"/>
          </a:xfrm>
          <a:prstGeom prst="rect">
            <a:avLst/>
          </a:prstGeom>
          <a:effectLst>
            <a:softEdge rad="0"/>
          </a:effectLst>
        </p:spPr>
      </p:pic>
    </p:spTree>
    <p:extLst>
      <p:ext uri="{BB962C8B-B14F-4D97-AF65-F5344CB8AC3E}">
        <p14:creationId xmlns:p14="http://schemas.microsoft.com/office/powerpoint/2010/main" val="31951443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98FC-232C-4D3F-BBB0-935A60E71183}"/>
              </a:ext>
            </a:extLst>
          </p:cNvPr>
          <p:cNvSpPr>
            <a:spLocks noGrp="1"/>
          </p:cNvSpPr>
          <p:nvPr>
            <p:ph type="title"/>
          </p:nvPr>
        </p:nvSpPr>
        <p:spPr/>
        <p:txBody>
          <a:bodyPr/>
          <a:lstStyle/>
          <a:p>
            <a:r>
              <a:rPr lang="en-US" dirty="0"/>
              <a:t>Summary</a:t>
            </a:r>
            <a:r>
              <a:rPr lang="en-US" baseline="30000" dirty="0"/>
              <a:t>20,29-31</a:t>
            </a:r>
          </a:p>
        </p:txBody>
      </p:sp>
      <p:sp>
        <p:nvSpPr>
          <p:cNvPr id="3" name="Content Placeholder 2">
            <a:extLst>
              <a:ext uri="{FF2B5EF4-FFF2-40B4-BE49-F238E27FC236}">
                <a16:creationId xmlns:a16="http://schemas.microsoft.com/office/drawing/2014/main" id="{76DF2F77-A5D4-40C0-B4D3-D22708C79F3F}"/>
              </a:ext>
            </a:extLst>
          </p:cNvPr>
          <p:cNvSpPr>
            <a:spLocks noGrp="1"/>
          </p:cNvSpPr>
          <p:nvPr>
            <p:ph idx="1"/>
          </p:nvPr>
        </p:nvSpPr>
        <p:spPr>
          <a:xfrm>
            <a:off x="228600" y="1068973"/>
            <a:ext cx="4612640" cy="3200400"/>
          </a:xfrm>
        </p:spPr>
        <p:txBody>
          <a:bodyPr/>
          <a:lstStyle/>
          <a:p>
            <a:pPr>
              <a:spcAft>
                <a:spcPts val="1200"/>
              </a:spcAft>
            </a:pPr>
            <a:r>
              <a:rPr lang="en-US" sz="1400" dirty="0"/>
              <a:t>Radiation therapy can be extremely effective in treating prostate cancer, but as with any procedure, there are potential side effects.</a:t>
            </a:r>
          </a:p>
          <a:p>
            <a:pPr>
              <a:spcAft>
                <a:spcPts val="1200"/>
              </a:spcAft>
            </a:pPr>
            <a:r>
              <a:rPr lang="en-US" sz="1400" dirty="0"/>
              <a:t>The prostate is next to the rectum. Due to the proximity, prostate radiation therapy can unintentionally cause damage to the rectum, which can lead to issues with bowel function.</a:t>
            </a:r>
          </a:p>
          <a:p>
            <a:pPr>
              <a:spcAft>
                <a:spcPts val="1200"/>
              </a:spcAft>
            </a:pPr>
            <a:r>
              <a:rPr lang="en-US" sz="1400" dirty="0"/>
              <a:t>SpaceOAR Hydrogel is designed to temporarily create space between the prostate and the rectum, reducing the radiation dose delivered to the rectum during prostate radiation therapy which may lessen damage to the rectum.</a:t>
            </a:r>
          </a:p>
        </p:txBody>
      </p:sp>
      <p:pic>
        <p:nvPicPr>
          <p:cNvPr id="9" name="Picture 8" descr="Two people sitting at a table looking at a book&#10;&#10;Description automatically generated with medium confidence">
            <a:extLst>
              <a:ext uri="{FF2B5EF4-FFF2-40B4-BE49-F238E27FC236}">
                <a16:creationId xmlns:a16="http://schemas.microsoft.com/office/drawing/2014/main" id="{99428E28-D8FA-BA1B-25F7-15AC8CBD2871}"/>
              </a:ext>
            </a:extLst>
          </p:cNvPr>
          <p:cNvPicPr>
            <a:picLocks noChangeAspect="1"/>
          </p:cNvPicPr>
          <p:nvPr/>
        </p:nvPicPr>
        <p:blipFill rotWithShape="1">
          <a:blip r:embed="rId2">
            <a:extLst>
              <a:ext uri="{28A0092B-C50C-407E-A947-70E740481C1C}">
                <a14:useLocalDpi xmlns:a14="http://schemas.microsoft.com/office/drawing/2010/main" val="0"/>
              </a:ext>
            </a:extLst>
          </a:blip>
          <a:srcRect l="9064" t="15551" r="16291"/>
          <a:stretch/>
        </p:blipFill>
        <p:spPr>
          <a:xfrm>
            <a:off x="4876800" y="1049923"/>
            <a:ext cx="4267200" cy="3219450"/>
          </a:xfrm>
          <a:prstGeom prst="rect">
            <a:avLst/>
          </a:prstGeom>
        </p:spPr>
      </p:pic>
      <p:sp>
        <p:nvSpPr>
          <p:cNvPr id="7" name="TextBox 6">
            <a:extLst>
              <a:ext uri="{FF2B5EF4-FFF2-40B4-BE49-F238E27FC236}">
                <a16:creationId xmlns:a16="http://schemas.microsoft.com/office/drawing/2014/main" id="{1D9C7F6A-6210-4DEF-B59C-1C8D0D7FDC1B}"/>
              </a:ext>
            </a:extLst>
          </p:cNvPr>
          <p:cNvSpPr txBox="1"/>
          <p:nvPr/>
        </p:nvSpPr>
        <p:spPr>
          <a:xfrm>
            <a:off x="228600" y="4257649"/>
            <a:ext cx="8572500" cy="338554"/>
          </a:xfrm>
          <a:prstGeom prst="rect">
            <a:avLst/>
          </a:prstGeom>
          <a:noFill/>
        </p:spPr>
        <p:txBody>
          <a:bodyPr wrap="square" numCol="1">
            <a:spAutoFit/>
          </a:bodyPr>
          <a:lstStyle/>
          <a:p>
            <a:pPr marL="117475" indent="-117475">
              <a:spcBef>
                <a:spcPts val="0"/>
              </a:spcBef>
              <a:spcAft>
                <a:spcPts val="0"/>
              </a:spcAft>
              <a:buFont typeface="+mj-lt"/>
              <a:buAutoNum type="arabicPeriod" startAt="20"/>
            </a:pPr>
            <a:r>
              <a:rPr lang="en-US" sz="400" dirty="0">
                <a:solidFill>
                  <a:schemeClr val="tx2"/>
                </a:solidFill>
                <a:latin typeface="+mj-lt"/>
              </a:rPr>
              <a:t>Radiation Therapy for Prostate Cancer. American Cancer Society. https://www.cancer.org/cancer/prostate-cancer/treating/radiation-therapy.html. Accessed March 4, 2022.</a:t>
            </a:r>
          </a:p>
          <a:p>
            <a:pPr marL="117475" indent="-117475">
              <a:spcBef>
                <a:spcPts val="0"/>
              </a:spcBef>
              <a:spcAft>
                <a:spcPts val="0"/>
              </a:spcAft>
              <a:buFont typeface="+mj-lt"/>
              <a:buAutoNum type="arabicPeriod" startAt="29"/>
            </a:pPr>
            <a:r>
              <a:rPr lang="en-US" sz="400" dirty="0">
                <a:solidFill>
                  <a:schemeClr val="tx2"/>
                </a:solidFill>
                <a:latin typeface="+mj-lt"/>
              </a:rPr>
              <a:t>Data on file with Boston Scientific.</a:t>
            </a:r>
          </a:p>
          <a:p>
            <a:pPr marL="117475" indent="-117475">
              <a:spcBef>
                <a:spcPts val="0"/>
              </a:spcBef>
              <a:spcAft>
                <a:spcPts val="0"/>
              </a:spcAft>
              <a:buFont typeface="+mj-lt"/>
              <a:buAutoNum type="arabicPeriod" startAt="29"/>
            </a:pPr>
            <a:r>
              <a:rPr lang="en-US" sz="400" dirty="0" err="1">
                <a:solidFill>
                  <a:schemeClr val="tx2"/>
                </a:solidFill>
                <a:latin typeface="+mj-lt"/>
              </a:rPr>
              <a:t>Mariados</a:t>
            </a:r>
            <a:r>
              <a:rPr lang="en-US" sz="400" dirty="0">
                <a:solidFill>
                  <a:schemeClr val="tx2"/>
                </a:solidFill>
                <a:latin typeface="+mj-lt"/>
              </a:rPr>
              <a:t> N, Sylvester J, Shah D, et al. Hydrogel spacer prospective multicenter randomized controlled pivotal trial: </a:t>
            </a:r>
            <a:r>
              <a:rPr lang="en-US" sz="400" dirty="0" err="1">
                <a:solidFill>
                  <a:schemeClr val="tx2"/>
                </a:solidFill>
                <a:latin typeface="+mj-lt"/>
              </a:rPr>
              <a:t>Dosimetric</a:t>
            </a:r>
            <a:r>
              <a:rPr lang="en-US" sz="400" dirty="0">
                <a:solidFill>
                  <a:schemeClr val="tx2"/>
                </a:solidFill>
                <a:latin typeface="+mj-lt"/>
              </a:rPr>
              <a:t> and clinical effects of perirectal spacer application in men undergoing prostate image guided intensity modulated radiation therapy. </a:t>
            </a:r>
            <a:r>
              <a:rPr lang="en-US" sz="400" i="1" dirty="0">
                <a:solidFill>
                  <a:schemeClr val="tx2"/>
                </a:solidFill>
                <a:latin typeface="+mj-lt"/>
              </a:rPr>
              <a:t>Int J </a:t>
            </a:r>
            <a:r>
              <a:rPr lang="en-US" sz="400" i="1" dirty="0" err="1">
                <a:solidFill>
                  <a:schemeClr val="tx2"/>
                </a:solidFill>
                <a:latin typeface="+mj-lt"/>
              </a:rPr>
              <a:t>Radiat</a:t>
            </a:r>
            <a:r>
              <a:rPr lang="en-US" sz="400" i="1" dirty="0">
                <a:solidFill>
                  <a:schemeClr val="tx2"/>
                </a:solidFill>
                <a:latin typeface="+mj-lt"/>
              </a:rPr>
              <a:t> Oncol Biol Phys</a:t>
            </a:r>
            <a:r>
              <a:rPr lang="en-US" sz="400" dirty="0">
                <a:solidFill>
                  <a:schemeClr val="tx2"/>
                </a:solidFill>
                <a:latin typeface="+mj-lt"/>
              </a:rPr>
              <a:t>. 2015 Aug 1;92(5):971-7.</a:t>
            </a:r>
          </a:p>
          <a:p>
            <a:pPr marL="117475" indent="-117475">
              <a:spcBef>
                <a:spcPts val="0"/>
              </a:spcBef>
              <a:spcAft>
                <a:spcPts val="0"/>
              </a:spcAft>
              <a:buFont typeface="+mj-lt"/>
              <a:buAutoNum type="arabicPeriod" startAt="29"/>
            </a:pPr>
            <a:r>
              <a:rPr lang="en-US" sz="400" dirty="0">
                <a:solidFill>
                  <a:schemeClr val="tx2"/>
                </a:solidFill>
                <a:latin typeface="+mj-lt"/>
              </a:rPr>
              <a:t>Hamstra DA, </a:t>
            </a:r>
            <a:r>
              <a:rPr lang="en-US" sz="400" dirty="0" err="1">
                <a:solidFill>
                  <a:schemeClr val="tx2"/>
                </a:solidFill>
                <a:latin typeface="+mj-lt"/>
              </a:rPr>
              <a:t>Mariados</a:t>
            </a:r>
            <a:r>
              <a:rPr lang="en-US" sz="400" dirty="0">
                <a:solidFill>
                  <a:schemeClr val="tx2"/>
                </a:solidFill>
                <a:latin typeface="+mj-lt"/>
              </a:rPr>
              <a:t> N, Sylvester J, et al. Continued benefit to rectal separation for prostate radiation therapy: Final results of a phase III trial. </a:t>
            </a:r>
            <a:r>
              <a:rPr lang="en-US" sz="400" i="1" dirty="0">
                <a:solidFill>
                  <a:schemeClr val="tx2"/>
                </a:solidFill>
                <a:latin typeface="+mj-lt"/>
              </a:rPr>
              <a:t>Int J </a:t>
            </a:r>
            <a:r>
              <a:rPr lang="en-US" sz="400" i="1" dirty="0" err="1">
                <a:solidFill>
                  <a:schemeClr val="tx2"/>
                </a:solidFill>
                <a:latin typeface="+mj-lt"/>
              </a:rPr>
              <a:t>Radiat</a:t>
            </a:r>
            <a:r>
              <a:rPr lang="en-US" sz="400" i="1" dirty="0">
                <a:solidFill>
                  <a:schemeClr val="tx2"/>
                </a:solidFill>
                <a:latin typeface="+mj-lt"/>
              </a:rPr>
              <a:t> Oncol Biol Phys</a:t>
            </a:r>
            <a:r>
              <a:rPr lang="en-US" sz="400" dirty="0">
                <a:solidFill>
                  <a:schemeClr val="tx2"/>
                </a:solidFill>
                <a:latin typeface="+mj-lt"/>
              </a:rPr>
              <a:t>. 2017 Apr 1;97(5):976-85.</a:t>
            </a:r>
          </a:p>
        </p:txBody>
      </p:sp>
    </p:spTree>
    <p:extLst>
      <p:ext uri="{BB962C8B-B14F-4D97-AF65-F5344CB8AC3E}">
        <p14:creationId xmlns:p14="http://schemas.microsoft.com/office/powerpoint/2010/main" val="40556347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E01AE6-4F1E-2DAE-C789-81A79C7D91E2}"/>
              </a:ext>
            </a:extLst>
          </p:cNvPr>
          <p:cNvSpPr/>
          <p:nvPr/>
        </p:nvSpPr>
        <p:spPr>
          <a:xfrm>
            <a:off x="3664914" y="1238250"/>
            <a:ext cx="5136185" cy="3084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978534FE-936A-42F0-843A-2F7AA00BE2B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546BC76-9B30-4269-A44C-DEFE805965DD}"/>
              </a:ext>
            </a:extLst>
          </p:cNvPr>
          <p:cNvSpPr>
            <a:spLocks noGrp="1"/>
          </p:cNvSpPr>
          <p:nvPr>
            <p:ph idx="1"/>
          </p:nvPr>
        </p:nvSpPr>
        <p:spPr>
          <a:xfrm>
            <a:off x="228600" y="1238250"/>
            <a:ext cx="3268066" cy="3084830"/>
          </a:xfrm>
        </p:spPr>
        <p:txBody>
          <a:bodyPr anchor="ctr"/>
          <a:lstStyle/>
          <a:p>
            <a:pPr marL="115570" indent="-115570">
              <a:spcBef>
                <a:spcPts val="0"/>
              </a:spcBef>
              <a:spcAft>
                <a:spcPts val="600"/>
              </a:spcAft>
            </a:pPr>
            <a:r>
              <a:rPr lang="en-US" sz="1400" dirty="0">
                <a:solidFill>
                  <a:schemeClr val="tx1">
                    <a:lumMod val="75000"/>
                  </a:schemeClr>
                </a:solidFill>
              </a:rPr>
              <a:t>Know your risk level</a:t>
            </a:r>
            <a:endParaRPr lang="en-US"/>
          </a:p>
          <a:p>
            <a:pPr marL="115570" indent="-115570">
              <a:spcBef>
                <a:spcPts val="0"/>
              </a:spcBef>
              <a:spcAft>
                <a:spcPts val="600"/>
              </a:spcAft>
            </a:pPr>
            <a:r>
              <a:rPr lang="en-US" sz="1400" dirty="0">
                <a:solidFill>
                  <a:schemeClr val="tx1">
                    <a:lumMod val="75000"/>
                  </a:schemeClr>
                </a:solidFill>
              </a:rPr>
              <a:t>Talk to your doctor about screening</a:t>
            </a:r>
            <a:endParaRPr lang="en-US" sz="1400" dirty="0">
              <a:solidFill>
                <a:schemeClr val="tx1">
                  <a:lumMod val="75000"/>
                </a:schemeClr>
              </a:solidFill>
              <a:cs typeface="Arial" panose="020B0604020202020204"/>
            </a:endParaRPr>
          </a:p>
          <a:p>
            <a:pPr marL="115570" indent="-115570">
              <a:spcBef>
                <a:spcPts val="0"/>
              </a:spcBef>
              <a:spcAft>
                <a:spcPts val="600"/>
              </a:spcAft>
            </a:pPr>
            <a:r>
              <a:rPr lang="en-US" sz="1400" dirty="0">
                <a:solidFill>
                  <a:schemeClr val="tx1">
                    <a:lumMod val="75000"/>
                  </a:schemeClr>
                </a:solidFill>
              </a:rPr>
              <a:t>Learn more about treatment options</a:t>
            </a:r>
            <a:endParaRPr lang="en-US" sz="1400" dirty="0">
              <a:solidFill>
                <a:schemeClr val="tx1">
                  <a:lumMod val="75000"/>
                </a:schemeClr>
              </a:solidFill>
              <a:cs typeface="Arial" panose="020B0604020202020204"/>
            </a:endParaRPr>
          </a:p>
          <a:p>
            <a:pPr marL="0" indent="0">
              <a:spcBef>
                <a:spcPts val="0"/>
              </a:spcBef>
              <a:spcAft>
                <a:spcPts val="600"/>
              </a:spcAft>
              <a:buNone/>
            </a:pPr>
            <a:endParaRPr lang="en-US" sz="1400" dirty="0">
              <a:solidFill>
                <a:schemeClr val="tx1">
                  <a:lumMod val="75000"/>
                </a:schemeClr>
              </a:solidFill>
            </a:endParaRPr>
          </a:p>
          <a:p>
            <a:pPr marL="0" indent="0">
              <a:spcBef>
                <a:spcPts val="0"/>
              </a:spcBef>
              <a:spcAft>
                <a:spcPts val="600"/>
              </a:spcAft>
              <a:buNone/>
            </a:pPr>
            <a:r>
              <a:rPr lang="en-US" sz="1400" b="1" dirty="0">
                <a:solidFill>
                  <a:schemeClr val="tx1">
                    <a:lumMod val="75000"/>
                  </a:schemeClr>
                </a:solidFill>
              </a:rPr>
              <a:t>Resources:</a:t>
            </a:r>
          </a:p>
          <a:p>
            <a:pPr marL="115570" indent="-115570">
              <a:spcBef>
                <a:spcPts val="0"/>
              </a:spcBef>
              <a:spcAft>
                <a:spcPts val="600"/>
              </a:spcAft>
            </a:pPr>
            <a:r>
              <a:rPr lang="en-US" sz="1400" dirty="0">
                <a:solidFill>
                  <a:schemeClr val="tx1">
                    <a:lumMod val="75000"/>
                  </a:schemeClr>
                </a:solidFill>
              </a:rPr>
              <a:t>American Cancer Society: </a:t>
            </a:r>
            <a:r>
              <a:rPr lang="en-US" sz="1400" u="sng" dirty="0">
                <a:solidFill>
                  <a:schemeClr val="tx1">
                    <a:lumMod val="75000"/>
                  </a:schemeClr>
                </a:solidFill>
                <a:hlinkClick r:id="rId2">
                  <a:extLst>
                    <a:ext uri="{A12FA001-AC4F-418D-AE19-62706E023703}">
                      <ahyp:hlinkClr xmlns:ahyp="http://schemas.microsoft.com/office/drawing/2018/hyperlinkcolor" val="tx"/>
                    </a:ext>
                  </a:extLst>
                </a:hlinkClick>
              </a:rPr>
              <a:t>cancer.org</a:t>
            </a:r>
            <a:endParaRPr lang="en-US" sz="1400" u="sng" dirty="0">
              <a:solidFill>
                <a:schemeClr val="tx1">
                  <a:lumMod val="75000"/>
                </a:schemeClr>
              </a:solidFill>
              <a:cs typeface="Arial" panose="020B0604020202020204"/>
            </a:endParaRPr>
          </a:p>
          <a:p>
            <a:pPr marL="115570" indent="-115570">
              <a:spcBef>
                <a:spcPts val="0"/>
              </a:spcBef>
              <a:spcAft>
                <a:spcPts val="600"/>
              </a:spcAft>
            </a:pPr>
            <a:r>
              <a:rPr lang="en-US" sz="1400" dirty="0">
                <a:solidFill>
                  <a:schemeClr val="tx1">
                    <a:lumMod val="75000"/>
                  </a:schemeClr>
                </a:solidFill>
              </a:rPr>
              <a:t>ZERO Prostate: </a:t>
            </a:r>
            <a:r>
              <a:rPr lang="en-US" sz="1400" u="sng" dirty="0">
                <a:solidFill>
                  <a:schemeClr val="tx1">
                    <a:lumMod val="75000"/>
                  </a:schemeClr>
                </a:solidFill>
                <a:hlinkClick r:id="rId3">
                  <a:extLst>
                    <a:ext uri="{A12FA001-AC4F-418D-AE19-62706E023703}">
                      <ahyp:hlinkClr xmlns:ahyp="http://schemas.microsoft.com/office/drawing/2018/hyperlinkcolor" val="tx"/>
                    </a:ext>
                  </a:extLst>
                </a:hlinkClick>
              </a:rPr>
              <a:t>zerocancer.org</a:t>
            </a:r>
            <a:endParaRPr lang="en-US" sz="1400" u="sng" dirty="0">
              <a:solidFill>
                <a:schemeClr val="tx1">
                  <a:lumMod val="75000"/>
                </a:schemeClr>
              </a:solidFill>
              <a:cs typeface="Arial" panose="020B0604020202020204"/>
            </a:endParaRPr>
          </a:p>
          <a:p>
            <a:pPr marL="115570" indent="-115570">
              <a:spcBef>
                <a:spcPts val="0"/>
              </a:spcBef>
              <a:spcAft>
                <a:spcPts val="600"/>
              </a:spcAft>
            </a:pPr>
            <a:r>
              <a:rPr lang="en-US" sz="1400" dirty="0">
                <a:solidFill>
                  <a:schemeClr val="tx1">
                    <a:lumMod val="75000"/>
                  </a:schemeClr>
                </a:solidFill>
              </a:rPr>
              <a:t>The Prostate Health Education Network: </a:t>
            </a:r>
            <a:r>
              <a:rPr lang="en-US" sz="1400" u="sng" dirty="0">
                <a:solidFill>
                  <a:schemeClr val="tx1"/>
                </a:solidFill>
                <a:hlinkClick r:id="rId4">
                  <a:extLst>
                    <a:ext uri="{A12FA001-AC4F-418D-AE19-62706E023703}">
                      <ahyp:hlinkClr xmlns:ahyp="http://schemas.microsoft.com/office/drawing/2018/hyperlinkcolor" val="tx"/>
                    </a:ext>
                  </a:extLst>
                </a:hlinkClick>
              </a:rPr>
              <a:t>prostatehealthed.org</a:t>
            </a:r>
            <a:endParaRPr lang="en-US" sz="1400" u="sng" dirty="0">
              <a:solidFill>
                <a:schemeClr val="tx1"/>
              </a:solidFill>
              <a:cs typeface="Arial" panose="020B0604020202020204"/>
            </a:endParaRPr>
          </a:p>
        </p:txBody>
      </p:sp>
      <p:sp>
        <p:nvSpPr>
          <p:cNvPr id="5" name="TextBox 4">
            <a:extLst>
              <a:ext uri="{FF2B5EF4-FFF2-40B4-BE49-F238E27FC236}">
                <a16:creationId xmlns:a16="http://schemas.microsoft.com/office/drawing/2014/main" id="{DFB91B83-4B83-000B-F866-9E315A550B35}"/>
              </a:ext>
            </a:extLst>
          </p:cNvPr>
          <p:cNvSpPr txBox="1"/>
          <p:nvPr/>
        </p:nvSpPr>
        <p:spPr>
          <a:xfrm>
            <a:off x="3797044" y="1494423"/>
            <a:ext cx="4871923" cy="2631490"/>
          </a:xfrm>
          <a:prstGeom prst="rect">
            <a:avLst/>
          </a:prstGeom>
          <a:noFill/>
        </p:spPr>
        <p:txBody>
          <a:bodyPr wrap="square">
            <a:spAutoFit/>
          </a:bodyPr>
          <a:lstStyle/>
          <a:p>
            <a:pPr marL="0" indent="0">
              <a:spcAft>
                <a:spcPts val="1800"/>
              </a:spcAft>
              <a:buNone/>
            </a:pPr>
            <a:r>
              <a:rPr lang="en-US" sz="2400" b="1" dirty="0">
                <a:solidFill>
                  <a:schemeClr val="bg1"/>
                </a:solidFill>
              </a:rPr>
              <a:t>Learn more about </a:t>
            </a:r>
            <a:r>
              <a:rPr lang="en-US" sz="2400" b="1" dirty="0" err="1">
                <a:solidFill>
                  <a:schemeClr val="bg1"/>
                </a:solidFill>
              </a:rPr>
              <a:t>SpaceOAR</a:t>
            </a:r>
            <a:r>
              <a:rPr lang="en-US" sz="2400" b="1" dirty="0">
                <a:solidFill>
                  <a:schemeClr val="bg1"/>
                </a:solidFill>
              </a:rPr>
              <a:t>:</a:t>
            </a:r>
          </a:p>
          <a:p>
            <a:pPr marL="0" indent="0">
              <a:spcAft>
                <a:spcPts val="1800"/>
              </a:spcAft>
              <a:buNone/>
            </a:pPr>
            <a:r>
              <a:rPr lang="en-US" sz="2400" dirty="0">
                <a:solidFill>
                  <a:schemeClr val="bg1"/>
                </a:solidFill>
              </a:rPr>
              <a:t>Text “</a:t>
            </a:r>
            <a:r>
              <a:rPr lang="en-US" sz="2400" dirty="0" err="1">
                <a:solidFill>
                  <a:schemeClr val="bg1"/>
                </a:solidFill>
              </a:rPr>
              <a:t>spaceoar</a:t>
            </a:r>
            <a:r>
              <a:rPr lang="en-US" sz="2400" dirty="0">
                <a:solidFill>
                  <a:schemeClr val="bg1"/>
                </a:solidFill>
              </a:rPr>
              <a:t>” to 73771</a:t>
            </a:r>
          </a:p>
          <a:p>
            <a:pPr marL="0" indent="0">
              <a:spcAft>
                <a:spcPts val="1800"/>
              </a:spcAft>
              <a:buNone/>
            </a:pPr>
            <a:r>
              <a:rPr lang="en-US" sz="2400" dirty="0">
                <a:solidFill>
                  <a:schemeClr val="bg1"/>
                </a:solidFill>
              </a:rPr>
              <a:t>Speak to a patient education coordinator at (781) 527-4675</a:t>
            </a:r>
          </a:p>
          <a:p>
            <a:pPr marL="0" indent="0">
              <a:spcAft>
                <a:spcPts val="1800"/>
              </a:spcAft>
              <a:buNone/>
            </a:pPr>
            <a:r>
              <a:rPr lang="en-US" sz="2400" dirty="0">
                <a:solidFill>
                  <a:schemeClr val="bg1"/>
                </a:solidFill>
              </a:rPr>
              <a:t>Visit </a:t>
            </a:r>
            <a:r>
              <a:rPr lang="en-US" sz="2400" dirty="0" err="1">
                <a:solidFill>
                  <a:schemeClr val="bg1"/>
                </a:solidFill>
              </a:rPr>
              <a:t>SpaceOAR.com</a:t>
            </a:r>
            <a:r>
              <a:rPr lang="en-US" sz="2400" dirty="0">
                <a:solidFill>
                  <a:schemeClr val="bg1"/>
                </a:solidFill>
              </a:rPr>
              <a:t> </a:t>
            </a:r>
          </a:p>
        </p:txBody>
      </p:sp>
    </p:spTree>
    <p:extLst>
      <p:ext uri="{BB962C8B-B14F-4D97-AF65-F5344CB8AC3E}">
        <p14:creationId xmlns:p14="http://schemas.microsoft.com/office/powerpoint/2010/main" val="148685385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4450" y="2514600"/>
            <a:ext cx="6343650" cy="1657350"/>
          </a:xfrm>
          <a:prstGeom prst="rect">
            <a:avLst/>
          </a:prstGeom>
        </p:spPr>
        <p:txBody>
          <a:bodyPr anchor="ctr" anchorCtr="0">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endParaRPr lang="en-US" sz="2700">
              <a:solidFill>
                <a:srgbClr val="E54800"/>
              </a:solidFill>
            </a:endParaRPr>
          </a:p>
        </p:txBody>
      </p:sp>
      <p:sp>
        <p:nvSpPr>
          <p:cNvPr id="2" name="Title 1">
            <a:extLst>
              <a:ext uri="{FF2B5EF4-FFF2-40B4-BE49-F238E27FC236}">
                <a16:creationId xmlns:a16="http://schemas.microsoft.com/office/drawing/2014/main" id="{5A0AA985-C919-2340-B895-0268718B2239}"/>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82687106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49C7-30EE-4811-BCC2-6CDFB74314B6}"/>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7F9DE6DC-29CD-4B0D-8C7A-1F77DF287362}"/>
              </a:ext>
            </a:extLst>
          </p:cNvPr>
          <p:cNvSpPr>
            <a:spLocks noGrp="1"/>
          </p:cNvSpPr>
          <p:nvPr>
            <p:ph idx="1"/>
          </p:nvPr>
        </p:nvSpPr>
        <p:spPr>
          <a:xfrm>
            <a:off x="228600" y="1075218"/>
            <a:ext cx="8572500" cy="3325761"/>
          </a:xfrm>
        </p:spPr>
        <p:txBody>
          <a:bodyPr/>
          <a:lstStyle/>
          <a:p>
            <a:pPr marL="171450" indent="-171450">
              <a:spcBef>
                <a:spcPts val="0"/>
              </a:spcBef>
              <a:spcAft>
                <a:spcPts val="300"/>
              </a:spcAft>
              <a:buFont typeface="+mj-lt"/>
              <a:buAutoNum type="arabicPeriod"/>
            </a:pPr>
            <a:r>
              <a:rPr lang="en-US" sz="675" dirty="0">
                <a:solidFill>
                  <a:srgbClr val="1C1C1C"/>
                </a:solidFill>
                <a:latin typeface="+mj-lt"/>
              </a:rPr>
              <a:t>American Cancer Society. What Is Prostate Cancer? https://www.cancer.org/cancer/prostate-cancer/about/what-is-prostate-cancer.html.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Prostate Cancer Foundation. Prostate Gland. Available at: https://www.pcf.org/about-prostate-cancer/what-is-prostate-cancer/prostate-gland/.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Barry M, </a:t>
            </a:r>
            <a:r>
              <a:rPr lang="en-US" sz="675" dirty="0" err="1">
                <a:solidFill>
                  <a:srgbClr val="1C1C1C"/>
                </a:solidFill>
                <a:latin typeface="+mj-lt"/>
              </a:rPr>
              <a:t>Roehrborn</a:t>
            </a:r>
            <a:r>
              <a:rPr lang="en-US" sz="675" dirty="0">
                <a:solidFill>
                  <a:srgbClr val="1C1C1C"/>
                </a:solidFill>
                <a:latin typeface="+mj-lt"/>
              </a:rPr>
              <a:t> C. Management of benign prostatic hyperplasia. </a:t>
            </a:r>
            <a:r>
              <a:rPr lang="en-US" sz="675" i="1" dirty="0">
                <a:solidFill>
                  <a:srgbClr val="1C1C1C"/>
                </a:solidFill>
                <a:latin typeface="+mj-lt"/>
              </a:rPr>
              <a:t>Ann Rev Med</a:t>
            </a:r>
            <a:r>
              <a:rPr lang="en-US" sz="675" dirty="0">
                <a:solidFill>
                  <a:srgbClr val="1C1C1C"/>
                </a:solidFill>
                <a:latin typeface="+mj-lt"/>
              </a:rPr>
              <a:t>. 1997 Feb;48:77-189.</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Carter HB. </a:t>
            </a:r>
            <a:r>
              <a:rPr lang="en-US" sz="675" i="1" dirty="0">
                <a:solidFill>
                  <a:srgbClr val="1C1C1C"/>
                </a:solidFill>
                <a:latin typeface="+mj-lt"/>
              </a:rPr>
              <a:t>Prostate Disorders: the Johns Hopkins White Papers</a:t>
            </a:r>
            <a:r>
              <a:rPr lang="en-US" sz="675" dirty="0">
                <a:solidFill>
                  <a:srgbClr val="1C1C1C"/>
                </a:solidFill>
                <a:latin typeface="+mj-lt"/>
              </a:rPr>
              <a:t>. Baltimore, MD: Johns Hopkins Medicine. 2010:1-24.</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Benign Prostatic Enlargement/Hyperplasia (BPE/BPH). Cleveland Clinic. https://my.clevelandclinic.org/health/diseases/9100-benign-prostatic-enlargement-bph. Last accessed May 11, 2022. </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Prostate Cancer. Mayo Clinic. https://www.mayoclinic.org/diseases-conditions/prostate-cancer/symptoms-causes/syc-20353087. Last accessed May 11, 2022. </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PSA test. Mayo Clinic. https://www.mayoclinic.org/tests-procedures/psa-test/about/pac-20384731. Last accessed May 11, 2022. </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Key Statistics for Prostate Cancer. American Cancer Society. https://www.cancer.org/cancer/prostate-cancer/about/key-statistics.html.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Survival Rates for Prostate Cancer. American Cancer Society. https://www.cancer.org/cancer/prostate-cancer/detection-diagnosis-staging/survival-rates.html.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Cancer Stat Facts: Prostate Cancer. National Cancer Institute. https://seer.cancer.gov/statfacts/html/prost.html.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ZERO – The End of Prostate Cancer. African Americans and Prostate Cancer. Available at: https://zerocancer.org/learn/about-prostate-cancer/risks/african-americans-prostate-cancer/.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Lichtensztajn D, </a:t>
            </a:r>
            <a:r>
              <a:rPr lang="en-US" sz="675" dirty="0" err="1">
                <a:solidFill>
                  <a:srgbClr val="1C1C1C"/>
                </a:solidFill>
                <a:latin typeface="+mj-lt"/>
              </a:rPr>
              <a:t>Leppert</a:t>
            </a:r>
            <a:r>
              <a:rPr lang="en-US" sz="675" dirty="0">
                <a:solidFill>
                  <a:srgbClr val="1C1C1C"/>
                </a:solidFill>
                <a:latin typeface="+mj-lt"/>
              </a:rPr>
              <a:t> JY, Brooks JD, et al. Under-treatment of high-risk localized prostate cancer in the California Latino population. </a:t>
            </a:r>
            <a:r>
              <a:rPr lang="en-US" sz="675" i="1" dirty="0">
                <a:solidFill>
                  <a:srgbClr val="1C1C1C"/>
                </a:solidFill>
                <a:latin typeface="+mj-lt"/>
              </a:rPr>
              <a:t>J Natl </a:t>
            </a:r>
            <a:r>
              <a:rPr lang="en-US" sz="675" i="1" dirty="0" err="1">
                <a:solidFill>
                  <a:srgbClr val="1C1C1C"/>
                </a:solidFill>
                <a:latin typeface="+mj-lt"/>
              </a:rPr>
              <a:t>Compr</a:t>
            </a:r>
            <a:r>
              <a:rPr lang="en-US" sz="675" i="1" dirty="0">
                <a:solidFill>
                  <a:srgbClr val="1C1C1C"/>
                </a:solidFill>
                <a:latin typeface="+mj-lt"/>
              </a:rPr>
              <a:t> </a:t>
            </a:r>
            <a:r>
              <a:rPr lang="en-US" sz="675" i="1" dirty="0" err="1">
                <a:solidFill>
                  <a:srgbClr val="1C1C1C"/>
                </a:solidFill>
                <a:latin typeface="+mj-lt"/>
              </a:rPr>
              <a:t>Canc</a:t>
            </a:r>
            <a:r>
              <a:rPr lang="en-US" sz="675" i="1" dirty="0">
                <a:solidFill>
                  <a:srgbClr val="1C1C1C"/>
                </a:solidFill>
                <a:latin typeface="+mj-lt"/>
              </a:rPr>
              <a:t> </a:t>
            </a:r>
            <a:r>
              <a:rPr lang="en-US" sz="675" i="1" dirty="0" err="1">
                <a:solidFill>
                  <a:srgbClr val="1C1C1C"/>
                </a:solidFill>
                <a:latin typeface="+mj-lt"/>
              </a:rPr>
              <a:t>Netw</a:t>
            </a:r>
            <a:r>
              <a:rPr lang="en-US" sz="675" dirty="0">
                <a:solidFill>
                  <a:srgbClr val="1C1C1C"/>
                </a:solidFill>
                <a:latin typeface="+mj-lt"/>
              </a:rPr>
              <a:t>. 2018 Nov;16(11):1353-60.</a:t>
            </a:r>
          </a:p>
          <a:p>
            <a:pPr marL="171450" indent="-171450">
              <a:spcBef>
                <a:spcPts val="0"/>
              </a:spcBef>
              <a:spcAft>
                <a:spcPts val="300"/>
              </a:spcAft>
              <a:buFont typeface="+mj-lt"/>
              <a:buAutoNum type="arabicPeriod"/>
            </a:pPr>
            <a:r>
              <a:rPr lang="en-US" sz="675" dirty="0">
                <a:solidFill>
                  <a:srgbClr val="1C1C1C"/>
                </a:solidFill>
                <a:latin typeface="+mj-lt"/>
              </a:rPr>
              <a:t>Prostate Cancer Risk Factors. American Cancer Society. https://www.cancer.org/cancer/prostate-cancer/causes-risks-prevention/risk-factors.html.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Screening Tests for Prostate Cancer. American Cancer Society. https://www.cancer.org/cancer/prostate-cancer/detection-diagnosis-staging/tests.html.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Tests to Diagnose and Stage Prostate Cancer. American Cancer Society. https://www.cancer.org/cancer/prostate-cancer/detection-diagnosis-staging/how-diagnosed.html.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Cancer Staging System. American College of Surgeons. https://www.facs.org/quality-programs/cancer/ajcc/cancer-staging.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Grading Your Cancer. Prostate Cancer Foundation. https://www.pcf.org/about-prostate-cancer/diagnosis-staging-prostate-cancer/gleason-score-isup-grade/.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Observation or Active Surveillance for Prostate Cancer. American Cancer Society. https://www.cancer.org/cancer/prostate-cancer/treating/watchful-waiting.html.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Surgery for Prostate Cancer. American Cancer Society. https://www.cancer.org/cancer/prostate-cancer/treating/surgery.html.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Radiation Therapy for Prostate Cancer. American Cancer Society. https://www.cancer.org/cancer/prostate-cancer/treating/radiation-therapy.html. Accessed March 4,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a:pPr>
            <a:r>
              <a:rPr lang="en-US" sz="675" dirty="0">
                <a:solidFill>
                  <a:srgbClr val="1C1C1C"/>
                </a:solidFill>
                <a:latin typeface="+mj-lt"/>
              </a:rPr>
              <a:t>High-intensity focused ultrasound for the treatment of prostate cancer. Mayo Clinic. https://www.mayoclinic.org/medical-professionals/urology/news/high-intensity-focused-ultrasound-for-the-treatment-of-prostate-cancer/mqc-20519431. Accessed May 11, 2022.</a:t>
            </a:r>
          </a:p>
        </p:txBody>
      </p:sp>
    </p:spTree>
    <p:extLst>
      <p:ext uri="{BB962C8B-B14F-4D97-AF65-F5344CB8AC3E}">
        <p14:creationId xmlns:p14="http://schemas.microsoft.com/office/powerpoint/2010/main" val="361044559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49C7-30EE-4811-BCC2-6CDFB74314B6}"/>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7F9DE6DC-29CD-4B0D-8C7A-1F77DF287362}"/>
              </a:ext>
            </a:extLst>
          </p:cNvPr>
          <p:cNvSpPr>
            <a:spLocks noGrp="1"/>
          </p:cNvSpPr>
          <p:nvPr>
            <p:ph idx="1"/>
          </p:nvPr>
        </p:nvSpPr>
        <p:spPr>
          <a:xfrm>
            <a:off x="228600" y="1124836"/>
            <a:ext cx="8572500" cy="3325761"/>
          </a:xfrm>
        </p:spPr>
        <p:txBody>
          <a:bodyPr/>
          <a:lstStyle/>
          <a:p>
            <a:pPr marL="171450" indent="-171450">
              <a:spcBef>
                <a:spcPts val="0"/>
              </a:spcBef>
              <a:spcAft>
                <a:spcPts val="300"/>
              </a:spcAft>
              <a:buFont typeface="+mj-lt"/>
              <a:buAutoNum type="arabicPeriod" startAt="22"/>
            </a:pPr>
            <a:r>
              <a:rPr lang="en-US" sz="675" dirty="0">
                <a:solidFill>
                  <a:srgbClr val="1C1C1C"/>
                </a:solidFill>
                <a:latin typeface="+mj-lt"/>
              </a:rPr>
              <a:t>Cryotherapy for Prostate Cancer. American Cancer Society. https://www.cancer.org/cancer/prostate-cancer/treating/cryosurgery.html.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Hormone Therapy for Prostate Cancer. American Cancer Society. https://www.cancer.org/cancer/prostate-cancer/treating/hormone-therapy.html.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Chemotherapy for Prostate Cancer. American Cancer Society. https://www.cancer.org/cancer/prostate-cancer/treating/chemotherapy.html.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Immunotherapy for Prostate Cancer. American Cancer Society. https://www.cancer.org/cancer/prostate-cancer/treating/vaccine-treatment.html.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Targeted Therapy for Prostate Cancer. American Cancer Society. https://www.cancer.org/cancer/prostate-cancer/treating/targeted-therapy.html.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Prostate Cancer Side Effects. Prostate Cancer Foundation. https://www.pcf.org/about-prostate-cancer/prostate-cancer-side-effects/. Accessed May 11, 2022.</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Zelefsky MJ, </a:t>
            </a:r>
            <a:r>
              <a:rPr lang="en-US" sz="675" dirty="0" err="1">
                <a:solidFill>
                  <a:srgbClr val="1C1C1C"/>
                </a:solidFill>
                <a:latin typeface="+mj-lt"/>
              </a:rPr>
              <a:t>Pinitpatcharalert</a:t>
            </a:r>
            <a:r>
              <a:rPr lang="en-US" sz="675" dirty="0">
                <a:solidFill>
                  <a:srgbClr val="1C1C1C"/>
                </a:solidFill>
                <a:latin typeface="+mj-lt"/>
              </a:rPr>
              <a:t> A, </a:t>
            </a:r>
            <a:r>
              <a:rPr lang="en-US" sz="675" dirty="0" err="1">
                <a:solidFill>
                  <a:srgbClr val="1C1C1C"/>
                </a:solidFill>
                <a:latin typeface="+mj-lt"/>
              </a:rPr>
              <a:t>Kollmeier</a:t>
            </a:r>
            <a:r>
              <a:rPr lang="en-US" sz="675" dirty="0">
                <a:solidFill>
                  <a:srgbClr val="1C1C1C"/>
                </a:solidFill>
                <a:latin typeface="+mj-lt"/>
              </a:rPr>
              <a:t> M, et al. Early tolerance and tumor control outcomes with high-dose </a:t>
            </a:r>
            <a:r>
              <a:rPr lang="en-US" sz="675" dirty="0" err="1">
                <a:solidFill>
                  <a:srgbClr val="1C1C1C"/>
                </a:solidFill>
                <a:latin typeface="+mj-lt"/>
              </a:rPr>
              <a:t>ultrahypofractionated</a:t>
            </a:r>
            <a:r>
              <a:rPr lang="en-US" sz="675" dirty="0">
                <a:solidFill>
                  <a:srgbClr val="1C1C1C"/>
                </a:solidFill>
                <a:latin typeface="+mj-lt"/>
              </a:rPr>
              <a:t> radiation therapy for prostate cancer. </a:t>
            </a:r>
            <a:r>
              <a:rPr lang="en-US" sz="675" i="1" dirty="0">
                <a:solidFill>
                  <a:srgbClr val="1C1C1C"/>
                </a:solidFill>
                <a:latin typeface="+mj-lt"/>
              </a:rPr>
              <a:t>Eur </a:t>
            </a:r>
            <a:r>
              <a:rPr lang="en-US" sz="675" i="1" dirty="0" err="1">
                <a:solidFill>
                  <a:srgbClr val="1C1C1C"/>
                </a:solidFill>
                <a:latin typeface="+mj-lt"/>
              </a:rPr>
              <a:t>Urol</a:t>
            </a:r>
            <a:r>
              <a:rPr lang="en-US" sz="675" i="1" dirty="0">
                <a:solidFill>
                  <a:srgbClr val="1C1C1C"/>
                </a:solidFill>
                <a:latin typeface="+mj-lt"/>
              </a:rPr>
              <a:t> Oncol</a:t>
            </a:r>
            <a:r>
              <a:rPr lang="en-US" sz="675" dirty="0">
                <a:solidFill>
                  <a:srgbClr val="1C1C1C"/>
                </a:solidFill>
                <a:latin typeface="+mj-lt"/>
              </a:rPr>
              <a:t>. 2020 Dec;3(6):748-55. </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Data on file with Boston Scientific.</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err="1">
                <a:solidFill>
                  <a:srgbClr val="1C1C1C"/>
                </a:solidFill>
                <a:latin typeface="+mj-lt"/>
              </a:rPr>
              <a:t>Mariados</a:t>
            </a:r>
            <a:r>
              <a:rPr lang="en-US" sz="675" dirty="0">
                <a:solidFill>
                  <a:srgbClr val="1C1C1C"/>
                </a:solidFill>
                <a:latin typeface="+mj-lt"/>
              </a:rPr>
              <a:t> N, Sylvester J, Shah D, et al. Hydrogel spacer prospective multicenter randomized controlled pivotal trial: </a:t>
            </a:r>
            <a:r>
              <a:rPr lang="en-US" sz="675" dirty="0" err="1">
                <a:solidFill>
                  <a:srgbClr val="1C1C1C"/>
                </a:solidFill>
                <a:latin typeface="+mj-lt"/>
              </a:rPr>
              <a:t>Dosimetric</a:t>
            </a:r>
            <a:r>
              <a:rPr lang="en-US" sz="675" dirty="0">
                <a:solidFill>
                  <a:srgbClr val="1C1C1C"/>
                </a:solidFill>
                <a:latin typeface="+mj-lt"/>
              </a:rPr>
              <a:t> and clinical effects of perirectal spacer application in men undergoing prostate image guided intensity modulated radiation therapy. </a:t>
            </a:r>
            <a:r>
              <a:rPr lang="en-US" sz="675" i="1" dirty="0">
                <a:solidFill>
                  <a:srgbClr val="1C1C1C"/>
                </a:solidFill>
                <a:latin typeface="+mj-lt"/>
              </a:rPr>
              <a:t>Int J </a:t>
            </a:r>
            <a:r>
              <a:rPr lang="en-US" sz="675" i="1" dirty="0" err="1">
                <a:solidFill>
                  <a:srgbClr val="1C1C1C"/>
                </a:solidFill>
                <a:latin typeface="+mj-lt"/>
              </a:rPr>
              <a:t>Radiat</a:t>
            </a:r>
            <a:r>
              <a:rPr lang="en-US" sz="675" i="1" dirty="0">
                <a:solidFill>
                  <a:srgbClr val="1C1C1C"/>
                </a:solidFill>
                <a:latin typeface="+mj-lt"/>
              </a:rPr>
              <a:t> Oncol Biol Phys</a:t>
            </a:r>
            <a:r>
              <a:rPr lang="en-US" sz="675" dirty="0">
                <a:solidFill>
                  <a:srgbClr val="1C1C1C"/>
                </a:solidFill>
                <a:latin typeface="+mj-lt"/>
              </a:rPr>
              <a:t>. 2015 Aug 1;92(5):971-7.</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Hamstra DA, </a:t>
            </a:r>
            <a:r>
              <a:rPr lang="en-US" sz="675" dirty="0" err="1">
                <a:solidFill>
                  <a:srgbClr val="1C1C1C"/>
                </a:solidFill>
                <a:latin typeface="+mj-lt"/>
              </a:rPr>
              <a:t>Mariados</a:t>
            </a:r>
            <a:r>
              <a:rPr lang="en-US" sz="675" dirty="0">
                <a:solidFill>
                  <a:srgbClr val="1C1C1C"/>
                </a:solidFill>
                <a:latin typeface="+mj-lt"/>
              </a:rPr>
              <a:t> N, Sylvester J, et al. Continued benefit to rectal separation for prostate radiation therapy: Final results of a phase III trial. </a:t>
            </a:r>
            <a:r>
              <a:rPr lang="en-US" sz="675" i="1" dirty="0">
                <a:solidFill>
                  <a:srgbClr val="1C1C1C"/>
                </a:solidFill>
                <a:latin typeface="+mj-lt"/>
              </a:rPr>
              <a:t>Int J </a:t>
            </a:r>
            <a:r>
              <a:rPr lang="en-US" sz="675" i="1" dirty="0" err="1">
                <a:solidFill>
                  <a:srgbClr val="1C1C1C"/>
                </a:solidFill>
                <a:latin typeface="+mj-lt"/>
              </a:rPr>
              <a:t>Radiat</a:t>
            </a:r>
            <a:r>
              <a:rPr lang="en-US" sz="675" i="1" dirty="0">
                <a:solidFill>
                  <a:srgbClr val="1C1C1C"/>
                </a:solidFill>
                <a:latin typeface="+mj-lt"/>
              </a:rPr>
              <a:t> Oncol Biol Phys</a:t>
            </a:r>
            <a:r>
              <a:rPr lang="en-US" sz="675" dirty="0">
                <a:solidFill>
                  <a:srgbClr val="1C1C1C"/>
                </a:solidFill>
                <a:latin typeface="+mj-lt"/>
              </a:rPr>
              <a:t>. 2017 Apr 1;97(5):976-85.</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Karsh LI, Gross ET, </a:t>
            </a:r>
            <a:r>
              <a:rPr lang="en-US" sz="675" dirty="0" err="1">
                <a:solidFill>
                  <a:srgbClr val="1C1C1C"/>
                </a:solidFill>
                <a:latin typeface="+mj-lt"/>
              </a:rPr>
              <a:t>Pieczonka</a:t>
            </a:r>
            <a:r>
              <a:rPr lang="en-US" sz="675" dirty="0">
                <a:solidFill>
                  <a:srgbClr val="1C1C1C"/>
                </a:solidFill>
                <a:latin typeface="+mj-lt"/>
              </a:rPr>
              <a:t> CM, et al. Absorbable hydrogel spacer use in prostate radiotherapy: A comprehensive review of phase 3 clinical trial published data. </a:t>
            </a:r>
            <a:r>
              <a:rPr lang="en-US" sz="675" i="1" dirty="0">
                <a:solidFill>
                  <a:srgbClr val="1C1C1C"/>
                </a:solidFill>
                <a:latin typeface="+mj-lt"/>
              </a:rPr>
              <a:t>Urology</a:t>
            </a:r>
            <a:r>
              <a:rPr lang="en-US" sz="675" dirty="0">
                <a:solidFill>
                  <a:srgbClr val="1C1C1C"/>
                </a:solidFill>
                <a:latin typeface="+mj-lt"/>
              </a:rPr>
              <a:t>. 2018 May;115:39-44.</a:t>
            </a:r>
            <a:endParaRPr lang="en-US" sz="675" dirty="0">
              <a:latin typeface="+mj-lt"/>
              <a:ea typeface="Times New Roman" panose="02020603050405020304" pitchFamily="18" charset="0"/>
            </a:endParaRPr>
          </a:p>
          <a:p>
            <a:pPr marL="171450" indent="-171450">
              <a:spcBef>
                <a:spcPts val="0"/>
              </a:spcBef>
              <a:spcAft>
                <a:spcPts val="300"/>
              </a:spcAft>
              <a:buFont typeface="+mj-lt"/>
              <a:buAutoNum type="arabicPeriod" startAt="22"/>
            </a:pPr>
            <a:r>
              <a:rPr lang="en-US" sz="675" dirty="0">
                <a:solidFill>
                  <a:srgbClr val="1C1C1C"/>
                </a:solidFill>
                <a:latin typeface="+mj-lt"/>
              </a:rPr>
              <a:t>Hamstra D, Shah D, Kurtzman S, et al. Evaluation of sexual function on a randomized trial of a prostate rectal spacer. </a:t>
            </a:r>
            <a:r>
              <a:rPr lang="en-US" sz="675" i="1" dirty="0">
                <a:solidFill>
                  <a:srgbClr val="1C1C1C"/>
                </a:solidFill>
                <a:latin typeface="+mj-lt"/>
              </a:rPr>
              <a:t>J Clin Oncol</a:t>
            </a:r>
            <a:r>
              <a:rPr lang="en-US" sz="675" dirty="0">
                <a:solidFill>
                  <a:srgbClr val="1C1C1C"/>
                </a:solidFill>
                <a:latin typeface="+mj-lt"/>
              </a:rPr>
              <a:t>. 2017 February 20;35(Suppl 6):69.</a:t>
            </a:r>
            <a:endParaRPr lang="en-US" sz="675" dirty="0">
              <a:latin typeface="+mj-lt"/>
              <a:ea typeface="Times New Roman" panose="02020603050405020304" pitchFamily="18" charset="0"/>
            </a:endParaRPr>
          </a:p>
        </p:txBody>
      </p:sp>
    </p:spTree>
    <p:extLst>
      <p:ext uri="{BB962C8B-B14F-4D97-AF65-F5344CB8AC3E}">
        <p14:creationId xmlns:p14="http://schemas.microsoft.com/office/powerpoint/2010/main" val="223966895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49C7-30EE-4811-BCC2-6CDFB74314B6}"/>
              </a:ext>
            </a:extLst>
          </p:cNvPr>
          <p:cNvSpPr>
            <a:spLocks noGrp="1"/>
          </p:cNvSpPr>
          <p:nvPr>
            <p:ph type="title"/>
          </p:nvPr>
        </p:nvSpPr>
        <p:spPr/>
        <p:txBody>
          <a:bodyPr/>
          <a:lstStyle/>
          <a:p>
            <a:r>
              <a:rPr lang="en-US" dirty="0"/>
              <a:t>Disclaimers</a:t>
            </a:r>
          </a:p>
        </p:txBody>
      </p:sp>
      <p:sp>
        <p:nvSpPr>
          <p:cNvPr id="3" name="Content Placeholder 2">
            <a:extLst>
              <a:ext uri="{FF2B5EF4-FFF2-40B4-BE49-F238E27FC236}">
                <a16:creationId xmlns:a16="http://schemas.microsoft.com/office/drawing/2014/main" id="{7F9DE6DC-29CD-4B0D-8C7A-1F77DF287362}"/>
              </a:ext>
            </a:extLst>
          </p:cNvPr>
          <p:cNvSpPr>
            <a:spLocks noGrp="1"/>
          </p:cNvSpPr>
          <p:nvPr>
            <p:ph idx="1"/>
          </p:nvPr>
        </p:nvSpPr>
        <p:spPr>
          <a:xfrm>
            <a:off x="228600" y="1039922"/>
            <a:ext cx="8550275" cy="3430477"/>
          </a:xfrm>
        </p:spPr>
        <p:txBody>
          <a:bodyPr/>
          <a:lstStyle/>
          <a:p>
            <a:pPr marL="0" indent="0">
              <a:spcBef>
                <a:spcPts val="0"/>
              </a:spcBef>
              <a:buNone/>
            </a:pPr>
            <a:r>
              <a:rPr lang="en-US" sz="750" dirty="0"/>
              <a:t>Results from case studies are not necessarily predictive of results in other cases. Results in other cases may vary.</a:t>
            </a:r>
          </a:p>
          <a:p>
            <a:pPr marL="0" indent="0">
              <a:spcBef>
                <a:spcPts val="0"/>
              </a:spcBef>
              <a:buNone/>
            </a:pPr>
            <a:r>
              <a:rPr lang="en-US" sz="750" dirty="0"/>
              <a:t>Content of this presentation is for Information Purposes only and does not constitute medical advice. BSC strongly recommends that you consult with your physician on all matters pertaining to your health or to address any questions.</a:t>
            </a:r>
          </a:p>
          <a:p>
            <a:pPr marL="0" indent="0">
              <a:spcBef>
                <a:spcPts val="0"/>
              </a:spcBef>
              <a:buNone/>
            </a:pPr>
            <a:endParaRPr lang="en-US" sz="750" dirty="0"/>
          </a:p>
          <a:p>
            <a:pPr marL="0" indent="0">
              <a:spcBef>
                <a:spcPts val="0"/>
              </a:spcBef>
              <a:buNone/>
            </a:pPr>
            <a:r>
              <a:rPr lang="en-US" sz="750" dirty="0" err="1"/>
              <a:t>SpaceOAR</a:t>
            </a:r>
            <a:r>
              <a:rPr lang="en-US" sz="750" dirty="0"/>
              <a:t> Hydrogel is intended to temporarily move the rectal wall away from the prostate during the course of radiotherapy treatment for prostate cancer, and in creating this space it is the intent of </a:t>
            </a:r>
            <a:r>
              <a:rPr lang="en-US" sz="750" dirty="0" err="1"/>
              <a:t>SpaceOAR</a:t>
            </a:r>
            <a:r>
              <a:rPr lang="en-US" sz="750" dirty="0"/>
              <a:t> Hydrogel to reduce the radiation dose affecting the rectum.</a:t>
            </a:r>
          </a:p>
          <a:p>
            <a:pPr marL="0" indent="0">
              <a:spcBef>
                <a:spcPts val="0"/>
              </a:spcBef>
              <a:buNone/>
            </a:pPr>
            <a:endParaRPr lang="en-US" sz="750" dirty="0"/>
          </a:p>
          <a:p>
            <a:pPr marL="0" indent="0">
              <a:spcBef>
                <a:spcPts val="0"/>
              </a:spcBef>
              <a:buNone/>
            </a:pPr>
            <a:r>
              <a:rPr lang="en-US" sz="750" dirty="0" err="1"/>
              <a:t>SpaceOAR</a:t>
            </a:r>
            <a:r>
              <a:rPr lang="en-US" sz="750" dirty="0"/>
              <a:t> Hydrogel </a:t>
            </a:r>
            <a:r>
              <a:rPr lang="en-US" sz="750"/>
              <a:t>contains polyethylene </a:t>
            </a:r>
            <a:r>
              <a:rPr lang="en-US" sz="750" dirty="0"/>
              <a:t>g</a:t>
            </a:r>
            <a:r>
              <a:rPr lang="en-US" sz="750"/>
              <a:t>lycol </a:t>
            </a:r>
            <a:r>
              <a:rPr lang="en-US" sz="750" dirty="0"/>
              <a:t>(PEG). As with any medical treatment, there are some risks involved with the use of </a:t>
            </a:r>
            <a:r>
              <a:rPr lang="en-US" sz="750" dirty="0" err="1"/>
              <a:t>SpaceOAR</a:t>
            </a:r>
            <a:r>
              <a:rPr lang="en-US" sz="750" dirty="0"/>
              <a:t> Hydrogel. Potential complications associated with </a:t>
            </a:r>
            <a:r>
              <a:rPr lang="en-US" sz="750" dirty="0" err="1"/>
              <a:t>SpaceOAR</a:t>
            </a:r>
            <a:r>
              <a:rPr lang="en-US" sz="750" dirty="0"/>
              <a:t> Hydrogel include, but are not limited to: pain associated with injection, pain or discomfort from the hydrogel, site inflammation, infection (including abscess), inability to urinate, urgent need to urinate, constipation, rectal muscle spasm, damage to lining of rectum, ulcers, fistula (a hole between rectum and bladder, urethra, or skin below the scrotum), perforation (hole in prostate, bladder, urethra, rectum), necrosis (dead tissue), allergic reaction (local reaction or more severe reaction, such as anaphylaxis), embolism (blood vessel blockage is possible and may happen outside of the pelvis, potentially impacting vital organs or legs), fainting, and bleeding. Please talk to your doctor about the risks and benefits related to using </a:t>
            </a:r>
            <a:r>
              <a:rPr lang="en-US" sz="750" dirty="0" err="1"/>
              <a:t>SpaceOAR</a:t>
            </a:r>
            <a:r>
              <a:rPr lang="en-US" sz="750" dirty="0"/>
              <a:t> Hydrogel. If one or more of these complications occur, you may need medical treatment or surgery. URO-1288805-AA</a:t>
            </a:r>
            <a:endParaRPr lang="en-US" sz="750" dirty="0">
              <a:cs typeface="Arial"/>
            </a:endParaRPr>
          </a:p>
          <a:p>
            <a:pPr marL="0" indent="0">
              <a:spcBef>
                <a:spcPts val="0"/>
              </a:spcBef>
              <a:buNone/>
            </a:pPr>
            <a:endParaRPr lang="en-US" sz="750" dirty="0">
              <a:cs typeface="Arial"/>
            </a:endParaRPr>
          </a:p>
          <a:p>
            <a:pPr marL="0" indent="0">
              <a:spcBef>
                <a:spcPts val="0"/>
              </a:spcBef>
              <a:buNone/>
            </a:pPr>
            <a:r>
              <a:rPr lang="en-US" sz="750" dirty="0"/>
              <a:t>Caution: U.S. Federal law restricts this device to sale by or on the order of a physician.</a:t>
            </a:r>
            <a:endParaRPr lang="en-US" sz="750" dirty="0">
              <a:cs typeface="Arial"/>
            </a:endParaRPr>
          </a:p>
          <a:p>
            <a:pPr marL="0" indent="0">
              <a:spcBef>
                <a:spcPts val="0"/>
              </a:spcBef>
              <a:buNone/>
            </a:pPr>
            <a:endParaRPr lang="en-US" sz="750" dirty="0"/>
          </a:p>
          <a:p>
            <a:pPr marL="0" marR="0" indent="0">
              <a:spcBef>
                <a:spcPts val="0"/>
              </a:spcBef>
              <a:buNone/>
            </a:pPr>
            <a:r>
              <a:rPr lang="en-US" sz="750" dirty="0"/>
              <a:t>CAUTION: The law restricts these devices to sale by or on the order of a physician. Indications, contraindications, warnings, and instructions for use can be found in the product labelling supplied with each device or at </a:t>
            </a:r>
            <a:r>
              <a:rPr lang="en-US" sz="750" dirty="0">
                <a:hlinkClick r:id="rId2">
                  <a:extLst>
                    <a:ext uri="{A12FA001-AC4F-418D-AE19-62706E023703}">
                      <ahyp:hlinkClr xmlns:ahyp="http://schemas.microsoft.com/office/drawing/2018/hyperlinkcolor" val="tx"/>
                    </a:ext>
                  </a:extLst>
                </a:hlinkClick>
              </a:rPr>
              <a:t>www.IFU-BSCI.com</a:t>
            </a:r>
            <a:r>
              <a:rPr lang="en-US" sz="750" dirty="0"/>
              <a:t>. Products shown for INFORMATION purposes only and may not be approved or for sale in certain countries. This material not intended for use in France.</a:t>
            </a:r>
          </a:p>
          <a:p>
            <a:pPr marL="0" marR="0" indent="0">
              <a:spcBef>
                <a:spcPts val="0"/>
              </a:spcBef>
              <a:buNone/>
            </a:pPr>
            <a:endParaRPr lang="en-US" sz="750" dirty="0"/>
          </a:p>
          <a:p>
            <a:pPr marL="0" marR="0" indent="0">
              <a:spcBef>
                <a:spcPts val="0"/>
              </a:spcBef>
              <a:buNone/>
            </a:pPr>
            <a:r>
              <a:rPr lang="en-US" sz="750" dirty="0"/>
              <a:t>This material provides links to web sites operated by third parties. Please refer to the separate terms of use, privacy policies, and other rules posted on these linked sites before you use them. Third party links are provided merely as a convenience to you, and the inclusion of any link does not imply affiliation or endorsement by BSC. BSC does not review, monitor or check the accuracy of content published on third party sites, and is not responsible for the availability of, and content provided on, third party sites. If you choose to purchase any products and/or services from a third party, your relationship is directly with the third party, and BSC is not responsible in any way for any loss and/or damage of any sort you may incur from dealing with any third party. Third party web sites may contain information about uses of products that have not been approved or cleared by the U.S. Food and Drug Administration. BSC does not endorse the off-label use of any of our products.</a:t>
            </a:r>
          </a:p>
          <a:p>
            <a:pPr marL="0" indent="0">
              <a:spcBef>
                <a:spcPts val="0"/>
              </a:spcBef>
              <a:buNone/>
            </a:pPr>
            <a:r>
              <a:rPr lang="en-US" sz="750" dirty="0"/>
              <a:t>  </a:t>
            </a:r>
          </a:p>
          <a:p>
            <a:pPr marL="0" indent="0">
              <a:spcBef>
                <a:spcPts val="0"/>
              </a:spcBef>
              <a:buNone/>
            </a:pPr>
            <a:r>
              <a:rPr lang="en-US" sz="750" dirty="0"/>
              <a:t>All images are the property of Boston Scientific. All trademarks are the property of their respective owners.</a:t>
            </a:r>
          </a:p>
          <a:p>
            <a:pPr marL="0" indent="0">
              <a:spcBef>
                <a:spcPts val="0"/>
              </a:spcBef>
              <a:buNone/>
            </a:pPr>
            <a:endParaRPr lang="en-US" sz="750" dirty="0"/>
          </a:p>
          <a:p>
            <a:pPr marL="0" indent="0">
              <a:spcBef>
                <a:spcPts val="0"/>
              </a:spcBef>
              <a:buNone/>
            </a:pPr>
            <a:r>
              <a:rPr lang="en-US" sz="750" dirty="0"/>
              <a:t>© 2022 Boston Scientific Corporation or its affiliates. All rights reserved. URO-810801-AB JUN 2022</a:t>
            </a:r>
            <a:endParaRPr lang="en-US" sz="750" dirty="0">
              <a:cs typeface="Arial"/>
            </a:endParaRPr>
          </a:p>
        </p:txBody>
      </p:sp>
    </p:spTree>
    <p:extLst>
      <p:ext uri="{BB962C8B-B14F-4D97-AF65-F5344CB8AC3E}">
        <p14:creationId xmlns:p14="http://schemas.microsoft.com/office/powerpoint/2010/main" val="187022017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C040-DB63-45C0-AD6B-F80B13105F3E}"/>
              </a:ext>
            </a:extLst>
          </p:cNvPr>
          <p:cNvSpPr>
            <a:spLocks noGrp="1"/>
          </p:cNvSpPr>
          <p:nvPr>
            <p:ph type="ctrTitle"/>
          </p:nvPr>
        </p:nvSpPr>
        <p:spPr>
          <a:xfrm>
            <a:off x="517634" y="2645188"/>
            <a:ext cx="3802495" cy="1326274"/>
          </a:xfrm>
        </p:spPr>
        <p:txBody>
          <a:bodyPr>
            <a:normAutofit/>
          </a:bodyPr>
          <a:lstStyle/>
          <a:p>
            <a:r>
              <a:rPr lang="en-US" sz="3200" dirty="0"/>
              <a:t>Prostate cancer overview</a:t>
            </a:r>
          </a:p>
        </p:txBody>
      </p:sp>
    </p:spTree>
    <p:extLst>
      <p:ext uri="{BB962C8B-B14F-4D97-AF65-F5344CB8AC3E}">
        <p14:creationId xmlns:p14="http://schemas.microsoft.com/office/powerpoint/2010/main" val="60769410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4CD2-E2F5-4693-972F-6CE963F8B756}"/>
              </a:ext>
            </a:extLst>
          </p:cNvPr>
          <p:cNvSpPr>
            <a:spLocks noGrp="1"/>
          </p:cNvSpPr>
          <p:nvPr>
            <p:ph type="title"/>
          </p:nvPr>
        </p:nvSpPr>
        <p:spPr/>
        <p:txBody>
          <a:bodyPr/>
          <a:lstStyle/>
          <a:p>
            <a:r>
              <a:rPr lang="en-US"/>
              <a:t>What is the prostate?</a:t>
            </a:r>
            <a:r>
              <a:rPr lang="en-US" baseline="30000"/>
              <a:t>1,2</a:t>
            </a:r>
          </a:p>
        </p:txBody>
      </p:sp>
      <p:sp>
        <p:nvSpPr>
          <p:cNvPr id="3" name="TextBox 2">
            <a:extLst>
              <a:ext uri="{FF2B5EF4-FFF2-40B4-BE49-F238E27FC236}">
                <a16:creationId xmlns:a16="http://schemas.microsoft.com/office/drawing/2014/main" id="{280502E7-152A-4C2B-8A80-D7DF883EC8F8}"/>
              </a:ext>
            </a:extLst>
          </p:cNvPr>
          <p:cNvSpPr txBox="1"/>
          <p:nvPr/>
        </p:nvSpPr>
        <p:spPr>
          <a:xfrm>
            <a:off x="381000" y="1238250"/>
            <a:ext cx="2998622" cy="2846933"/>
          </a:xfrm>
          <a:prstGeom prst="rect">
            <a:avLst/>
          </a:prstGeom>
          <a:noFill/>
        </p:spPr>
        <p:txBody>
          <a:bodyPr wrap="square" rtlCol="0">
            <a:spAutoFit/>
          </a:bodyPr>
          <a:lstStyle/>
          <a:p>
            <a:pPr marL="214313" indent="-214313">
              <a:spcBef>
                <a:spcPts val="450"/>
              </a:spcBef>
              <a:spcAft>
                <a:spcPts val="900"/>
              </a:spcAft>
              <a:buFont typeface="Arial" panose="020B0604020202020204" pitchFamily="34" charset="0"/>
              <a:buChar char="•"/>
            </a:pPr>
            <a:r>
              <a:rPr lang="en-US" sz="1600" dirty="0"/>
              <a:t>Walnut-sized gland at the base of male bladder, next to rectum</a:t>
            </a:r>
          </a:p>
          <a:p>
            <a:pPr marL="214313" indent="-214313">
              <a:spcBef>
                <a:spcPts val="450"/>
              </a:spcBef>
              <a:spcAft>
                <a:spcPts val="900"/>
              </a:spcAft>
              <a:buFont typeface="Arial" panose="020B0604020202020204" pitchFamily="34" charset="0"/>
              <a:buChar char="•"/>
            </a:pPr>
            <a:r>
              <a:rPr lang="en-US" sz="1600" dirty="0"/>
              <a:t>Part of the male reproductive and urinary systems</a:t>
            </a:r>
          </a:p>
          <a:p>
            <a:pPr marL="214313" indent="-214313">
              <a:spcBef>
                <a:spcPts val="450"/>
              </a:spcBef>
              <a:spcAft>
                <a:spcPts val="900"/>
              </a:spcAft>
              <a:buFont typeface="Arial" panose="020B0604020202020204" pitchFamily="34" charset="0"/>
              <a:buChar char="•"/>
            </a:pPr>
            <a:r>
              <a:rPr lang="en-US" sz="1600" dirty="0"/>
              <a:t>Surrounds the urethra</a:t>
            </a:r>
          </a:p>
          <a:p>
            <a:pPr marL="214313" indent="-214313">
              <a:spcBef>
                <a:spcPts val="450"/>
              </a:spcBef>
              <a:spcAft>
                <a:spcPts val="900"/>
              </a:spcAft>
              <a:buFont typeface="Arial" panose="020B0604020202020204" pitchFamily="34" charset="0"/>
              <a:buChar char="•"/>
            </a:pPr>
            <a:r>
              <a:rPr lang="en-US" sz="1600" dirty="0"/>
              <a:t>Supplies fluid that transports sperm during ejaculation</a:t>
            </a:r>
          </a:p>
        </p:txBody>
      </p:sp>
      <p:sp>
        <p:nvSpPr>
          <p:cNvPr id="7" name="Rectangle 6">
            <a:extLst>
              <a:ext uri="{FF2B5EF4-FFF2-40B4-BE49-F238E27FC236}">
                <a16:creationId xmlns:a16="http://schemas.microsoft.com/office/drawing/2014/main" id="{7EBDAB69-1331-4291-ABB1-BFEA88AA571B}"/>
              </a:ext>
            </a:extLst>
          </p:cNvPr>
          <p:cNvSpPr/>
          <p:nvPr/>
        </p:nvSpPr>
        <p:spPr>
          <a:xfrm>
            <a:off x="1143000" y="4562765"/>
            <a:ext cx="6858000" cy="6858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9E256F-A2C1-4325-AF4F-1725CDF83DA6}"/>
              </a:ext>
            </a:extLst>
          </p:cNvPr>
          <p:cNvPicPr>
            <a:picLocks noChangeAspect="1"/>
          </p:cNvPicPr>
          <p:nvPr/>
        </p:nvPicPr>
        <p:blipFill>
          <a:blip r:embed="rId2"/>
          <a:stretch>
            <a:fillRect/>
          </a:stretch>
        </p:blipFill>
        <p:spPr>
          <a:xfrm>
            <a:off x="3478098" y="1238249"/>
            <a:ext cx="5520512" cy="3124201"/>
          </a:xfrm>
          <a:prstGeom prst="rect">
            <a:avLst/>
          </a:prstGeom>
        </p:spPr>
      </p:pic>
      <p:sp>
        <p:nvSpPr>
          <p:cNvPr id="6" name="Content Placeholder 2">
            <a:extLst>
              <a:ext uri="{FF2B5EF4-FFF2-40B4-BE49-F238E27FC236}">
                <a16:creationId xmlns:a16="http://schemas.microsoft.com/office/drawing/2014/main" id="{B91F8EAB-0E9E-48C5-AED3-EB32DB9627A6}"/>
              </a:ext>
            </a:extLst>
          </p:cNvPr>
          <p:cNvSpPr>
            <a:spLocks noGrp="1"/>
          </p:cNvSpPr>
          <p:nvPr>
            <p:ph idx="1"/>
          </p:nvPr>
        </p:nvSpPr>
        <p:spPr>
          <a:xfrm>
            <a:off x="228600" y="4369693"/>
            <a:ext cx="8770010" cy="341296"/>
          </a:xfrm>
        </p:spPr>
        <p:txBody>
          <a:bodyPr/>
          <a:lstStyle/>
          <a:p>
            <a:pPr marL="58738" indent="-58738">
              <a:spcBef>
                <a:spcPts val="0"/>
              </a:spcBef>
              <a:spcAft>
                <a:spcPts val="0"/>
              </a:spcAft>
              <a:buFont typeface="+mj-lt"/>
              <a:buAutoNum type="arabicPeriod"/>
            </a:pPr>
            <a:r>
              <a:rPr lang="en-US" sz="400" dirty="0">
                <a:solidFill>
                  <a:schemeClr val="tx2"/>
                </a:solidFill>
                <a:latin typeface="+mj-lt"/>
              </a:rPr>
              <a:t>American Cancer Society. What Is Prostate Cancer? https://www.cancer.org/cancer/prostate-cancer/about/what-is-prostate-cancer.html. Accessed May 11, 2022.</a:t>
            </a:r>
            <a:endParaRPr lang="en-US" sz="400" dirty="0">
              <a:solidFill>
                <a:schemeClr val="tx2"/>
              </a:solidFill>
              <a:latin typeface="+mj-lt"/>
              <a:ea typeface="Times New Roman" panose="02020603050405020304" pitchFamily="18" charset="0"/>
            </a:endParaRPr>
          </a:p>
          <a:p>
            <a:pPr marL="58738" indent="-58738">
              <a:spcBef>
                <a:spcPts val="0"/>
              </a:spcBef>
              <a:spcAft>
                <a:spcPts val="0"/>
              </a:spcAft>
              <a:buFont typeface="+mj-lt"/>
              <a:buAutoNum type="arabicPeriod"/>
            </a:pPr>
            <a:r>
              <a:rPr lang="en-US" sz="400" dirty="0">
                <a:solidFill>
                  <a:schemeClr val="tx2"/>
                </a:solidFill>
                <a:latin typeface="+mj-lt"/>
              </a:rPr>
              <a:t>Prostate Cancer Foundation. Prostate Gland. Available at: https://www.pcf.org/about-prostate-cancer/what-is-prostate-cancer/prostate-gland/. Accessed May 11, 2022.</a:t>
            </a: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64732986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4A58-7B7E-4E41-9916-04EC9CE66D8F}"/>
              </a:ext>
            </a:extLst>
          </p:cNvPr>
          <p:cNvSpPr>
            <a:spLocks noGrp="1"/>
          </p:cNvSpPr>
          <p:nvPr>
            <p:ph type="title"/>
          </p:nvPr>
        </p:nvSpPr>
        <p:spPr/>
        <p:txBody>
          <a:bodyPr/>
          <a:lstStyle/>
          <a:p>
            <a:r>
              <a:rPr lang="en-US" dirty="0"/>
              <a:t>Enlarged prostate vs. prostate cancer</a:t>
            </a:r>
            <a:r>
              <a:rPr lang="en-US" baseline="30000" dirty="0"/>
              <a:t> 3-7</a:t>
            </a:r>
            <a:endParaRPr lang="en-US" dirty="0"/>
          </a:p>
        </p:txBody>
      </p:sp>
      <p:sp>
        <p:nvSpPr>
          <p:cNvPr id="3" name="Content Placeholder 2">
            <a:extLst>
              <a:ext uri="{FF2B5EF4-FFF2-40B4-BE49-F238E27FC236}">
                <a16:creationId xmlns:a16="http://schemas.microsoft.com/office/drawing/2014/main" id="{78F41C1F-7CEA-4987-B949-EFE063EF3F8F}"/>
              </a:ext>
            </a:extLst>
          </p:cNvPr>
          <p:cNvSpPr>
            <a:spLocks noGrp="1"/>
          </p:cNvSpPr>
          <p:nvPr>
            <p:ph idx="1"/>
          </p:nvPr>
        </p:nvSpPr>
        <p:spPr>
          <a:xfrm>
            <a:off x="381000" y="1104595"/>
            <a:ext cx="8458200" cy="3291840"/>
          </a:xfrm>
        </p:spPr>
        <p:txBody>
          <a:bodyPr/>
          <a:lstStyle/>
          <a:p>
            <a:pPr marL="0" indent="0">
              <a:spcAft>
                <a:spcPts val="450"/>
              </a:spcAft>
              <a:buNone/>
            </a:pPr>
            <a:r>
              <a:rPr lang="en-US" sz="1600" dirty="0"/>
              <a:t>Benign prostatic hyperplasia, or BPH, is commonly known as an enlarged prostate. </a:t>
            </a:r>
            <a:endParaRPr lang="en-US" sz="1200" dirty="0"/>
          </a:p>
        </p:txBody>
      </p:sp>
      <p:grpSp>
        <p:nvGrpSpPr>
          <p:cNvPr id="4" name="Group 3">
            <a:extLst>
              <a:ext uri="{FF2B5EF4-FFF2-40B4-BE49-F238E27FC236}">
                <a16:creationId xmlns:a16="http://schemas.microsoft.com/office/drawing/2014/main" id="{EB14B3AA-7340-81F1-6118-4BF3550B0E81}"/>
              </a:ext>
            </a:extLst>
          </p:cNvPr>
          <p:cNvGrpSpPr/>
          <p:nvPr/>
        </p:nvGrpSpPr>
        <p:grpSpPr>
          <a:xfrm>
            <a:off x="5071811" y="1599614"/>
            <a:ext cx="3842675" cy="2430513"/>
            <a:chOff x="4920325" y="2070002"/>
            <a:chExt cx="2863981" cy="1811484"/>
          </a:xfrm>
        </p:grpSpPr>
        <p:pic>
          <p:nvPicPr>
            <p:cNvPr id="1026" name="Picture 2" descr="Enlarged prostate illustration.">
              <a:extLst>
                <a:ext uri="{FF2B5EF4-FFF2-40B4-BE49-F238E27FC236}">
                  <a16:creationId xmlns:a16="http://schemas.microsoft.com/office/drawing/2014/main" id="{1A76093B-0A85-4929-A630-BC88FDEA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318" y="2288356"/>
              <a:ext cx="1393988" cy="1593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mal prostate illustration.">
              <a:extLst>
                <a:ext uri="{FF2B5EF4-FFF2-40B4-BE49-F238E27FC236}">
                  <a16:creationId xmlns:a16="http://schemas.microsoft.com/office/drawing/2014/main" id="{F55A05DD-2C24-446F-9711-2FD84168D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325" y="2281287"/>
              <a:ext cx="1393988" cy="15931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1372E7-2D3C-48DE-A2FD-E438641396D2}"/>
                </a:ext>
              </a:extLst>
            </p:cNvPr>
            <p:cNvSpPr txBox="1"/>
            <p:nvPr/>
          </p:nvSpPr>
          <p:spPr>
            <a:xfrm>
              <a:off x="4920325" y="2070002"/>
              <a:ext cx="1393988" cy="172041"/>
            </a:xfrm>
            <a:prstGeom prst="rect">
              <a:avLst/>
            </a:prstGeom>
            <a:noFill/>
          </p:spPr>
          <p:txBody>
            <a:bodyPr wrap="square" rtlCol="0">
              <a:spAutoFit/>
            </a:bodyPr>
            <a:lstStyle/>
            <a:p>
              <a:pPr algn="ctr"/>
              <a:r>
                <a:rPr lang="en-US" sz="900" b="1" dirty="0"/>
                <a:t>Normal prostate</a:t>
              </a:r>
            </a:p>
          </p:txBody>
        </p:sp>
        <p:sp>
          <p:nvSpPr>
            <p:cNvPr id="10" name="TextBox 9">
              <a:extLst>
                <a:ext uri="{FF2B5EF4-FFF2-40B4-BE49-F238E27FC236}">
                  <a16:creationId xmlns:a16="http://schemas.microsoft.com/office/drawing/2014/main" id="{13C5F313-0780-4E70-B772-2D84392F0734}"/>
                </a:ext>
              </a:extLst>
            </p:cNvPr>
            <p:cNvSpPr txBox="1"/>
            <p:nvPr/>
          </p:nvSpPr>
          <p:spPr>
            <a:xfrm>
              <a:off x="6390318" y="2070002"/>
              <a:ext cx="1393988" cy="172041"/>
            </a:xfrm>
            <a:prstGeom prst="rect">
              <a:avLst/>
            </a:prstGeom>
            <a:noFill/>
          </p:spPr>
          <p:txBody>
            <a:bodyPr wrap="square" rtlCol="0">
              <a:spAutoFit/>
            </a:bodyPr>
            <a:lstStyle/>
            <a:p>
              <a:pPr algn="ctr"/>
              <a:r>
                <a:rPr lang="en-US" sz="900" b="1" dirty="0"/>
                <a:t>Enlarged prostate</a:t>
              </a:r>
            </a:p>
          </p:txBody>
        </p:sp>
      </p:grpSp>
      <p:sp>
        <p:nvSpPr>
          <p:cNvPr id="13" name="TextBox 12">
            <a:extLst>
              <a:ext uri="{FF2B5EF4-FFF2-40B4-BE49-F238E27FC236}">
                <a16:creationId xmlns:a16="http://schemas.microsoft.com/office/drawing/2014/main" id="{287BD10D-F01A-4E1C-AF72-A7BEAE5269BF}"/>
              </a:ext>
            </a:extLst>
          </p:cNvPr>
          <p:cNvSpPr txBox="1"/>
          <p:nvPr/>
        </p:nvSpPr>
        <p:spPr>
          <a:xfrm>
            <a:off x="228600" y="4196380"/>
            <a:ext cx="7721194" cy="400110"/>
          </a:xfrm>
          <a:prstGeom prst="rect">
            <a:avLst/>
          </a:prstGeom>
          <a:noFill/>
        </p:spPr>
        <p:txBody>
          <a:bodyPr wrap="square">
            <a:spAutoFit/>
          </a:bodyPr>
          <a:lstStyle/>
          <a:p>
            <a:pPr marL="58738" indent="-58738">
              <a:spcBef>
                <a:spcPts val="0"/>
              </a:spcBef>
              <a:spcAft>
                <a:spcPts val="0"/>
              </a:spcAft>
              <a:buFont typeface="+mj-lt"/>
              <a:buAutoNum type="arabicPeriod" startAt="3"/>
            </a:pPr>
            <a:r>
              <a:rPr lang="en-US" sz="400" dirty="0">
                <a:solidFill>
                  <a:schemeClr val="tx2"/>
                </a:solidFill>
                <a:latin typeface="+mj-lt"/>
              </a:rPr>
              <a:t>Barry M, </a:t>
            </a:r>
            <a:r>
              <a:rPr lang="en-US" sz="400" dirty="0" err="1">
                <a:solidFill>
                  <a:schemeClr val="tx2"/>
                </a:solidFill>
                <a:latin typeface="+mj-lt"/>
              </a:rPr>
              <a:t>Roehrborn</a:t>
            </a:r>
            <a:r>
              <a:rPr lang="en-US" sz="400" dirty="0">
                <a:solidFill>
                  <a:schemeClr val="tx2"/>
                </a:solidFill>
                <a:latin typeface="+mj-lt"/>
              </a:rPr>
              <a:t> C. Management of benign prostatic hyperplasia. </a:t>
            </a:r>
            <a:r>
              <a:rPr lang="en-US" sz="400" i="1" dirty="0">
                <a:solidFill>
                  <a:schemeClr val="tx2"/>
                </a:solidFill>
                <a:latin typeface="+mj-lt"/>
              </a:rPr>
              <a:t>Ann Rev Med</a:t>
            </a:r>
            <a:r>
              <a:rPr lang="en-US" sz="400" dirty="0">
                <a:solidFill>
                  <a:schemeClr val="tx2"/>
                </a:solidFill>
                <a:latin typeface="+mj-lt"/>
              </a:rPr>
              <a:t>. 1997 Feb;48:77-189.</a:t>
            </a:r>
            <a:endParaRPr lang="en-US" sz="400" dirty="0">
              <a:solidFill>
                <a:schemeClr val="tx2"/>
              </a:solidFill>
              <a:latin typeface="+mj-lt"/>
              <a:ea typeface="Times New Roman" panose="02020603050405020304" pitchFamily="18" charset="0"/>
            </a:endParaRPr>
          </a:p>
          <a:p>
            <a:pPr marL="58738" indent="-58738">
              <a:spcBef>
                <a:spcPts val="0"/>
              </a:spcBef>
              <a:spcAft>
                <a:spcPts val="0"/>
              </a:spcAft>
              <a:buFont typeface="+mj-lt"/>
              <a:buAutoNum type="arabicPeriod" startAt="3"/>
            </a:pPr>
            <a:r>
              <a:rPr lang="en-US" sz="400" dirty="0">
                <a:solidFill>
                  <a:schemeClr val="tx2"/>
                </a:solidFill>
                <a:latin typeface="+mj-lt"/>
              </a:rPr>
              <a:t>Carter HB. </a:t>
            </a:r>
            <a:r>
              <a:rPr lang="en-US" sz="400" i="1" dirty="0">
                <a:solidFill>
                  <a:schemeClr val="tx2"/>
                </a:solidFill>
                <a:latin typeface="+mj-lt"/>
              </a:rPr>
              <a:t>Prostate Disorders: the Johns Hopkins White Papers</a:t>
            </a:r>
            <a:r>
              <a:rPr lang="en-US" sz="400" dirty="0">
                <a:solidFill>
                  <a:schemeClr val="tx2"/>
                </a:solidFill>
                <a:latin typeface="+mj-lt"/>
              </a:rPr>
              <a:t>. Baltimore, MD: Johns Hopkins Medicine. 2010:1-24.</a:t>
            </a:r>
            <a:endParaRPr lang="en-US" sz="400" dirty="0">
              <a:solidFill>
                <a:schemeClr val="tx2"/>
              </a:solidFill>
              <a:latin typeface="+mj-lt"/>
              <a:ea typeface="Times New Roman" panose="02020603050405020304" pitchFamily="18" charset="0"/>
            </a:endParaRPr>
          </a:p>
          <a:p>
            <a:pPr marL="58738" indent="-58738">
              <a:spcBef>
                <a:spcPts val="0"/>
              </a:spcBef>
              <a:spcAft>
                <a:spcPts val="0"/>
              </a:spcAft>
              <a:buFont typeface="+mj-lt"/>
              <a:buAutoNum type="arabicPeriod" startAt="3"/>
            </a:pPr>
            <a:r>
              <a:rPr lang="en-US" sz="400" dirty="0">
                <a:solidFill>
                  <a:schemeClr val="tx2"/>
                </a:solidFill>
                <a:latin typeface="+mj-lt"/>
              </a:rPr>
              <a:t>Benign Prostatic Enlargement/Hyperplasia (BPE/BPH). Cleveland Clinic. https://my.clevelandclinic.org/health/diseases/9100-benign-prostatic-enlargement-bph. Last accessed May 11, 2022. </a:t>
            </a:r>
            <a:endParaRPr lang="en-US" sz="400" dirty="0">
              <a:solidFill>
                <a:schemeClr val="tx2"/>
              </a:solidFill>
              <a:latin typeface="+mj-lt"/>
              <a:ea typeface="Times New Roman" panose="02020603050405020304" pitchFamily="18" charset="0"/>
            </a:endParaRPr>
          </a:p>
          <a:p>
            <a:pPr marL="58738" indent="-58738">
              <a:spcBef>
                <a:spcPts val="0"/>
              </a:spcBef>
              <a:spcAft>
                <a:spcPts val="0"/>
              </a:spcAft>
              <a:buFont typeface="+mj-lt"/>
              <a:buAutoNum type="arabicPeriod" startAt="3"/>
            </a:pPr>
            <a:r>
              <a:rPr lang="en-US" sz="400" dirty="0">
                <a:solidFill>
                  <a:schemeClr val="tx2"/>
                </a:solidFill>
                <a:latin typeface="+mj-lt"/>
              </a:rPr>
              <a:t>Prostate Cancer. Mayo Clinic. https://www.mayoclinic.org/diseases-conditions/prostate-cancer/symptoms-causes/syc-20353087. Last accessed May 11, 2022. </a:t>
            </a:r>
            <a:endParaRPr lang="en-US" sz="400" dirty="0">
              <a:solidFill>
                <a:schemeClr val="tx2"/>
              </a:solidFill>
              <a:latin typeface="+mj-lt"/>
              <a:ea typeface="Times New Roman" panose="02020603050405020304" pitchFamily="18" charset="0"/>
            </a:endParaRPr>
          </a:p>
          <a:p>
            <a:pPr marL="58738" indent="-58738">
              <a:spcBef>
                <a:spcPts val="0"/>
              </a:spcBef>
              <a:spcAft>
                <a:spcPts val="0"/>
              </a:spcAft>
              <a:buFont typeface="+mj-lt"/>
              <a:buAutoNum type="arabicPeriod" startAt="3"/>
            </a:pPr>
            <a:r>
              <a:rPr lang="en-US" sz="400" dirty="0">
                <a:solidFill>
                  <a:schemeClr val="tx2"/>
                </a:solidFill>
                <a:latin typeface="+mj-lt"/>
              </a:rPr>
              <a:t>PSA test. Mayo Clinic. https://www.mayoclinic.org/tests-procedures/psa-test/about/pac-20384731. Last accessed May 11, 2022. </a:t>
            </a:r>
            <a:endParaRPr lang="en-US" sz="400" dirty="0">
              <a:solidFill>
                <a:schemeClr val="tx2"/>
              </a:solidFill>
              <a:latin typeface="+mj-lt"/>
              <a:ea typeface="Times New Roman" panose="02020603050405020304" pitchFamily="18" charset="0"/>
            </a:endParaRPr>
          </a:p>
        </p:txBody>
      </p:sp>
      <p:sp>
        <p:nvSpPr>
          <p:cNvPr id="14" name="Content Placeholder 2">
            <a:extLst>
              <a:ext uri="{FF2B5EF4-FFF2-40B4-BE49-F238E27FC236}">
                <a16:creationId xmlns:a16="http://schemas.microsoft.com/office/drawing/2014/main" id="{78C3CC1A-2642-44A4-B1A3-9536E9ADC3CD}"/>
              </a:ext>
            </a:extLst>
          </p:cNvPr>
          <p:cNvSpPr txBox="1">
            <a:spLocks/>
          </p:cNvSpPr>
          <p:nvPr/>
        </p:nvSpPr>
        <p:spPr bwMode="auto">
          <a:xfrm>
            <a:off x="381000" y="1437100"/>
            <a:ext cx="4615525"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404" indent="-177404" algn="l" rtl="0" eaLnBrk="1" fontAlgn="base" hangingPunct="1">
              <a:spcBef>
                <a:spcPts val="450"/>
              </a:spcBef>
              <a:spcAft>
                <a:spcPct val="0"/>
              </a:spcAft>
              <a:buFont typeface="Arial" panose="020B0604020202020204" pitchFamily="34" charset="0"/>
              <a:buChar char="•"/>
              <a:defRPr sz="1500" kern="1200">
                <a:solidFill>
                  <a:schemeClr val="tx1">
                    <a:lumMod val="50000"/>
                  </a:schemeClr>
                </a:solidFill>
                <a:latin typeface="+mn-lt"/>
                <a:ea typeface="+mn-ea"/>
                <a:cs typeface="+mn-cs"/>
              </a:defRPr>
            </a:lvl1pPr>
            <a:lvl2pPr marL="520304" indent="-177404" algn="l" rtl="0" eaLnBrk="1" fontAlgn="base" hangingPunct="1">
              <a:spcBef>
                <a:spcPts val="450"/>
              </a:spcBef>
              <a:spcAft>
                <a:spcPct val="0"/>
              </a:spcAft>
              <a:buFont typeface="Arial" panose="020B0604020202020204" pitchFamily="34" charset="0"/>
              <a:buChar char="–"/>
              <a:defRPr kern="1200">
                <a:solidFill>
                  <a:schemeClr val="tx1">
                    <a:lumMod val="50000"/>
                  </a:schemeClr>
                </a:solidFill>
                <a:latin typeface="+mn-lt"/>
                <a:ea typeface="+mn-ea"/>
                <a:cs typeface="+mn-cs"/>
              </a:defRPr>
            </a:lvl2pPr>
            <a:lvl3pPr marL="815579" indent="-129779" algn="l" rtl="0" eaLnBrk="1" fontAlgn="base" hangingPunct="1">
              <a:spcBef>
                <a:spcPts val="450"/>
              </a:spcBef>
              <a:spcAft>
                <a:spcPct val="0"/>
              </a:spcAft>
              <a:buFont typeface="Arial" panose="020B0604020202020204" pitchFamily="34" charset="0"/>
              <a:buChar char="•"/>
              <a:defRPr sz="1200" kern="1200">
                <a:solidFill>
                  <a:schemeClr val="tx1">
                    <a:lumMod val="50000"/>
                  </a:schemeClr>
                </a:solidFill>
                <a:latin typeface="+mn-lt"/>
                <a:ea typeface="+mn-ea"/>
                <a:cs typeface="+mn-cs"/>
              </a:defRPr>
            </a:lvl3pPr>
            <a:lvl4pPr marL="1158479" indent="-129779" algn="l" rtl="0" eaLnBrk="1" fontAlgn="base" hangingPunct="1">
              <a:spcBef>
                <a:spcPts val="450"/>
              </a:spcBef>
              <a:spcAft>
                <a:spcPct val="0"/>
              </a:spcAft>
              <a:buFont typeface="Arial" panose="020B0604020202020204" pitchFamily="34" charset="0"/>
              <a:buChar char="–"/>
              <a:defRPr sz="1050" kern="1200">
                <a:solidFill>
                  <a:schemeClr val="tx1">
                    <a:lumMod val="50000"/>
                  </a:schemeClr>
                </a:solidFill>
                <a:latin typeface="+mn-lt"/>
                <a:ea typeface="+mn-ea"/>
                <a:cs typeface="+mn-cs"/>
              </a:defRPr>
            </a:lvl4pPr>
            <a:lvl5pPr marL="1501379" indent="-129779" algn="l" rtl="0" eaLnBrk="1" fontAlgn="base" hangingPunct="1">
              <a:spcBef>
                <a:spcPts val="450"/>
              </a:spcBef>
              <a:spcAft>
                <a:spcPct val="0"/>
              </a:spcAft>
              <a:buFont typeface="Arial" panose="020B0604020202020204" pitchFamily="34" charset="0"/>
              <a:buChar char="»"/>
              <a:defRPr sz="1050" kern="1200">
                <a:solidFill>
                  <a:schemeClr val="tx1">
                    <a:lumMod val="50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450"/>
              </a:spcAft>
              <a:buFont typeface="Arial" panose="020B0604020202020204" pitchFamily="34" charset="0"/>
              <a:buNone/>
            </a:pPr>
            <a:r>
              <a:rPr lang="en-US" sz="1600" dirty="0"/>
              <a:t>As men age, the prostate grows in size and can press against the urethra, causing bothersome symptoms. </a:t>
            </a:r>
          </a:p>
          <a:p>
            <a:pPr>
              <a:spcAft>
                <a:spcPts val="450"/>
              </a:spcAft>
            </a:pPr>
            <a:r>
              <a:rPr lang="en-US" sz="1200" dirty="0"/>
              <a:t>BPH is not cancer</a:t>
            </a:r>
          </a:p>
          <a:p>
            <a:pPr>
              <a:spcAft>
                <a:spcPts val="450"/>
              </a:spcAft>
            </a:pPr>
            <a:r>
              <a:rPr lang="en-US" sz="1200" dirty="0"/>
              <a:t>BPH may exist with cancer</a:t>
            </a:r>
            <a:endParaRPr lang="en-US" sz="1200" baseline="30000" dirty="0"/>
          </a:p>
          <a:p>
            <a:pPr>
              <a:spcAft>
                <a:spcPts val="450"/>
              </a:spcAft>
            </a:pPr>
            <a:r>
              <a:rPr lang="en-US" sz="1200" dirty="0"/>
              <a:t>Having an enlarged prostate does not mean you’re at higher risk of developing cancer</a:t>
            </a:r>
          </a:p>
          <a:p>
            <a:pPr>
              <a:spcAft>
                <a:spcPts val="450"/>
              </a:spcAft>
            </a:pPr>
            <a:r>
              <a:rPr lang="en-US" sz="1200" dirty="0"/>
              <a:t>Similar symptoms between BPH and prostate cancer include: weak urine flow, difficulty starting and stopping, and increased PSA (prostate-specific antigen) levels</a:t>
            </a:r>
          </a:p>
        </p:txBody>
      </p:sp>
    </p:spTree>
    <p:extLst>
      <p:ext uri="{BB962C8B-B14F-4D97-AF65-F5344CB8AC3E}">
        <p14:creationId xmlns:p14="http://schemas.microsoft.com/office/powerpoint/2010/main" val="420476499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134E14-2E79-41F7-974D-BEE788E85357}"/>
              </a:ext>
            </a:extLst>
          </p:cNvPr>
          <p:cNvSpPr>
            <a:spLocks noGrp="1"/>
          </p:cNvSpPr>
          <p:nvPr>
            <p:ph idx="4294967295"/>
          </p:nvPr>
        </p:nvSpPr>
        <p:spPr>
          <a:xfrm>
            <a:off x="381000" y="1238250"/>
            <a:ext cx="5378450" cy="1147762"/>
          </a:xfrm>
        </p:spPr>
        <p:txBody>
          <a:bodyPr wrap="square">
            <a:noAutofit/>
          </a:bodyPr>
          <a:lstStyle/>
          <a:p>
            <a:pPr marL="0" indent="0">
              <a:buNone/>
            </a:pPr>
            <a:r>
              <a:rPr lang="en-US" sz="3000" b="1" dirty="0">
                <a:solidFill>
                  <a:schemeClr val="accent2">
                    <a:lumMod val="50000"/>
                  </a:schemeClr>
                </a:solidFill>
              </a:rPr>
              <a:t>Prostate cancer is the most common cancer among men, after skin cancer.</a:t>
            </a:r>
            <a:r>
              <a:rPr lang="en-US" sz="3000" b="1" baseline="30000" dirty="0">
                <a:solidFill>
                  <a:schemeClr val="accent2">
                    <a:lumMod val="50000"/>
                  </a:schemeClr>
                </a:solidFill>
              </a:rPr>
              <a:t>8</a:t>
            </a:r>
            <a:endParaRPr lang="en-US" sz="3000" baseline="30000" dirty="0">
              <a:solidFill>
                <a:schemeClr val="accent2">
                  <a:lumMod val="50000"/>
                </a:schemeClr>
              </a:solidFill>
            </a:endParaRPr>
          </a:p>
        </p:txBody>
      </p:sp>
      <p:sp>
        <p:nvSpPr>
          <p:cNvPr id="9" name="Rectangle 8">
            <a:extLst>
              <a:ext uri="{FF2B5EF4-FFF2-40B4-BE49-F238E27FC236}">
                <a16:creationId xmlns:a16="http://schemas.microsoft.com/office/drawing/2014/main" id="{1BD655A4-98DF-854B-AD3A-15DF5666B6C8}"/>
              </a:ext>
            </a:extLst>
          </p:cNvPr>
          <p:cNvSpPr/>
          <p:nvPr/>
        </p:nvSpPr>
        <p:spPr>
          <a:xfrm>
            <a:off x="380999" y="2757489"/>
            <a:ext cx="4856683" cy="900247"/>
          </a:xfrm>
          <a:prstGeom prst="rect">
            <a:avLst/>
          </a:prstGeom>
        </p:spPr>
        <p:txBody>
          <a:bodyPr wrap="square">
            <a:noAutofit/>
          </a:bodyPr>
          <a:lstStyle/>
          <a:p>
            <a:r>
              <a:rPr lang="en-US" sz="2100" dirty="0">
                <a:solidFill>
                  <a:schemeClr val="accent2">
                    <a:lumMod val="50000"/>
                  </a:schemeClr>
                </a:solidFill>
              </a:rPr>
              <a:t>And five-year survival rates are 98%.</a:t>
            </a:r>
            <a:r>
              <a:rPr lang="en-US" sz="2100" baseline="30000" dirty="0">
                <a:solidFill>
                  <a:schemeClr val="accent2">
                    <a:lumMod val="50000"/>
                  </a:schemeClr>
                </a:solidFill>
              </a:rPr>
              <a:t>9</a:t>
            </a:r>
            <a:r>
              <a:rPr lang="en-US" sz="2100" dirty="0">
                <a:solidFill>
                  <a:schemeClr val="accent2">
                    <a:lumMod val="50000"/>
                  </a:schemeClr>
                </a:solidFill>
              </a:rPr>
              <a:t> </a:t>
            </a:r>
            <a:endParaRPr lang="en-US" sz="3600" baseline="30000" dirty="0">
              <a:solidFill>
                <a:schemeClr val="accent2">
                  <a:lumMod val="50000"/>
                </a:schemeClr>
              </a:solidFill>
            </a:endParaRPr>
          </a:p>
        </p:txBody>
      </p:sp>
      <p:sp>
        <p:nvSpPr>
          <p:cNvPr id="6" name="TextBox 5">
            <a:extLst>
              <a:ext uri="{FF2B5EF4-FFF2-40B4-BE49-F238E27FC236}">
                <a16:creationId xmlns:a16="http://schemas.microsoft.com/office/drawing/2014/main" id="{3E02212A-39D4-43C6-ABAB-5359F65F70B8}"/>
              </a:ext>
            </a:extLst>
          </p:cNvPr>
          <p:cNvSpPr txBox="1"/>
          <p:nvPr/>
        </p:nvSpPr>
        <p:spPr>
          <a:xfrm>
            <a:off x="228600" y="4358985"/>
            <a:ext cx="4572000" cy="215444"/>
          </a:xfrm>
          <a:prstGeom prst="rect">
            <a:avLst/>
          </a:prstGeom>
          <a:noFill/>
        </p:spPr>
        <p:txBody>
          <a:bodyPr wrap="square">
            <a:spAutoFit/>
          </a:bodyPr>
          <a:lstStyle/>
          <a:p>
            <a:pPr marL="58738" indent="-58738">
              <a:spcBef>
                <a:spcPts val="0"/>
              </a:spcBef>
              <a:spcAft>
                <a:spcPts val="0"/>
              </a:spcAft>
              <a:buFont typeface="+mj-lt"/>
              <a:buAutoNum type="arabicPeriod" startAt="8"/>
            </a:pPr>
            <a:r>
              <a:rPr lang="en-US" sz="400" dirty="0">
                <a:solidFill>
                  <a:schemeClr val="tx2"/>
                </a:solidFill>
                <a:latin typeface="+mj-lt"/>
              </a:rPr>
              <a:t>Key Statistics for Prostate Cancer. American Cancer Society. https://www.cancer.org/cancer/prostate-cancer/about/key-statistics.html. Accessed May 11, 2022.</a:t>
            </a:r>
            <a:endParaRPr lang="en-US" sz="400" dirty="0">
              <a:solidFill>
                <a:schemeClr val="tx2"/>
              </a:solidFill>
              <a:latin typeface="+mj-lt"/>
              <a:ea typeface="Times New Roman" panose="02020603050405020304" pitchFamily="18" charset="0"/>
            </a:endParaRPr>
          </a:p>
          <a:p>
            <a:pPr marL="58738" indent="-58738">
              <a:spcBef>
                <a:spcPts val="0"/>
              </a:spcBef>
              <a:spcAft>
                <a:spcPts val="0"/>
              </a:spcAft>
              <a:buFont typeface="+mj-lt"/>
              <a:buAutoNum type="arabicPeriod" startAt="8"/>
            </a:pPr>
            <a:r>
              <a:rPr lang="en-US" sz="400" dirty="0">
                <a:solidFill>
                  <a:schemeClr val="tx2"/>
                </a:solidFill>
                <a:latin typeface="+mj-lt"/>
              </a:rPr>
              <a:t>Survival Rates for Prostate Cancer. American Cancer Society. https://www.cancer.org/cancer/prostate-cancer/detection-diagnosis-staging/survival-rates.html. Accessed May 11, 2022.</a:t>
            </a: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303979373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4AB2-973B-4122-B6B6-CBF3DF864C55}"/>
              </a:ext>
            </a:extLst>
          </p:cNvPr>
          <p:cNvSpPr>
            <a:spLocks noGrp="1"/>
          </p:cNvSpPr>
          <p:nvPr>
            <p:ph type="title"/>
          </p:nvPr>
        </p:nvSpPr>
        <p:spPr/>
        <p:txBody>
          <a:bodyPr/>
          <a:lstStyle/>
          <a:p>
            <a:r>
              <a:rPr lang="en-US" dirty="0"/>
              <a:t>Prostate cancer statistics</a:t>
            </a:r>
            <a:r>
              <a:rPr lang="en-US" baseline="30000" dirty="0"/>
              <a:t>8-10</a:t>
            </a:r>
            <a:endParaRPr lang="en-US" baseline="30000" dirty="0">
              <a:highlight>
                <a:srgbClr val="FFFF00"/>
              </a:highlight>
            </a:endParaRPr>
          </a:p>
        </p:txBody>
      </p:sp>
      <p:sp>
        <p:nvSpPr>
          <p:cNvPr id="5" name="Content Placeholder 4">
            <a:extLst>
              <a:ext uri="{FF2B5EF4-FFF2-40B4-BE49-F238E27FC236}">
                <a16:creationId xmlns:a16="http://schemas.microsoft.com/office/drawing/2014/main" id="{8D2AD9A8-C9D9-4701-AD2A-DA795A9B08F6}"/>
              </a:ext>
            </a:extLst>
          </p:cNvPr>
          <p:cNvSpPr>
            <a:spLocks noGrp="1"/>
          </p:cNvSpPr>
          <p:nvPr>
            <p:ph idx="1"/>
          </p:nvPr>
        </p:nvSpPr>
        <p:spPr>
          <a:xfrm>
            <a:off x="381000" y="1170058"/>
            <a:ext cx="6438900" cy="317500"/>
          </a:xfrm>
        </p:spPr>
        <p:txBody>
          <a:bodyPr/>
          <a:lstStyle/>
          <a:p>
            <a:pPr marL="0" indent="0">
              <a:buNone/>
            </a:pPr>
            <a:r>
              <a:rPr lang="en-US" sz="1800" b="1" dirty="0">
                <a:solidFill>
                  <a:schemeClr val="accent1"/>
                </a:solidFill>
              </a:rPr>
              <a:t>Prostate cancer in the United States in 2022: </a:t>
            </a:r>
          </a:p>
          <a:p>
            <a:pPr marL="0" indent="0">
              <a:buNone/>
            </a:pPr>
            <a:endParaRPr lang="en-US" sz="1600" dirty="0"/>
          </a:p>
        </p:txBody>
      </p:sp>
      <p:grpSp>
        <p:nvGrpSpPr>
          <p:cNvPr id="9" name="Group 8">
            <a:extLst>
              <a:ext uri="{FF2B5EF4-FFF2-40B4-BE49-F238E27FC236}">
                <a16:creationId xmlns:a16="http://schemas.microsoft.com/office/drawing/2014/main" id="{E18DE374-6A29-4CDA-83A9-7B83503850D3}"/>
              </a:ext>
            </a:extLst>
          </p:cNvPr>
          <p:cNvGrpSpPr/>
          <p:nvPr/>
        </p:nvGrpSpPr>
        <p:grpSpPr>
          <a:xfrm>
            <a:off x="417647" y="1806669"/>
            <a:ext cx="8308706" cy="1612803"/>
            <a:chOff x="323470" y="1765348"/>
            <a:chExt cx="8308706" cy="1612803"/>
          </a:xfrm>
        </p:grpSpPr>
        <p:sp>
          <p:nvSpPr>
            <p:cNvPr id="3" name="Rectangle 2">
              <a:extLst>
                <a:ext uri="{FF2B5EF4-FFF2-40B4-BE49-F238E27FC236}">
                  <a16:creationId xmlns:a16="http://schemas.microsoft.com/office/drawing/2014/main" id="{D21E042A-1DC6-B099-64A7-D256DF6882C9}"/>
                </a:ext>
              </a:extLst>
            </p:cNvPr>
            <p:cNvSpPr/>
            <p:nvPr/>
          </p:nvSpPr>
          <p:spPr>
            <a:xfrm>
              <a:off x="323470" y="1765348"/>
              <a:ext cx="1907336" cy="16128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100" dirty="0"/>
              </a:br>
              <a:r>
                <a:rPr lang="en-US" sz="1100" dirty="0"/>
                <a:t>Estimated new cases </a:t>
              </a:r>
            </a:p>
            <a:p>
              <a:pPr algn="ctr"/>
              <a:r>
                <a:rPr lang="en-US" sz="3600" dirty="0"/>
                <a:t>268,490</a:t>
              </a:r>
            </a:p>
            <a:p>
              <a:pPr algn="ctr"/>
              <a:endParaRPr lang="en-US" sz="1400" dirty="0"/>
            </a:p>
          </p:txBody>
        </p:sp>
        <p:sp>
          <p:nvSpPr>
            <p:cNvPr id="6" name="Rectangle 5">
              <a:extLst>
                <a:ext uri="{FF2B5EF4-FFF2-40B4-BE49-F238E27FC236}">
                  <a16:creationId xmlns:a16="http://schemas.microsoft.com/office/drawing/2014/main" id="{525F03AE-561D-E82D-A0BB-B6F98657C9E3}"/>
                </a:ext>
              </a:extLst>
            </p:cNvPr>
            <p:cNvSpPr/>
            <p:nvPr/>
          </p:nvSpPr>
          <p:spPr>
            <a:xfrm>
              <a:off x="2457260" y="1765348"/>
              <a:ext cx="1907336" cy="16128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100" dirty="0"/>
              </a:br>
              <a:r>
                <a:rPr lang="en-US" sz="1100" dirty="0"/>
                <a:t>Estimated deaths</a:t>
              </a:r>
            </a:p>
            <a:p>
              <a:pPr algn="ctr"/>
              <a:r>
                <a:rPr lang="en-US" sz="3600" dirty="0"/>
                <a:t>34,500</a:t>
              </a:r>
            </a:p>
            <a:p>
              <a:pPr algn="ctr"/>
              <a:endParaRPr lang="en-US" sz="1400" dirty="0"/>
            </a:p>
          </p:txBody>
        </p:sp>
        <p:sp>
          <p:nvSpPr>
            <p:cNvPr id="7" name="Rectangle 6">
              <a:extLst>
                <a:ext uri="{FF2B5EF4-FFF2-40B4-BE49-F238E27FC236}">
                  <a16:creationId xmlns:a16="http://schemas.microsoft.com/office/drawing/2014/main" id="{2CFE0DB8-E396-1EEF-27BB-60EA1EEE15B7}"/>
                </a:ext>
              </a:extLst>
            </p:cNvPr>
            <p:cNvSpPr/>
            <p:nvPr/>
          </p:nvSpPr>
          <p:spPr>
            <a:xfrm>
              <a:off x="4591050" y="1765348"/>
              <a:ext cx="1907336" cy="16128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5-year relative survival rate for localized stage</a:t>
              </a:r>
            </a:p>
            <a:p>
              <a:pPr algn="ctr"/>
              <a:r>
                <a:rPr lang="en-US" sz="3600" dirty="0"/>
                <a:t>&gt;99%</a:t>
              </a:r>
            </a:p>
            <a:p>
              <a:pPr algn="ctr"/>
              <a:endParaRPr lang="en-US" sz="1400" dirty="0"/>
            </a:p>
          </p:txBody>
        </p:sp>
        <p:sp>
          <p:nvSpPr>
            <p:cNvPr id="8" name="Rectangle 7">
              <a:extLst>
                <a:ext uri="{FF2B5EF4-FFF2-40B4-BE49-F238E27FC236}">
                  <a16:creationId xmlns:a16="http://schemas.microsoft.com/office/drawing/2014/main" id="{0711B928-7CA0-F0AE-D51D-9EAEF115C76A}"/>
                </a:ext>
              </a:extLst>
            </p:cNvPr>
            <p:cNvSpPr/>
            <p:nvPr/>
          </p:nvSpPr>
          <p:spPr>
            <a:xfrm>
              <a:off x="6724840" y="1765348"/>
              <a:ext cx="1907336" cy="16128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5-year relative survival rate for all stages combined</a:t>
              </a:r>
            </a:p>
            <a:p>
              <a:pPr algn="ctr"/>
              <a:r>
                <a:rPr lang="en-US" sz="3600" dirty="0"/>
                <a:t>98%</a:t>
              </a:r>
            </a:p>
            <a:p>
              <a:pPr algn="ctr"/>
              <a:endParaRPr lang="en-US" sz="1400" dirty="0"/>
            </a:p>
          </p:txBody>
        </p:sp>
      </p:grpSp>
      <p:sp>
        <p:nvSpPr>
          <p:cNvPr id="14" name="TextBox 13">
            <a:extLst>
              <a:ext uri="{FF2B5EF4-FFF2-40B4-BE49-F238E27FC236}">
                <a16:creationId xmlns:a16="http://schemas.microsoft.com/office/drawing/2014/main" id="{52DFA0FD-5C17-9393-F373-57FDD9CD283A}"/>
              </a:ext>
            </a:extLst>
          </p:cNvPr>
          <p:cNvSpPr txBox="1"/>
          <p:nvPr/>
        </p:nvSpPr>
        <p:spPr>
          <a:xfrm>
            <a:off x="381000" y="3738584"/>
            <a:ext cx="8420100" cy="369332"/>
          </a:xfrm>
          <a:prstGeom prst="rect">
            <a:avLst/>
          </a:prstGeom>
          <a:noFill/>
        </p:spPr>
        <p:txBody>
          <a:bodyPr wrap="square">
            <a:spAutoFit/>
          </a:bodyPr>
          <a:lstStyle/>
          <a:p>
            <a:pPr marL="0" indent="0" algn="ctr">
              <a:buNone/>
            </a:pPr>
            <a:r>
              <a:rPr lang="en-US" dirty="0"/>
              <a:t>About 1 in 8 men will be diagnosed with prostate cancer during his lifetime. </a:t>
            </a:r>
            <a:endParaRPr lang="en-US" baseline="30000" dirty="0"/>
          </a:p>
        </p:txBody>
      </p:sp>
      <p:sp>
        <p:nvSpPr>
          <p:cNvPr id="10" name="TextBox 9">
            <a:extLst>
              <a:ext uri="{FF2B5EF4-FFF2-40B4-BE49-F238E27FC236}">
                <a16:creationId xmlns:a16="http://schemas.microsoft.com/office/drawing/2014/main" id="{80D252B8-EC8F-4469-AECE-E63B318F1C25}"/>
              </a:ext>
            </a:extLst>
          </p:cNvPr>
          <p:cNvSpPr txBox="1"/>
          <p:nvPr/>
        </p:nvSpPr>
        <p:spPr>
          <a:xfrm>
            <a:off x="228599" y="4315095"/>
            <a:ext cx="8610599" cy="338554"/>
          </a:xfrm>
          <a:prstGeom prst="rect">
            <a:avLst/>
          </a:prstGeom>
          <a:noFill/>
        </p:spPr>
        <p:txBody>
          <a:bodyPr wrap="square">
            <a:spAutoFit/>
          </a:bodyPr>
          <a:lstStyle/>
          <a:p>
            <a:pPr marL="117475" indent="-117475">
              <a:spcBef>
                <a:spcPts val="0"/>
              </a:spcBef>
              <a:spcAft>
                <a:spcPts val="0"/>
              </a:spcAft>
              <a:buFont typeface="+mj-lt"/>
              <a:buAutoNum type="arabicPeriod" startAt="8"/>
            </a:pPr>
            <a:r>
              <a:rPr lang="en-US" sz="400" dirty="0">
                <a:solidFill>
                  <a:schemeClr val="tx2"/>
                </a:solidFill>
                <a:latin typeface="+mj-lt"/>
              </a:rPr>
              <a:t>Key Statistics for Prostate Cancer. American Cancer Society. https://www.cancer.org/cancer/prostate-cancer/about/key-statistics.html. Accessed May 11, 2022.</a:t>
            </a:r>
            <a:endParaRPr lang="en-US" sz="400" dirty="0">
              <a:solidFill>
                <a:schemeClr val="tx2"/>
              </a:solidFill>
              <a:latin typeface="+mj-lt"/>
              <a:ea typeface="Times New Roman" panose="02020603050405020304" pitchFamily="18" charset="0"/>
            </a:endParaRPr>
          </a:p>
          <a:p>
            <a:pPr marL="117475" indent="-117475">
              <a:spcBef>
                <a:spcPts val="0"/>
              </a:spcBef>
              <a:spcAft>
                <a:spcPts val="0"/>
              </a:spcAft>
              <a:buFont typeface="+mj-lt"/>
              <a:buAutoNum type="arabicPeriod" startAt="8"/>
            </a:pPr>
            <a:r>
              <a:rPr lang="en-US" sz="400" dirty="0">
                <a:solidFill>
                  <a:schemeClr val="tx2"/>
                </a:solidFill>
                <a:latin typeface="+mj-lt"/>
              </a:rPr>
              <a:t>Survival Rates for Prostate Cancer. American Cancer Society. https://www.cancer.org/cancer/prostate-cancer/detection-diagnosis-staging/survival-rates.html. Accessed May 11, 2022.</a:t>
            </a:r>
          </a:p>
          <a:p>
            <a:pPr marL="117475" indent="-117475">
              <a:spcBef>
                <a:spcPts val="0"/>
              </a:spcBef>
              <a:spcAft>
                <a:spcPts val="0"/>
              </a:spcAft>
              <a:buFont typeface="+mj-lt"/>
              <a:buAutoNum type="arabicPeriod" startAt="8"/>
            </a:pPr>
            <a:r>
              <a:rPr lang="en-US" sz="400" dirty="0">
                <a:solidFill>
                  <a:schemeClr val="tx2"/>
                </a:solidFill>
                <a:latin typeface="+mj-lt"/>
                <a:ea typeface="Times New Roman" panose="02020603050405020304" pitchFamily="18" charset="0"/>
              </a:rPr>
              <a:t>Cancer Stat Facts: Prostate Cancer. National Cancer Institute. https://seer.cancer.gov/statfacts/html/prost.html. Accessed May 11, 2022.</a:t>
            </a:r>
          </a:p>
          <a:p>
            <a:pPr marL="117475" indent="-117475">
              <a:spcBef>
                <a:spcPts val="0"/>
              </a:spcBef>
              <a:spcAft>
                <a:spcPts val="0"/>
              </a:spcAft>
              <a:buFont typeface="+mj-lt"/>
              <a:buAutoNum type="arabicPeriod" startAt="8"/>
            </a:pP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276480180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0F7DBF-B169-712E-D749-BC23C32CF99F}"/>
              </a:ext>
            </a:extLst>
          </p:cNvPr>
          <p:cNvGrpSpPr/>
          <p:nvPr/>
        </p:nvGrpSpPr>
        <p:grpSpPr>
          <a:xfrm>
            <a:off x="361950" y="1121207"/>
            <a:ext cx="8420100" cy="3026512"/>
            <a:chOff x="381000" y="1720850"/>
            <a:chExt cx="4477811" cy="1041400"/>
          </a:xfrm>
          <a:solidFill>
            <a:schemeClr val="accent2">
              <a:lumMod val="20000"/>
              <a:lumOff val="80000"/>
            </a:schemeClr>
          </a:solidFill>
        </p:grpSpPr>
        <p:sp>
          <p:nvSpPr>
            <p:cNvPr id="9" name="Rectangle 8">
              <a:extLst>
                <a:ext uri="{FF2B5EF4-FFF2-40B4-BE49-F238E27FC236}">
                  <a16:creationId xmlns:a16="http://schemas.microsoft.com/office/drawing/2014/main" id="{A01AE153-DC7C-AAC5-3500-7A00CB56EC1A}"/>
                </a:ext>
              </a:extLst>
            </p:cNvPr>
            <p:cNvSpPr/>
            <p:nvPr/>
          </p:nvSpPr>
          <p:spPr>
            <a:xfrm>
              <a:off x="381000" y="1720850"/>
              <a:ext cx="1041400" cy="1041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spcAft>
                  <a:spcPts val="900"/>
                </a:spcAft>
              </a:pPr>
              <a:r>
                <a:rPr lang="en-US" sz="2000" b="1" dirty="0">
                  <a:solidFill>
                    <a:schemeClr val="accent1"/>
                  </a:solidFill>
                </a:rPr>
                <a:t>Age</a:t>
              </a:r>
              <a:endParaRPr lang="en-US" sz="2000" dirty="0">
                <a:solidFill>
                  <a:schemeClr val="accent1"/>
                </a:solidFill>
              </a:endParaRPr>
            </a:p>
            <a:p>
              <a:pPr marL="114300" indent="-114300">
                <a:spcAft>
                  <a:spcPts val="900"/>
                </a:spcAft>
                <a:buFont typeface="Arial" panose="020B0604020202020204" pitchFamily="34" charset="0"/>
                <a:buChar char="•"/>
              </a:pPr>
              <a:r>
                <a:rPr lang="en-US" sz="1200" dirty="0">
                  <a:solidFill>
                    <a:schemeClr val="accent1"/>
                  </a:solidFill>
                </a:rPr>
                <a:t>The chance of having prostate cancer rises rapidly after age 50 </a:t>
              </a:r>
            </a:p>
            <a:p>
              <a:pPr marL="114300" indent="-114300">
                <a:spcAft>
                  <a:spcPts val="900"/>
                </a:spcAft>
                <a:buFont typeface="Arial" panose="020B0604020202020204" pitchFamily="34" charset="0"/>
                <a:buChar char="•"/>
              </a:pPr>
              <a:r>
                <a:rPr lang="en-US" sz="1200" dirty="0">
                  <a:solidFill>
                    <a:schemeClr val="accent1"/>
                  </a:solidFill>
                </a:rPr>
                <a:t>Over half of prostate cancer cases are found in men older than 65</a:t>
              </a:r>
            </a:p>
          </p:txBody>
        </p:sp>
        <p:sp>
          <p:nvSpPr>
            <p:cNvPr id="10" name="Rectangle 9">
              <a:extLst>
                <a:ext uri="{FF2B5EF4-FFF2-40B4-BE49-F238E27FC236}">
                  <a16:creationId xmlns:a16="http://schemas.microsoft.com/office/drawing/2014/main" id="{65867E4E-CA19-B7F4-3EDC-1139C75BEADA}"/>
                </a:ext>
              </a:extLst>
            </p:cNvPr>
            <p:cNvSpPr/>
            <p:nvPr/>
          </p:nvSpPr>
          <p:spPr>
            <a:xfrm>
              <a:off x="1526471" y="1720850"/>
              <a:ext cx="1041400" cy="1041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spcAft>
                  <a:spcPts val="900"/>
                </a:spcAft>
              </a:pPr>
              <a:r>
                <a:rPr lang="en-US" sz="2000" b="1" dirty="0">
                  <a:solidFill>
                    <a:schemeClr val="accent1"/>
                  </a:solidFill>
                </a:rPr>
                <a:t>Genetics</a:t>
              </a:r>
              <a:endParaRPr lang="en-US" sz="2000" dirty="0">
                <a:solidFill>
                  <a:schemeClr val="accent1"/>
                </a:solidFill>
              </a:endParaRPr>
            </a:p>
            <a:p>
              <a:pPr marL="114300" indent="-114300">
                <a:spcAft>
                  <a:spcPts val="900"/>
                </a:spcAft>
                <a:buFont typeface="Arial" panose="020B0604020202020204" pitchFamily="34" charset="0"/>
                <a:buChar char="•"/>
              </a:pPr>
              <a:r>
                <a:rPr lang="en-US" sz="1200" dirty="0">
                  <a:solidFill>
                    <a:schemeClr val="accent1"/>
                  </a:solidFill>
                </a:rPr>
                <a:t>Most prostate cancer occurs in men </a:t>
              </a:r>
              <a:r>
                <a:rPr lang="en-US" sz="1200" u="sng" dirty="0">
                  <a:solidFill>
                    <a:schemeClr val="accent1"/>
                  </a:solidFill>
                </a:rPr>
                <a:t>without</a:t>
              </a:r>
              <a:r>
                <a:rPr lang="en-US" sz="1200" dirty="0">
                  <a:solidFill>
                    <a:schemeClr val="accent1"/>
                  </a:solidFill>
                </a:rPr>
                <a:t> a family history</a:t>
              </a:r>
            </a:p>
            <a:p>
              <a:pPr marL="114300" indent="-114300">
                <a:spcAft>
                  <a:spcPts val="900"/>
                </a:spcAft>
                <a:buFont typeface="Arial" panose="020B0604020202020204" pitchFamily="34" charset="0"/>
                <a:buChar char="•"/>
              </a:pPr>
              <a:r>
                <a:rPr lang="en-US" sz="1200" dirty="0">
                  <a:solidFill>
                    <a:schemeClr val="accent1"/>
                  </a:solidFill>
                </a:rPr>
                <a:t>But having a father or brother with prostate cancer more than doubles risk </a:t>
              </a:r>
            </a:p>
          </p:txBody>
        </p:sp>
        <p:sp>
          <p:nvSpPr>
            <p:cNvPr id="11" name="Rectangle 10">
              <a:extLst>
                <a:ext uri="{FF2B5EF4-FFF2-40B4-BE49-F238E27FC236}">
                  <a16:creationId xmlns:a16="http://schemas.microsoft.com/office/drawing/2014/main" id="{F56D6610-0A4B-1293-D0A3-ECC95E44F8B1}"/>
                </a:ext>
              </a:extLst>
            </p:cNvPr>
            <p:cNvSpPr/>
            <p:nvPr/>
          </p:nvSpPr>
          <p:spPr>
            <a:xfrm>
              <a:off x="2671941" y="1720850"/>
              <a:ext cx="1041400" cy="1041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spcAft>
                  <a:spcPts val="900"/>
                </a:spcAft>
              </a:pPr>
              <a:r>
                <a:rPr lang="en-US" sz="2000" b="1" dirty="0">
                  <a:solidFill>
                    <a:schemeClr val="accent1"/>
                  </a:solidFill>
                </a:rPr>
                <a:t>Race &amp; </a:t>
              </a:r>
              <a:br>
                <a:rPr lang="en-US" sz="2000" b="1" dirty="0">
                  <a:solidFill>
                    <a:schemeClr val="accent1"/>
                  </a:solidFill>
                </a:rPr>
              </a:br>
              <a:r>
                <a:rPr lang="en-US" sz="2000" b="1" dirty="0">
                  <a:solidFill>
                    <a:schemeClr val="accent1"/>
                  </a:solidFill>
                </a:rPr>
                <a:t>Ethnicity</a:t>
              </a:r>
              <a:endParaRPr lang="en-US" sz="2000" dirty="0">
                <a:solidFill>
                  <a:schemeClr val="accent1"/>
                </a:solidFill>
              </a:endParaRPr>
            </a:p>
            <a:p>
              <a:pPr>
                <a:spcAft>
                  <a:spcPts val="900"/>
                </a:spcAft>
              </a:pPr>
              <a:r>
                <a:rPr lang="en-US" sz="1200" dirty="0">
                  <a:solidFill>
                    <a:schemeClr val="accent1"/>
                  </a:solidFill>
                </a:rPr>
                <a:t>Compared to white men in the U.S., </a:t>
              </a:r>
            </a:p>
            <a:p>
              <a:pPr marL="114300" indent="-114300">
                <a:spcAft>
                  <a:spcPts val="900"/>
                </a:spcAft>
                <a:buFont typeface="Arial" panose="020B0604020202020204" pitchFamily="34" charset="0"/>
                <a:buChar char="•"/>
              </a:pPr>
              <a:r>
                <a:rPr lang="en-US" sz="1200" dirty="0">
                  <a:solidFill>
                    <a:schemeClr val="accent1"/>
                  </a:solidFill>
                </a:rPr>
                <a:t>Black men are 1.7 times more likely to be diagnosed with prostate cancer</a:t>
              </a:r>
            </a:p>
            <a:p>
              <a:pPr marL="114300" indent="-114300">
                <a:spcAft>
                  <a:spcPts val="900"/>
                </a:spcAft>
                <a:buFont typeface="Arial" panose="020B0604020202020204" pitchFamily="34" charset="0"/>
                <a:buChar char="•"/>
              </a:pPr>
              <a:r>
                <a:rPr lang="en-US" sz="1200" dirty="0">
                  <a:solidFill>
                    <a:schemeClr val="accent1"/>
                  </a:solidFill>
                </a:rPr>
                <a:t>Latino and Hispanic men are 21% less likely to receive treatment</a:t>
              </a:r>
            </a:p>
          </p:txBody>
        </p:sp>
        <p:sp>
          <p:nvSpPr>
            <p:cNvPr id="12" name="Rectangle 11">
              <a:extLst>
                <a:ext uri="{FF2B5EF4-FFF2-40B4-BE49-F238E27FC236}">
                  <a16:creationId xmlns:a16="http://schemas.microsoft.com/office/drawing/2014/main" id="{206336B8-9044-8DD4-541E-2EAC7006ED74}"/>
                </a:ext>
              </a:extLst>
            </p:cNvPr>
            <p:cNvSpPr/>
            <p:nvPr/>
          </p:nvSpPr>
          <p:spPr>
            <a:xfrm>
              <a:off x="3817411" y="1720850"/>
              <a:ext cx="1041400" cy="1041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spcAft>
                  <a:spcPts val="900"/>
                </a:spcAft>
              </a:pPr>
              <a:r>
                <a:rPr lang="en-US" sz="2000" b="1" dirty="0">
                  <a:solidFill>
                    <a:schemeClr val="accent1"/>
                  </a:solidFill>
                </a:rPr>
                <a:t>Behaviors &amp; Lifestyle</a:t>
              </a:r>
              <a:endParaRPr lang="en-US" sz="2000" dirty="0">
                <a:solidFill>
                  <a:schemeClr val="accent1"/>
                </a:solidFill>
              </a:endParaRPr>
            </a:p>
            <a:p>
              <a:pPr marL="114300" indent="-114300">
                <a:spcAft>
                  <a:spcPts val="900"/>
                </a:spcAft>
                <a:buFont typeface="Arial" panose="020B0604020202020204" pitchFamily="34" charset="0"/>
                <a:buChar char="•"/>
              </a:pPr>
              <a:r>
                <a:rPr lang="en-US" sz="1200" dirty="0">
                  <a:solidFill>
                    <a:schemeClr val="accent1"/>
                  </a:solidFill>
                </a:rPr>
                <a:t>Some studies suggest chemical exposures, prostatitis and STIs (sexually transmitted infections) may increase risk</a:t>
              </a:r>
            </a:p>
          </p:txBody>
        </p:sp>
      </p:grpSp>
      <p:sp>
        <p:nvSpPr>
          <p:cNvPr id="2" name="Title 1">
            <a:extLst>
              <a:ext uri="{FF2B5EF4-FFF2-40B4-BE49-F238E27FC236}">
                <a16:creationId xmlns:a16="http://schemas.microsoft.com/office/drawing/2014/main" id="{556C4AB2-973B-4122-B6B6-CBF3DF864C55}"/>
              </a:ext>
            </a:extLst>
          </p:cNvPr>
          <p:cNvSpPr>
            <a:spLocks noGrp="1"/>
          </p:cNvSpPr>
          <p:nvPr>
            <p:ph type="title"/>
          </p:nvPr>
        </p:nvSpPr>
        <p:spPr/>
        <p:txBody>
          <a:bodyPr/>
          <a:lstStyle/>
          <a:p>
            <a:r>
              <a:rPr lang="en-US" dirty="0"/>
              <a:t>Prostate cancer risk factors</a:t>
            </a:r>
            <a:r>
              <a:rPr lang="en-US" baseline="30000" dirty="0"/>
              <a:t>8,11-13</a:t>
            </a:r>
            <a:endParaRPr lang="en-US" baseline="30000" dirty="0">
              <a:highlight>
                <a:srgbClr val="FFFF00"/>
              </a:highlight>
            </a:endParaRPr>
          </a:p>
        </p:txBody>
      </p:sp>
      <p:sp>
        <p:nvSpPr>
          <p:cNvPr id="13" name="TextBox 12">
            <a:extLst>
              <a:ext uri="{FF2B5EF4-FFF2-40B4-BE49-F238E27FC236}">
                <a16:creationId xmlns:a16="http://schemas.microsoft.com/office/drawing/2014/main" id="{97E10F0A-7592-4753-92DF-4762F7C1C9D4}"/>
              </a:ext>
            </a:extLst>
          </p:cNvPr>
          <p:cNvSpPr txBox="1"/>
          <p:nvPr/>
        </p:nvSpPr>
        <p:spPr>
          <a:xfrm>
            <a:off x="228599" y="4256575"/>
            <a:ext cx="8610599" cy="400110"/>
          </a:xfrm>
          <a:prstGeom prst="rect">
            <a:avLst/>
          </a:prstGeom>
          <a:noFill/>
        </p:spPr>
        <p:txBody>
          <a:bodyPr wrap="square">
            <a:spAutoFit/>
          </a:bodyPr>
          <a:lstStyle/>
          <a:p>
            <a:pPr marL="117475" indent="-117475">
              <a:spcBef>
                <a:spcPts val="0"/>
              </a:spcBef>
              <a:spcAft>
                <a:spcPts val="0"/>
              </a:spcAft>
              <a:buFont typeface="+mj-lt"/>
              <a:buAutoNum type="arabicPeriod" startAt="8"/>
            </a:pPr>
            <a:r>
              <a:rPr lang="en-US" sz="400" dirty="0">
                <a:solidFill>
                  <a:schemeClr val="tx2"/>
                </a:solidFill>
                <a:latin typeface="+mj-lt"/>
              </a:rPr>
              <a:t>Key Statistics for Prostate Cancer. American Cancer Society. https://www.cancer.org/cancer/prostate-cancer/about/key-statistics.html. Accessed May 11, 2022.</a:t>
            </a:r>
            <a:endParaRPr lang="en-US" sz="400" dirty="0">
              <a:solidFill>
                <a:schemeClr val="tx2"/>
              </a:solidFill>
              <a:latin typeface="+mj-lt"/>
              <a:ea typeface="Times New Roman" panose="02020603050405020304" pitchFamily="18" charset="0"/>
            </a:endParaRPr>
          </a:p>
          <a:p>
            <a:pPr marL="117475" indent="-117475">
              <a:spcBef>
                <a:spcPts val="0"/>
              </a:spcBef>
              <a:spcAft>
                <a:spcPts val="0"/>
              </a:spcAft>
              <a:buFont typeface="+mj-lt"/>
              <a:buAutoNum type="arabicPeriod" startAt="11"/>
            </a:pPr>
            <a:r>
              <a:rPr lang="en-US" sz="400" dirty="0">
                <a:solidFill>
                  <a:schemeClr val="tx2"/>
                </a:solidFill>
                <a:latin typeface="+mj-lt"/>
              </a:rPr>
              <a:t>ZERO – The End of Prostate Cancer. African Americans and Prostate Cancer. Available at: https://zerocancer.org/learn/about-prostate-cancer/risks/african-americans-prostate-cancer/. Accessed May 11, 2022.</a:t>
            </a:r>
          </a:p>
          <a:p>
            <a:pPr marL="117475" indent="-117475">
              <a:spcBef>
                <a:spcPts val="0"/>
              </a:spcBef>
              <a:spcAft>
                <a:spcPts val="0"/>
              </a:spcAft>
              <a:buFont typeface="+mj-lt"/>
              <a:buAutoNum type="arabicPeriod" startAt="11"/>
            </a:pPr>
            <a:r>
              <a:rPr lang="en-US" sz="400" dirty="0" err="1">
                <a:solidFill>
                  <a:schemeClr val="tx2"/>
                </a:solidFill>
                <a:latin typeface="+mj-lt"/>
              </a:rPr>
              <a:t>Lichtensztajn</a:t>
            </a:r>
            <a:r>
              <a:rPr lang="en-US" sz="400" dirty="0">
                <a:solidFill>
                  <a:schemeClr val="tx2"/>
                </a:solidFill>
                <a:latin typeface="+mj-lt"/>
              </a:rPr>
              <a:t> D, </a:t>
            </a:r>
            <a:r>
              <a:rPr lang="en-US" sz="400" dirty="0" err="1">
                <a:solidFill>
                  <a:schemeClr val="tx2"/>
                </a:solidFill>
                <a:latin typeface="+mj-lt"/>
              </a:rPr>
              <a:t>Leppert</a:t>
            </a:r>
            <a:r>
              <a:rPr lang="en-US" sz="400" dirty="0">
                <a:solidFill>
                  <a:schemeClr val="tx2"/>
                </a:solidFill>
                <a:latin typeface="+mj-lt"/>
              </a:rPr>
              <a:t> JY, Brooks JD, et al. Under-treatment of high-risk localized prostate cancer in the California Latino population. </a:t>
            </a:r>
            <a:r>
              <a:rPr lang="en-US" sz="400" i="1" dirty="0">
                <a:solidFill>
                  <a:schemeClr val="tx2"/>
                </a:solidFill>
                <a:latin typeface="+mj-lt"/>
              </a:rPr>
              <a:t>J Natl </a:t>
            </a:r>
            <a:r>
              <a:rPr lang="en-US" sz="400" i="1" dirty="0" err="1">
                <a:solidFill>
                  <a:schemeClr val="tx2"/>
                </a:solidFill>
                <a:latin typeface="+mj-lt"/>
              </a:rPr>
              <a:t>Compr</a:t>
            </a:r>
            <a:r>
              <a:rPr lang="en-US" sz="400" i="1" dirty="0">
                <a:solidFill>
                  <a:schemeClr val="tx2"/>
                </a:solidFill>
                <a:latin typeface="+mj-lt"/>
              </a:rPr>
              <a:t> </a:t>
            </a:r>
            <a:r>
              <a:rPr lang="en-US" sz="400" i="1" dirty="0" err="1">
                <a:solidFill>
                  <a:schemeClr val="tx2"/>
                </a:solidFill>
                <a:latin typeface="+mj-lt"/>
              </a:rPr>
              <a:t>Canc</a:t>
            </a:r>
            <a:r>
              <a:rPr lang="en-US" sz="400" i="1" dirty="0">
                <a:solidFill>
                  <a:schemeClr val="tx2"/>
                </a:solidFill>
                <a:latin typeface="+mj-lt"/>
              </a:rPr>
              <a:t> </a:t>
            </a:r>
            <a:r>
              <a:rPr lang="en-US" sz="400" i="1" dirty="0" err="1">
                <a:solidFill>
                  <a:schemeClr val="tx2"/>
                </a:solidFill>
                <a:latin typeface="+mj-lt"/>
              </a:rPr>
              <a:t>Netw</a:t>
            </a:r>
            <a:r>
              <a:rPr lang="en-US" sz="400" dirty="0">
                <a:solidFill>
                  <a:schemeClr val="tx2"/>
                </a:solidFill>
                <a:latin typeface="+mj-lt"/>
              </a:rPr>
              <a:t>. 2018 Nov;16(11):1353-60.</a:t>
            </a:r>
          </a:p>
          <a:p>
            <a:pPr marL="117475" indent="-117475">
              <a:spcBef>
                <a:spcPts val="0"/>
              </a:spcBef>
              <a:spcAft>
                <a:spcPts val="0"/>
              </a:spcAft>
              <a:buFont typeface="+mj-lt"/>
              <a:buAutoNum type="arabicPeriod" startAt="11"/>
            </a:pPr>
            <a:r>
              <a:rPr lang="en-US" sz="400" dirty="0">
                <a:solidFill>
                  <a:schemeClr val="tx2"/>
                </a:solidFill>
                <a:latin typeface="+mj-lt"/>
              </a:rPr>
              <a:t>Prostate Cancer Risk Factors. American Cancer Society. https://www.cancer.org/cancer/prostate-cancer/causes-risks-prevention/risk-factors.html. Accessed May 11, 2022.</a:t>
            </a:r>
          </a:p>
          <a:p>
            <a:pPr marL="117475" indent="-117475">
              <a:spcBef>
                <a:spcPts val="0"/>
              </a:spcBef>
              <a:spcAft>
                <a:spcPts val="0"/>
              </a:spcAft>
              <a:buFont typeface="+mj-lt"/>
              <a:buAutoNum type="arabicPeriod" startAt="11"/>
            </a:pPr>
            <a:endParaRPr lang="en-US" sz="400" dirty="0">
              <a:solidFill>
                <a:schemeClr val="tx2"/>
              </a:solidFill>
              <a:latin typeface="+mj-lt"/>
              <a:ea typeface="Times New Roman" panose="02020603050405020304" pitchFamily="18" charset="0"/>
            </a:endParaRPr>
          </a:p>
        </p:txBody>
      </p:sp>
    </p:spTree>
    <p:extLst>
      <p:ext uri="{BB962C8B-B14F-4D97-AF65-F5344CB8AC3E}">
        <p14:creationId xmlns:p14="http://schemas.microsoft.com/office/powerpoint/2010/main" val="3467701153"/>
      </p:ext>
    </p:extLst>
  </p:cSld>
  <p:clrMapOvr>
    <a:masterClrMapping/>
  </p:clrMapOvr>
  <p:transition spd="med">
    <p:fade/>
  </p:transition>
</p:sld>
</file>

<file path=ppt/theme/theme1.xml><?xml version="1.0" encoding="utf-8"?>
<a:theme xmlns:a="http://schemas.openxmlformats.org/drawingml/2006/main" name="2_Content Slides">
  <a:themeElements>
    <a:clrScheme name="BSC DTP Warm Colors">
      <a:dk1>
        <a:srgbClr val="383838"/>
      </a:dk1>
      <a:lt1>
        <a:srgbClr val="FFFFFF"/>
      </a:lt1>
      <a:dk2>
        <a:srgbClr val="5B6770"/>
      </a:dk2>
      <a:lt2>
        <a:srgbClr val="FFFFFF"/>
      </a:lt2>
      <a:accent1>
        <a:srgbClr val="003C71"/>
      </a:accent1>
      <a:accent2>
        <a:srgbClr val="0086BF"/>
      </a:accent2>
      <a:accent3>
        <a:srgbClr val="470A68"/>
      </a:accent3>
      <a:accent4>
        <a:srgbClr val="DA1883"/>
      </a:accent4>
      <a:accent5>
        <a:srgbClr val="AF272F"/>
      </a:accent5>
      <a:accent6>
        <a:srgbClr val="DC4405"/>
      </a:accent6>
      <a:hlink>
        <a:srgbClr val="470A68"/>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1CB06B91-C703-45A9-BE14-4F7EB288E5AF}" vid="{9121392A-58DE-40E7-8084-28D4F68491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duct xmlns="000510df-fb7f-4d55-88d0-b007007c3d56" xsi:nil="true"/>
    <lcf76f155ced4ddcb4097134ff3c332f xmlns="000510df-fb7f-4d55-88d0-b007007c3d56">
      <Terms xmlns="http://schemas.microsoft.com/office/infopath/2007/PartnerControls"/>
    </lcf76f155ced4ddcb4097134ff3c332f>
    <TaxCatchAll xmlns="e09f3f66-7606-464c-8bb7-106d86afdd1f" xsi:nil="true"/>
    <Migrated xmlns="000510df-fb7f-4d55-88d0-b007007c3d56">false</Migrat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BABF37694CB442AB5C6AFA09741D1B" ma:contentTypeVersion="18" ma:contentTypeDescription="Create a new document." ma:contentTypeScope="" ma:versionID="a9bfde24cc8e62f29f1d3720096f6a9b">
  <xsd:schema xmlns:xsd="http://www.w3.org/2001/XMLSchema" xmlns:xs="http://www.w3.org/2001/XMLSchema" xmlns:p="http://schemas.microsoft.com/office/2006/metadata/properties" xmlns:ns2="000510df-fb7f-4d55-88d0-b007007c3d56" xmlns:ns3="df8242e4-00aa-4e1e-a02b-b0f2f6939f2e" xmlns:ns4="e09f3f66-7606-464c-8bb7-106d86afdd1f" targetNamespace="http://schemas.microsoft.com/office/2006/metadata/properties" ma:root="true" ma:fieldsID="3b6699df8e1fa3c2cd095f5e835490f0" ns2:_="" ns3:_="" ns4:_="">
    <xsd:import namespace="000510df-fb7f-4d55-88d0-b007007c3d56"/>
    <xsd:import namespace="df8242e4-00aa-4e1e-a02b-b0f2f6939f2e"/>
    <xsd:import namespace="e09f3f66-7606-464c-8bb7-106d86afdd1f"/>
    <xsd:element name="properties">
      <xsd:complexType>
        <xsd:sequence>
          <xsd:element name="documentManagement">
            <xsd:complexType>
              <xsd:all>
                <xsd:element ref="ns2:Product"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igrated"/>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0510df-fb7f-4d55-88d0-b007007c3d56" elementFormDefault="qualified">
    <xsd:import namespace="http://schemas.microsoft.com/office/2006/documentManagement/types"/>
    <xsd:import namespace="http://schemas.microsoft.com/office/infopath/2007/PartnerControls"/>
    <xsd:element name="Product" ma:index="8" nillable="true" ma:displayName="Product" ma:format="Dropdown" ma:internalName="Product">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5cbba-0c74-4f28-92d4-a3c6495c4b63" ma:termSetId="09814cd3-568e-fe90-9814-8d621ff8fb84" ma:anchorId="fba54fb3-c3e1-fe81-a776-ca4b69148c4d" ma:open="true" ma:isKeyword="false">
      <xsd:complexType>
        <xsd:sequence>
          <xsd:element ref="pc:Terms" minOccurs="0" maxOccurs="1"/>
        </xsd:sequence>
      </xsd:complexType>
    </xsd:element>
    <xsd:element name="Migrated" ma:index="25" ma:displayName="Lori Downloaded" ma:default="0" ma:format="Dropdown" ma:internalName="Migrat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f8242e4-00aa-4e1e-a02b-b0f2f6939f2e"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9f3f66-7606-464c-8bb7-106d86afdd1f"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391b7d33-76e5-42dd-9b31-5e8360535f76}" ma:internalName="TaxCatchAll" ma:showField="CatchAllData" ma:web="df8242e4-00aa-4e1e-a02b-b0f2f6939f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E9843B-78EE-4DE8-9458-18684FD6D14F}">
  <ds:schemaRefs>
    <ds:schemaRef ds:uri="http://schemas.microsoft.com/sharepoint/v3/contenttype/forms"/>
  </ds:schemaRefs>
</ds:datastoreItem>
</file>

<file path=customXml/itemProps2.xml><?xml version="1.0" encoding="utf-8"?>
<ds:datastoreItem xmlns:ds="http://schemas.openxmlformats.org/officeDocument/2006/customXml" ds:itemID="{0446069F-BA11-40E5-8CE1-C3C23764D31E}">
  <ds:schemaRefs>
    <ds:schemaRef ds:uri="2815a757-ffb5-42bd-acec-eed4c22a563b"/>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604159de-2284-43d4-91d8-deca618928f4"/>
    <ds:schemaRef ds:uri="http://www.w3.org/XML/1998/namespace"/>
  </ds:schemaRefs>
</ds:datastoreItem>
</file>

<file path=customXml/itemProps3.xml><?xml version="1.0" encoding="utf-8"?>
<ds:datastoreItem xmlns:ds="http://schemas.openxmlformats.org/officeDocument/2006/customXml" ds:itemID="{06C13032-6002-429E-8962-886778358164}"/>
</file>

<file path=docProps/app.xml><?xml version="1.0" encoding="utf-8"?>
<Properties xmlns="http://schemas.openxmlformats.org/officeDocument/2006/extended-properties" xmlns:vt="http://schemas.openxmlformats.org/officeDocument/2006/docPropsVTypes">
  <Template>BostonScientific_PPT2_Template_10-2-12</Template>
  <TotalTime>16934</TotalTime>
  <Words>5840</Words>
  <Application>Microsoft Office PowerPoint</Application>
  <PresentationFormat>On-screen Show (16:9)</PresentationFormat>
  <Paragraphs>411</Paragraphs>
  <Slides>35</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Century Gothic</vt:lpstr>
      <vt:lpstr>2_Content Slides</vt:lpstr>
      <vt:lpstr>Prostate cancer &amp; treatment options  {Presenter name} {Presenter title and affiliation}</vt:lpstr>
      <vt:lpstr>[Dr. Name, Credentials]</vt:lpstr>
      <vt:lpstr>Agenda</vt:lpstr>
      <vt:lpstr>Prostate cancer overview</vt:lpstr>
      <vt:lpstr>What is the prostate?1,2</vt:lpstr>
      <vt:lpstr>Enlarged prostate vs. prostate cancer 3-7</vt:lpstr>
      <vt:lpstr>PowerPoint Presentation</vt:lpstr>
      <vt:lpstr>Prostate cancer statistics8-10</vt:lpstr>
      <vt:lpstr>Prostate cancer risk factors8,11-13</vt:lpstr>
      <vt:lpstr>Early detection14,15</vt:lpstr>
      <vt:lpstr>Screening for prostate cancer14</vt:lpstr>
      <vt:lpstr>Diagnosing prostate cancer15</vt:lpstr>
      <vt:lpstr>Determining the severity15,16</vt:lpstr>
      <vt:lpstr>TNM cancer staging16</vt:lpstr>
      <vt:lpstr>Understanding the Gleason score15,17</vt:lpstr>
      <vt:lpstr>Treatment options</vt:lpstr>
      <vt:lpstr>Treatment options18-20</vt:lpstr>
      <vt:lpstr>Active surveillance18</vt:lpstr>
      <vt:lpstr>Surgery19</vt:lpstr>
      <vt:lpstr>Radiation therapy – EBRT20 </vt:lpstr>
      <vt:lpstr>Radiation therapy – brachytherapy20 </vt:lpstr>
      <vt:lpstr>Options in radiation therapy20</vt:lpstr>
      <vt:lpstr>Other prostate cancer treatment options21-26</vt:lpstr>
      <vt:lpstr>Radiation therapy and SpaceOAR™ Hydrogel</vt:lpstr>
      <vt:lpstr>Understanding radiation side effects20,27,28</vt:lpstr>
      <vt:lpstr>Rectal spacing for radiation therapy28</vt:lpstr>
      <vt:lpstr>Introducing SpaceOAR™ Hydrogel</vt:lpstr>
      <vt:lpstr>Clinically proven31,33</vt:lpstr>
      <vt:lpstr>Dr. Gray: a practitioner and a patient</vt:lpstr>
      <vt:lpstr>Summary20,29-31</vt:lpstr>
      <vt:lpstr>Next steps</vt:lpstr>
      <vt:lpstr>Questions?</vt:lpstr>
      <vt:lpstr>References</vt:lpstr>
      <vt:lpstr>References</vt:lpstr>
      <vt:lpstr>Disclaimers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Condition</dc:title>
  <dc:creator>Jonathan Jackson</dc:creator>
  <cp:lastModifiedBy>Johnson, Molly</cp:lastModifiedBy>
  <cp:revision>218</cp:revision>
  <cp:lastPrinted>2018-07-30T18:32:49Z</cp:lastPrinted>
  <dcterms:created xsi:type="dcterms:W3CDTF">2018-07-18T15:04:46Z</dcterms:created>
  <dcterms:modified xsi:type="dcterms:W3CDTF">2022-07-05T18:31:37Z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0x01010008BABF37694CB442AB5C6AFA09741D1B</vt:lpwstr>
  </property>
</Properties>
</file>