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37"/>
  </p:notesMasterIdLst>
  <p:handoutMasterIdLst>
    <p:handoutMasterId r:id="rId38"/>
  </p:handoutMasterIdLst>
  <p:sldIdLst>
    <p:sldId id="333" r:id="rId3"/>
    <p:sldId id="554" r:id="rId4"/>
    <p:sldId id="637" r:id="rId5"/>
    <p:sldId id="634" r:id="rId6"/>
    <p:sldId id="583" r:id="rId7"/>
    <p:sldId id="638" r:id="rId8"/>
    <p:sldId id="585" r:id="rId9"/>
    <p:sldId id="586" r:id="rId10"/>
    <p:sldId id="588" r:id="rId11"/>
    <p:sldId id="590" r:id="rId12"/>
    <p:sldId id="591" r:id="rId13"/>
    <p:sldId id="600" r:id="rId14"/>
    <p:sldId id="592" r:id="rId15"/>
    <p:sldId id="593" r:id="rId16"/>
    <p:sldId id="596" r:id="rId17"/>
    <p:sldId id="606" r:id="rId18"/>
    <p:sldId id="604" r:id="rId19"/>
    <p:sldId id="612" r:id="rId20"/>
    <p:sldId id="614" r:id="rId21"/>
    <p:sldId id="613" r:id="rId22"/>
    <p:sldId id="632" r:id="rId23"/>
    <p:sldId id="633" r:id="rId24"/>
    <p:sldId id="630" r:id="rId25"/>
    <p:sldId id="628" r:id="rId26"/>
    <p:sldId id="617" r:id="rId27"/>
    <p:sldId id="619" r:id="rId28"/>
    <p:sldId id="621" r:id="rId29"/>
    <p:sldId id="548" r:id="rId30"/>
    <p:sldId id="420" r:id="rId31"/>
    <p:sldId id="625" r:id="rId32"/>
    <p:sldId id="549" r:id="rId33"/>
    <p:sldId id="636" r:id="rId34"/>
    <p:sldId id="435" r:id="rId35"/>
    <p:sldId id="639"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elissa" initials="MM"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50565C"/>
    <a:srgbClr val="000000"/>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4" autoAdjust="0"/>
    <p:restoredTop sz="81002" autoAdjust="0"/>
  </p:normalViewPr>
  <p:slideViewPr>
    <p:cSldViewPr>
      <p:cViewPr>
        <p:scale>
          <a:sx n="70" d="100"/>
          <a:sy n="70" d="100"/>
        </p:scale>
        <p:origin x="-810" y="-396"/>
      </p:cViewPr>
      <p:guideLst>
        <p:guide orient="horz" pos="1584"/>
        <p:guide pos="2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5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FCC6281-524D-4121-B869-F7FFD433B10F}" type="datetimeFigureOut">
              <a:rPr lang="en-US" smtClean="0"/>
              <a:pPr/>
              <a:t>4/2/2015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8475292-322F-44EE-91A6-D51F5F8FB66B}" type="slidenum">
              <a:rPr lang="en-US" smtClean="0"/>
              <a:pPr/>
              <a:t>‹#›</a:t>
            </a:fld>
            <a:endParaRPr lang="en-US"/>
          </a:p>
        </p:txBody>
      </p:sp>
    </p:spTree>
    <p:extLst>
      <p:ext uri="{BB962C8B-B14F-4D97-AF65-F5344CB8AC3E}">
        <p14:creationId xmlns:p14="http://schemas.microsoft.com/office/powerpoint/2010/main" val="2645476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EE3C4D-4ACF-4AD2-982F-B975DF0AC3B6}" type="datetimeFigureOut">
              <a:rPr lang="en-US" smtClean="0"/>
              <a:pPr/>
              <a:t>4/2/2015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2FFA5B-3F60-4B34-A251-1EDA379A4A34}" type="slidenum">
              <a:rPr lang="en-US" smtClean="0"/>
              <a:pPr/>
              <a:t>‹#›</a:t>
            </a:fld>
            <a:endParaRPr lang="en-US"/>
          </a:p>
        </p:txBody>
      </p:sp>
    </p:spTree>
    <p:extLst>
      <p:ext uri="{BB962C8B-B14F-4D97-AF65-F5344CB8AC3E}">
        <p14:creationId xmlns:p14="http://schemas.microsoft.com/office/powerpoint/2010/main" val="241650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92FFA5B-3F60-4B34-A251-1EDA379A4A3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a:ln/>
        </p:spPr>
      </p:sp>
      <p:sp>
        <p:nvSpPr>
          <p:cNvPr id="495618" name="Rectangle 3"/>
          <p:cNvSpPr>
            <a:spLocks noGrp="1"/>
          </p:cNvSpPr>
          <p:nvPr>
            <p:ph type="body" idx="1"/>
          </p:nvPr>
        </p:nvSpPr>
        <p:spPr>
          <a:ln/>
        </p:spPr>
        <p:txBody>
          <a:bodyPr/>
          <a:lstStyle/>
          <a:p>
            <a:pPr>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a:ln/>
        </p:spPr>
      </p:sp>
      <p:sp>
        <p:nvSpPr>
          <p:cNvPr id="497666" name="Rectangle 3"/>
          <p:cNvSpPr>
            <a:spLocks noGrp="1"/>
          </p:cNvSpPr>
          <p:nvPr>
            <p:ph type="body" idx="1"/>
          </p:nvPr>
        </p:nvSpPr>
        <p:spPr>
          <a:ln/>
        </p:spPr>
        <p:txBody>
          <a:bodyPr/>
          <a:lstStyle/>
          <a:p>
            <a:pPr>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a:ln/>
        </p:spPr>
      </p:sp>
      <p:sp>
        <p:nvSpPr>
          <p:cNvPr id="76803" name="Rectangle 3"/>
          <p:cNvSpPr>
            <a:spLocks noGrp="1"/>
          </p:cNvSpPr>
          <p:nvPr>
            <p:ph type="body" idx="1"/>
          </p:nvPr>
        </p:nvSpPr>
        <p:spPr>
          <a:noFill/>
        </p:spPr>
        <p:txBody>
          <a:bodyPr/>
          <a:lstStyle/>
          <a:p>
            <a:pPr marL="859967" lvl="1" indent="-457528">
              <a:buClr>
                <a:schemeClr val="tx1"/>
              </a:buClr>
            </a:pPr>
            <a:endParaRPr lang="en-US"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a:ln/>
        </p:spPr>
      </p:sp>
      <p:sp>
        <p:nvSpPr>
          <p:cNvPr id="77827" name="Rectangle 3"/>
          <p:cNvSpPr>
            <a:spLocks noGrp="1"/>
          </p:cNvSpPr>
          <p:nvPr>
            <p:ph type="body" idx="1"/>
          </p:nvPr>
        </p:nvSpPr>
        <p:spPr>
          <a:noFill/>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defTabSz="927506" eaLnBrk="0" hangingPunct="0">
              <a:defRPr sz="2400">
                <a:solidFill>
                  <a:schemeClr val="tx1"/>
                </a:solidFill>
                <a:latin typeface="Arial" pitchFamily="34" charset="0"/>
                <a:ea typeface="ＭＳ Ｐゴシック" pitchFamily="34" charset="-128"/>
              </a:defRPr>
            </a:lvl1pPr>
            <a:lvl2pPr marL="744550" indent="-286365" defTabSz="927506" eaLnBrk="0" hangingPunct="0">
              <a:defRPr sz="2400">
                <a:solidFill>
                  <a:schemeClr val="tx1"/>
                </a:solidFill>
                <a:latin typeface="Arial" pitchFamily="34" charset="0"/>
                <a:ea typeface="ＭＳ Ｐゴシック" pitchFamily="34" charset="-128"/>
              </a:defRPr>
            </a:lvl2pPr>
            <a:lvl3pPr marL="1145461" indent="-229092" defTabSz="927506" eaLnBrk="0" hangingPunct="0">
              <a:defRPr sz="2400">
                <a:solidFill>
                  <a:schemeClr val="tx1"/>
                </a:solidFill>
                <a:latin typeface="Arial" pitchFamily="34" charset="0"/>
                <a:ea typeface="ＭＳ Ｐゴシック" pitchFamily="34" charset="-128"/>
              </a:defRPr>
            </a:lvl3pPr>
            <a:lvl4pPr marL="1603645" indent="-229092" defTabSz="927506" eaLnBrk="0" hangingPunct="0">
              <a:defRPr sz="2400">
                <a:solidFill>
                  <a:schemeClr val="tx1"/>
                </a:solidFill>
                <a:latin typeface="Arial" pitchFamily="34" charset="0"/>
                <a:ea typeface="ＭＳ Ｐゴシック" pitchFamily="34" charset="-128"/>
              </a:defRPr>
            </a:lvl4pPr>
            <a:lvl5pPr marL="2061830" indent="-229092" defTabSz="927506" eaLnBrk="0" hangingPunct="0">
              <a:defRPr sz="2400">
                <a:solidFill>
                  <a:schemeClr val="tx1"/>
                </a:solidFill>
                <a:latin typeface="Arial" pitchFamily="34" charset="0"/>
                <a:ea typeface="ＭＳ Ｐゴシック" pitchFamily="34" charset="-128"/>
              </a:defRPr>
            </a:lvl5pPr>
            <a:lvl6pPr marL="2520014" indent="-229092" defTabSz="92750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198" indent="-229092" defTabSz="92750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6384" indent="-229092" defTabSz="92750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4568" indent="-229092" defTabSz="92750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04AEA38-B598-4834-AC4E-C19263C52621}" type="slidenum">
              <a:rPr lang="en-US" sz="1200">
                <a:latin typeface="Lucida Sans Unicode" pitchFamily="34" charset="0"/>
              </a:rPr>
              <a:pPr/>
              <a:t>29</a:t>
            </a:fld>
            <a:endParaRPr lang="en-US" sz="1200" dirty="0">
              <a:latin typeface="Lucida Sans Unicode" pitchFamily="34" charset="0"/>
            </a:endParaRPr>
          </a:p>
        </p:txBody>
      </p:sp>
      <p:sp>
        <p:nvSpPr>
          <p:cNvPr id="278531" name="Rectangle 2"/>
          <p:cNvSpPr>
            <a:spLocks noGrp="1" noRot="1" noChangeAspect="1" noChangeArrowheads="1" noTextEdit="1"/>
          </p:cNvSpPr>
          <p:nvPr>
            <p:ph type="sldImg"/>
          </p:nvPr>
        </p:nvSpPr>
        <p:spPr>
          <a:noFill/>
        </p:spPr>
      </p:sp>
      <p:sp>
        <p:nvSpPr>
          <p:cNvPr id="278532" name="Rectangle 3"/>
          <p:cNvSpPr>
            <a:spLocks noGrp="1" noChangeArrowheads="1"/>
          </p:cNvSpPr>
          <p:nvPr>
            <p:ph type="body" idx="1"/>
          </p:nvPr>
        </p:nvSpPr>
        <p:spPr>
          <a:noFill/>
        </p:spPr>
        <p:txBody>
          <a:bodyPr/>
          <a:lstStyle/>
          <a:p>
            <a:pPr marL="171450" indent="-171450" eaLnBrk="1" hangingPunct="1">
              <a:buFont typeface="Arial" pitchFamily="34" charset="0"/>
              <a:buChar char="•"/>
            </a:pPr>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8B88832-D6A0-4DC8-90B1-1E67DA759121}" type="slidenum">
              <a:rPr lang="en-US" smtClean="0"/>
              <a:t>30</a:t>
            </a:fld>
            <a:endParaRPr lang="en-US" dirty="0"/>
          </a:p>
        </p:txBody>
      </p:sp>
    </p:spTree>
    <p:extLst>
      <p:ext uri="{BB962C8B-B14F-4D97-AF65-F5344CB8AC3E}">
        <p14:creationId xmlns:p14="http://schemas.microsoft.com/office/powerpoint/2010/main" val="4267291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B88832-D6A0-4DC8-90B1-1E67DA759121}" type="slidenum">
              <a:rPr lang="en-US" smtClean="0"/>
              <a:t>33</a:t>
            </a:fld>
            <a:endParaRPr lang="en-US" dirty="0"/>
          </a:p>
        </p:txBody>
      </p:sp>
    </p:spTree>
    <p:extLst>
      <p:ext uri="{BB962C8B-B14F-4D97-AF65-F5344CB8AC3E}">
        <p14:creationId xmlns:p14="http://schemas.microsoft.com/office/powerpoint/2010/main" val="81927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8B88832-D6A0-4DC8-90B1-1E67DA759121}" type="slidenum">
              <a:rPr lang="en-US" smtClean="0"/>
              <a:t>5</a:t>
            </a:fld>
            <a:endParaRPr lang="en-US" dirty="0"/>
          </a:p>
        </p:txBody>
      </p:sp>
    </p:spTree>
    <p:extLst>
      <p:ext uri="{BB962C8B-B14F-4D97-AF65-F5344CB8AC3E}">
        <p14:creationId xmlns:p14="http://schemas.microsoft.com/office/powerpoint/2010/main" val="426729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B88832-D6A0-4DC8-90B1-1E67DA759121}" type="slidenum">
              <a:rPr lang="en-US" smtClean="0"/>
              <a:t>6</a:t>
            </a:fld>
            <a:endParaRPr lang="en-US" dirty="0"/>
          </a:p>
        </p:txBody>
      </p:sp>
    </p:spTree>
    <p:extLst>
      <p:ext uri="{BB962C8B-B14F-4D97-AF65-F5344CB8AC3E}">
        <p14:creationId xmlns:p14="http://schemas.microsoft.com/office/powerpoint/2010/main" val="341998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a:ln/>
        </p:spPr>
      </p:sp>
      <p:sp>
        <p:nvSpPr>
          <p:cNvPr id="68611" name="Rectangle 3"/>
          <p:cNvSpPr>
            <a:spLocks noGrp="1"/>
          </p:cNvSpPr>
          <p:nvPr>
            <p:ph type="body" idx="1"/>
          </p:nvPr>
        </p:nvSpPr>
        <p:spPr>
          <a:noFill/>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8B88832-D6A0-4DC8-90B1-1E67DA759121}" type="slidenum">
              <a:rPr lang="en-US" smtClean="0"/>
              <a:t>9</a:t>
            </a:fld>
            <a:endParaRPr lang="en-US" dirty="0"/>
          </a:p>
        </p:txBody>
      </p:sp>
    </p:spTree>
    <p:extLst>
      <p:ext uri="{BB962C8B-B14F-4D97-AF65-F5344CB8AC3E}">
        <p14:creationId xmlns:p14="http://schemas.microsoft.com/office/powerpoint/2010/main" val="426729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latin typeface="Times" pitchFamily="18" charset="0"/>
            </a:endParaRPr>
          </a:p>
          <a:p>
            <a:endParaRPr lang="en-US" dirty="0"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46F79517-C67B-492F-AF25-BFB36AF9D180}"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p:txBody>
          <a:bodyPr>
            <a:normAutofit fontScale="70000" lnSpcReduction="2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004572F3-6BC5-46C0-8D46-8F1D8B859F26}"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pPr/>
              <a:t>20</a:t>
            </a:fld>
            <a:endParaRPr lang="en-US"/>
          </a:p>
        </p:txBody>
      </p:sp>
    </p:spTree>
    <p:extLst>
      <p:ext uri="{BB962C8B-B14F-4D97-AF65-F5344CB8AC3E}">
        <p14:creationId xmlns:p14="http://schemas.microsoft.com/office/powerpoint/2010/main" val="259514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a:ln/>
        </p:spPr>
      </p:sp>
      <p:sp>
        <p:nvSpPr>
          <p:cNvPr id="73731" name="Rectangle 3"/>
          <p:cNvSpPr>
            <a:spLocks noGrp="1"/>
          </p:cNvSpPr>
          <p:nvPr>
            <p:ph type="body" idx="1"/>
          </p:nvPr>
        </p:nvSpPr>
        <p:spPr>
          <a:noFill/>
        </p:spPr>
        <p:txBody>
          <a:bodyPr/>
          <a:lstStyle/>
          <a:p>
            <a:endParaRPr lang="en-US" dirty="0" smtClean="0">
              <a:latin typeface="Arial" pitchFamily="34" charset="0"/>
              <a:cs typeface="Arial" pitchFamily="34" charset="0"/>
            </a:endParaRPr>
          </a:p>
        </p:txBody>
      </p:sp>
      <p:sp>
        <p:nvSpPr>
          <p:cNvPr id="2" name="Footer Placeholder 1"/>
          <p:cNvSpPr>
            <a:spLocks noGrp="1"/>
          </p:cNvSpPr>
          <p:nvPr>
            <p:ph type="ftr" sz="quarter" idx="10"/>
          </p:nvPr>
        </p:nvSpPr>
        <p:spPr/>
        <p:txBody>
          <a:bodyPr/>
          <a:lstStyle/>
          <a:p>
            <a:r>
              <a:rPr lang="en-US" dirty="0" smtClean="0"/>
              <a:t>135803</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ransi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11"/>
          <p:cNvSpPr>
            <a:spLocks noGrp="1"/>
          </p:cNvSpPr>
          <p:nvPr>
            <p:ph type="body" sz="quarter" idx="10" hasCustomPrompt="1"/>
          </p:nvPr>
        </p:nvSpPr>
        <p:spPr>
          <a:xfrm>
            <a:off x="886968" y="4343400"/>
            <a:ext cx="7370064" cy="987552"/>
          </a:xfrm>
          <a:prstGeom prst="rect">
            <a:avLst/>
          </a:prstGeom>
        </p:spPr>
        <p:txBody>
          <a:bodyPr/>
          <a:lstStyle>
            <a:lvl1pPr algn="ctr">
              <a:buNone/>
              <a:defRPr sz="3600">
                <a:solidFill>
                  <a:schemeClr val="bg1"/>
                </a:solidFill>
                <a:latin typeface="ITC Officina Serif"/>
              </a:defRPr>
            </a:lvl1pPr>
            <a:lvl2pPr>
              <a:buNone/>
              <a:defRPr sz="3600">
                <a:latin typeface="ITC Officina Serif"/>
              </a:defRPr>
            </a:lvl2pPr>
            <a:lvl3pPr>
              <a:buNone/>
              <a:defRPr sz="3600">
                <a:latin typeface="ITC Officina Serif"/>
              </a:defRPr>
            </a:lvl3pPr>
            <a:lvl4pPr>
              <a:buNone/>
              <a:defRPr sz="3600">
                <a:latin typeface="ITC Officina Serif"/>
              </a:defRPr>
            </a:lvl4pPr>
            <a:lvl5pPr>
              <a:buNone/>
              <a:defRPr sz="3600">
                <a:latin typeface="ITC Officina Serif"/>
              </a:defRPr>
            </a:lvl5pPr>
          </a:lstStyle>
          <a:p>
            <a:pPr lvl="0"/>
            <a:r>
              <a:rPr lang="en-US" dirty="0" smtClean="0"/>
              <a:t>Click to add title</a:t>
            </a:r>
          </a:p>
        </p:txBody>
      </p:sp>
      <p:sp>
        <p:nvSpPr>
          <p:cNvPr id="5" name="Text Placeholder 11"/>
          <p:cNvSpPr>
            <a:spLocks noGrp="1"/>
          </p:cNvSpPr>
          <p:nvPr>
            <p:ph type="body" sz="quarter" idx="11" hasCustomPrompt="1"/>
          </p:nvPr>
        </p:nvSpPr>
        <p:spPr>
          <a:xfrm>
            <a:off x="1371600" y="5334000"/>
            <a:ext cx="6400800" cy="685800"/>
          </a:xfrm>
          <a:prstGeom prst="rect">
            <a:avLst/>
          </a:prstGeom>
        </p:spPr>
        <p:txBody>
          <a:bodyPr/>
          <a:lstStyle>
            <a:lvl1pPr algn="ctr">
              <a:buNone/>
              <a:defRPr sz="2000">
                <a:solidFill>
                  <a:schemeClr val="bg1"/>
                </a:solidFill>
                <a:latin typeface="ITC Officina Serif"/>
              </a:defRPr>
            </a:lvl1pPr>
            <a:lvl2pPr>
              <a:buNone/>
              <a:defRPr sz="3600">
                <a:latin typeface="ITC Officina Serif"/>
              </a:defRPr>
            </a:lvl2pPr>
            <a:lvl3pPr>
              <a:buNone/>
              <a:defRPr sz="3600">
                <a:latin typeface="ITC Officina Serif"/>
              </a:defRPr>
            </a:lvl3pPr>
            <a:lvl4pPr>
              <a:buNone/>
              <a:defRPr sz="3600">
                <a:latin typeface="ITC Officina Serif"/>
              </a:defRPr>
            </a:lvl4pPr>
            <a:lvl5pPr>
              <a:buNone/>
              <a:defRPr sz="3600">
                <a:latin typeface="ITC Officina Serif"/>
              </a:defRPr>
            </a:lvl5pPr>
          </a:lstStyle>
          <a:p>
            <a:pPr lvl="0"/>
            <a:r>
              <a:rPr lang="en-US" dirty="0" smtClean="0"/>
              <a:t>Click to add subtitle</a:t>
            </a:r>
          </a:p>
        </p:txBody>
      </p:sp>
    </p:spTree>
    <p:extLst>
      <p:ext uri="{BB962C8B-B14F-4D97-AF65-F5344CB8AC3E}">
        <p14:creationId xmlns:p14="http://schemas.microsoft.com/office/powerpoint/2010/main" val="37432282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89034" y="1295400"/>
            <a:ext cx="4282966" cy="5029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267200" cy="5029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7528895" y="6562847"/>
            <a:ext cx="1416845" cy="195365"/>
          </a:xfrm>
          <a:prstGeom prst="rect">
            <a:avLst/>
          </a:prstGeom>
          <a:noFill/>
        </p:spPr>
        <p:txBody>
          <a:bodyPr wrap="square" lIns="80165" tIns="40083" rIns="80165" bIns="40083" rtlCol="0">
            <a:spAutoFit/>
          </a:bodyPr>
          <a:lstStyle/>
          <a:p>
            <a:pPr eaLnBrk="0" fontAlgn="base" hangingPunct="0">
              <a:spcBef>
                <a:spcPct val="0"/>
              </a:spcBef>
              <a:spcAft>
                <a:spcPct val="0"/>
              </a:spcAft>
            </a:pPr>
            <a:r>
              <a:rPr lang="en-US" sz="700" dirty="0" smtClean="0">
                <a:solidFill>
                  <a:srgbClr val="000000"/>
                </a:solidFill>
                <a:ea typeface="ＭＳ Ｐゴシック" charset="-128"/>
              </a:rPr>
              <a:t>SH-153515-AA April 2013</a:t>
            </a:r>
            <a:endParaRPr lang="en-US" sz="700" dirty="0">
              <a:solidFill>
                <a:srgbClr val="000000"/>
              </a:solidFill>
              <a:ea typeface="ＭＳ Ｐゴシック" charset="-128"/>
            </a:endParaRPr>
          </a:p>
        </p:txBody>
      </p:sp>
    </p:spTree>
    <p:extLst>
      <p:ext uri="{BB962C8B-B14F-4D97-AF65-F5344CB8AC3E}">
        <p14:creationId xmlns:p14="http://schemas.microsoft.com/office/powerpoint/2010/main" val="39583758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head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234966"/>
            <a:ext cx="8610600" cy="639762"/>
          </a:xfrm>
        </p:spPr>
        <p:txBody>
          <a:bodyPr anchor="b">
            <a:noAutofit/>
          </a:bodyPr>
          <a:lstStyle>
            <a:lvl1pPr marL="0" indent="0">
              <a:spcBef>
                <a:spcPts val="0"/>
              </a:spcBef>
              <a:buNone/>
              <a:defRPr sz="2200" b="0" i="0">
                <a:solidFill>
                  <a:schemeClr val="accent6"/>
                </a:solidFill>
              </a:defRPr>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7650" y="1906260"/>
            <a:ext cx="8610600" cy="4373672"/>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7528895" y="6562847"/>
            <a:ext cx="1416845" cy="195365"/>
          </a:xfrm>
          <a:prstGeom prst="rect">
            <a:avLst/>
          </a:prstGeom>
          <a:noFill/>
        </p:spPr>
        <p:txBody>
          <a:bodyPr wrap="square" lIns="80165" tIns="40083" rIns="80165" bIns="40083" rtlCol="0">
            <a:spAutoFit/>
          </a:bodyPr>
          <a:lstStyle/>
          <a:p>
            <a:pPr eaLnBrk="0" fontAlgn="base" hangingPunct="0">
              <a:spcBef>
                <a:spcPct val="0"/>
              </a:spcBef>
              <a:spcAft>
                <a:spcPct val="0"/>
              </a:spcAft>
            </a:pPr>
            <a:r>
              <a:rPr lang="en-US" sz="700" dirty="0" smtClean="0">
                <a:solidFill>
                  <a:srgbClr val="000000"/>
                </a:solidFill>
                <a:ea typeface="ＭＳ Ｐゴシック" charset="-128"/>
              </a:rPr>
              <a:t>SH-153515-AA April 2013</a:t>
            </a:r>
            <a:endParaRPr lang="en-US" sz="700" dirty="0">
              <a:solidFill>
                <a:srgbClr val="000000"/>
              </a:solidFill>
              <a:ea typeface="ＭＳ Ｐゴシック" charset="-128"/>
            </a:endParaRPr>
          </a:p>
        </p:txBody>
      </p:sp>
    </p:spTree>
    <p:extLst>
      <p:ext uri="{BB962C8B-B14F-4D97-AF65-F5344CB8AC3E}">
        <p14:creationId xmlns:p14="http://schemas.microsoft.com/office/powerpoint/2010/main" val="9405615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234966"/>
            <a:ext cx="4267200" cy="639762"/>
          </a:xfrm>
        </p:spPr>
        <p:txBody>
          <a:bodyPr anchor="b">
            <a:noAutofit/>
          </a:bodyPr>
          <a:lstStyle>
            <a:lvl1pPr marL="0" indent="0">
              <a:spcBef>
                <a:spcPts val="0"/>
              </a:spcBef>
              <a:buNone/>
              <a:defRPr sz="2200" b="0" i="0">
                <a:solidFill>
                  <a:schemeClr val="accent6"/>
                </a:solidFill>
              </a:defRPr>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7650" y="1906260"/>
            <a:ext cx="4267200" cy="4373672"/>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68825" y="1234966"/>
            <a:ext cx="4268876" cy="639762"/>
          </a:xfrm>
        </p:spPr>
        <p:txBody>
          <a:bodyPr anchor="b">
            <a:noAutofit/>
          </a:bodyPr>
          <a:lstStyle>
            <a:lvl1pPr marL="0" indent="0">
              <a:spcBef>
                <a:spcPts val="0"/>
              </a:spcBef>
              <a:buNone/>
              <a:defRPr sz="2200" b="0" i="0">
                <a:solidFill>
                  <a:schemeClr val="accent6"/>
                </a:solidFill>
              </a:defRPr>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68825" y="1906260"/>
            <a:ext cx="4268876" cy="4373672"/>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7528895" y="6562847"/>
            <a:ext cx="1416845" cy="195365"/>
          </a:xfrm>
          <a:prstGeom prst="rect">
            <a:avLst/>
          </a:prstGeom>
          <a:noFill/>
        </p:spPr>
        <p:txBody>
          <a:bodyPr wrap="square" lIns="80165" tIns="40083" rIns="80165" bIns="40083" rtlCol="0">
            <a:spAutoFit/>
          </a:bodyPr>
          <a:lstStyle/>
          <a:p>
            <a:pPr eaLnBrk="0" fontAlgn="base" hangingPunct="0">
              <a:spcBef>
                <a:spcPct val="0"/>
              </a:spcBef>
              <a:spcAft>
                <a:spcPct val="0"/>
              </a:spcAft>
            </a:pPr>
            <a:r>
              <a:rPr lang="en-US" sz="700" dirty="0" smtClean="0">
                <a:solidFill>
                  <a:srgbClr val="000000"/>
                </a:solidFill>
                <a:ea typeface="ＭＳ Ｐゴシック" charset="-128"/>
              </a:rPr>
              <a:t>SH-153515-AA April 2013</a:t>
            </a:r>
            <a:endParaRPr lang="en-US" sz="700" dirty="0">
              <a:solidFill>
                <a:srgbClr val="000000"/>
              </a:solidFill>
              <a:ea typeface="ＭＳ Ｐゴシック" charset="-128"/>
            </a:endParaRPr>
          </a:p>
        </p:txBody>
      </p:sp>
    </p:spTree>
    <p:extLst>
      <p:ext uri="{BB962C8B-B14F-4D97-AF65-F5344CB8AC3E}">
        <p14:creationId xmlns:p14="http://schemas.microsoft.com/office/powerpoint/2010/main" val="9023939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Box 2"/>
          <p:cNvSpPr txBox="1"/>
          <p:nvPr userDrawn="1"/>
        </p:nvSpPr>
        <p:spPr>
          <a:xfrm>
            <a:off x="7528895" y="6562847"/>
            <a:ext cx="1416845" cy="195365"/>
          </a:xfrm>
          <a:prstGeom prst="rect">
            <a:avLst/>
          </a:prstGeom>
          <a:noFill/>
        </p:spPr>
        <p:txBody>
          <a:bodyPr wrap="square" lIns="80165" tIns="40083" rIns="80165" bIns="40083" rtlCol="0">
            <a:spAutoFit/>
          </a:bodyPr>
          <a:lstStyle/>
          <a:p>
            <a:pPr eaLnBrk="0" fontAlgn="base" hangingPunct="0">
              <a:spcBef>
                <a:spcPct val="0"/>
              </a:spcBef>
              <a:spcAft>
                <a:spcPct val="0"/>
              </a:spcAft>
            </a:pPr>
            <a:r>
              <a:rPr lang="en-US" sz="700" dirty="0" smtClean="0">
                <a:solidFill>
                  <a:srgbClr val="000000"/>
                </a:solidFill>
                <a:ea typeface="ＭＳ Ｐゴシック" charset="-128"/>
              </a:rPr>
              <a:t>SH-153515-AA April 2013</a:t>
            </a:r>
            <a:endParaRPr lang="en-US" sz="700" dirty="0">
              <a:solidFill>
                <a:srgbClr val="000000"/>
              </a:solidFill>
              <a:ea typeface="ＭＳ Ｐゴシック" charset="-128"/>
            </a:endParaRPr>
          </a:p>
        </p:txBody>
      </p:sp>
    </p:spTree>
    <p:extLst>
      <p:ext uri="{BB962C8B-B14F-4D97-AF65-F5344CB8AC3E}">
        <p14:creationId xmlns:p14="http://schemas.microsoft.com/office/powerpoint/2010/main" val="2741277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400801"/>
            <a:ext cx="2209800" cy="288925"/>
          </a:xfrm>
          <a:prstGeom prst="rect">
            <a:avLst/>
          </a:prstGeom>
        </p:spPr>
        <p:txBody>
          <a:bodyPr lIns="91428" tIns="45715" rIns="91428" bIns="45715"/>
          <a:lstStyle>
            <a:lvl1pPr>
              <a:defRPr sz="1000">
                <a:solidFill>
                  <a:schemeClr val="accent6"/>
                </a:solidFill>
              </a:defRPr>
            </a:lvl1pPr>
          </a:lstStyle>
          <a:p>
            <a:pPr defTabSz="914287"/>
            <a:fld id="{5CCFB948-DD57-4D27-ADD1-6A7D2658C709}" type="datetimeFigureOut">
              <a:rPr lang="en-US" smtClean="0">
                <a:solidFill>
                  <a:srgbClr val="6A737B"/>
                </a:solidFill>
                <a:ea typeface="ＭＳ Ｐゴシック" charset="-128"/>
              </a:rPr>
              <a:pPr defTabSz="914287"/>
              <a:t>4/2/2015</a:t>
            </a:fld>
            <a:endParaRPr lang="en-US" dirty="0">
              <a:solidFill>
                <a:srgbClr val="6A737B"/>
              </a:solidFill>
              <a:ea typeface="ＭＳ Ｐゴシック" charset="-128"/>
            </a:endParaRPr>
          </a:p>
        </p:txBody>
      </p:sp>
      <p:sp>
        <p:nvSpPr>
          <p:cNvPr id="3" name="TextBox 2"/>
          <p:cNvSpPr txBox="1"/>
          <p:nvPr userDrawn="1"/>
        </p:nvSpPr>
        <p:spPr>
          <a:xfrm>
            <a:off x="7528895" y="6562847"/>
            <a:ext cx="1416845" cy="195365"/>
          </a:xfrm>
          <a:prstGeom prst="rect">
            <a:avLst/>
          </a:prstGeom>
          <a:noFill/>
        </p:spPr>
        <p:txBody>
          <a:bodyPr wrap="square" lIns="80165" tIns="40083" rIns="80165" bIns="40083" rtlCol="0">
            <a:spAutoFit/>
          </a:bodyPr>
          <a:lstStyle/>
          <a:p>
            <a:pPr eaLnBrk="0" fontAlgn="base" hangingPunct="0">
              <a:spcBef>
                <a:spcPct val="0"/>
              </a:spcBef>
              <a:spcAft>
                <a:spcPct val="0"/>
              </a:spcAft>
            </a:pPr>
            <a:r>
              <a:rPr lang="en-US" sz="700" dirty="0" smtClean="0">
                <a:solidFill>
                  <a:srgbClr val="000000"/>
                </a:solidFill>
                <a:ea typeface="ＭＳ Ｐゴシック" charset="-128"/>
              </a:rPr>
              <a:t>SH-153515-AA April 2013</a:t>
            </a:r>
            <a:endParaRPr lang="en-US" sz="700" dirty="0">
              <a:solidFill>
                <a:srgbClr val="000000"/>
              </a:solidFill>
              <a:ea typeface="ＭＳ Ｐゴシック" charset="-128"/>
            </a:endParaRPr>
          </a:p>
        </p:txBody>
      </p:sp>
    </p:spTree>
    <p:extLst>
      <p:ext uri="{BB962C8B-B14F-4D97-AF65-F5344CB8AC3E}">
        <p14:creationId xmlns:p14="http://schemas.microsoft.com/office/powerpoint/2010/main" val="38380324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laac">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81000" y="228600"/>
            <a:ext cx="6172200" cy="838200"/>
          </a:xfrm>
          <a:prstGeom prst="rect">
            <a:avLst/>
          </a:prstGeom>
        </p:spPr>
        <p:txBody>
          <a:bodyPr vert="horz" lIns="91440" tIns="45720" bIns="45720" anchor="ctr" anchorCtr="0">
            <a:normAutofit/>
          </a:bodyPr>
          <a:lstStyle>
            <a:lvl1pPr algn="l">
              <a:defRPr sz="2800">
                <a:solidFill>
                  <a:schemeClr val="accent6">
                    <a:lumMod val="75000"/>
                  </a:schemeClr>
                </a:solidFill>
              </a:defRPr>
            </a:lvl1pPr>
          </a:lstStyle>
          <a:p>
            <a:r>
              <a:rPr lang="en-US" dirty="0" smtClean="0"/>
              <a:t>Click to edit Master title style</a:t>
            </a:r>
            <a:endParaRPr lang="en-US" dirty="0"/>
          </a:p>
        </p:txBody>
      </p:sp>
      <p:sp>
        <p:nvSpPr>
          <p:cNvPr id="9"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mn-lt"/>
              </a:defRPr>
            </a:lvl1pPr>
            <a:lvl2pPr>
              <a:defRPr sz="1800">
                <a:solidFill>
                  <a:schemeClr val="accent6">
                    <a:lumMod val="75000"/>
                  </a:schemeClr>
                </a:solidFill>
                <a:latin typeface="+mn-lt"/>
              </a:defRPr>
            </a:lvl2pPr>
            <a:lvl3pPr>
              <a:defRPr sz="1600">
                <a:solidFill>
                  <a:schemeClr val="accent6">
                    <a:lumMod val="75000"/>
                  </a:schemeClr>
                </a:solidFill>
                <a:latin typeface="+mn-lt"/>
              </a:defRPr>
            </a:lvl3pPr>
            <a:lvl4pPr>
              <a:defRPr sz="1400">
                <a:solidFill>
                  <a:schemeClr val="accent6">
                    <a:lumMod val="75000"/>
                  </a:schemeClr>
                </a:solidFill>
                <a:latin typeface="+mn-lt"/>
              </a:defRPr>
            </a:lvl4pPr>
            <a:lvl5pPr>
              <a:defRPr sz="1400">
                <a:solidFill>
                  <a:schemeClr val="accent6">
                    <a:lumMod val="75000"/>
                  </a:schemeClr>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Box 4"/>
          <p:cNvSpPr txBox="1"/>
          <p:nvPr userDrawn="1"/>
        </p:nvSpPr>
        <p:spPr>
          <a:xfrm>
            <a:off x="7162800" y="6611779"/>
            <a:ext cx="1981200" cy="246221"/>
          </a:xfrm>
          <a:prstGeom prst="rect">
            <a:avLst/>
          </a:prstGeom>
          <a:noFill/>
        </p:spPr>
        <p:txBody>
          <a:bodyPr wrap="square" rtlCol="0">
            <a:spAutoFit/>
          </a:bodyPr>
          <a:lstStyle/>
          <a:p>
            <a:pPr algn="r"/>
            <a:r>
              <a:rPr lang="en-US" sz="1000" dirty="0" smtClean="0">
                <a:solidFill>
                  <a:schemeClr val="bg1">
                    <a:lumMod val="50000"/>
                  </a:schemeClr>
                </a:solidFill>
              </a:rPr>
              <a:t>SH-300605-AA  APR2015</a:t>
            </a:r>
          </a:p>
        </p:txBody>
      </p:sp>
    </p:spTree>
    <p:extLst>
      <p:ext uri="{BB962C8B-B14F-4D97-AF65-F5344CB8AC3E}">
        <p14:creationId xmlns:p14="http://schemas.microsoft.com/office/powerpoint/2010/main" val="2445198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bsci">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ctr" anchorCtr="0">
            <a:normAutofit/>
          </a:bodyPr>
          <a:lstStyle>
            <a:lvl1pPr algn="l">
              <a:defRPr sz="2800">
                <a:solidFill>
                  <a:schemeClr val="accent6">
                    <a:lumMod val="75000"/>
                  </a:schemeClr>
                </a:solidFill>
                <a:latin typeface="+mj-lt"/>
              </a:defRPr>
            </a:lvl1pPr>
          </a:lstStyle>
          <a:p>
            <a:r>
              <a:rPr lang="en-US" dirty="0" smtClean="0"/>
              <a:t>Click to edit Master title style</a:t>
            </a:r>
            <a:endParaRPr lang="en-US" dirty="0"/>
          </a:p>
        </p:txBody>
      </p:sp>
      <p:sp>
        <p:nvSpPr>
          <p:cNvPr id="8"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solidFill>
                <a:latin typeface="+mn-lt"/>
              </a:defRPr>
            </a:lvl1pPr>
            <a:lvl2pPr>
              <a:defRPr sz="1800">
                <a:solidFill>
                  <a:schemeClr val="accent6"/>
                </a:solidFill>
                <a:latin typeface="+mn-lt"/>
              </a:defRPr>
            </a:lvl2pPr>
            <a:lvl3pPr>
              <a:defRPr sz="1600">
                <a:solidFill>
                  <a:schemeClr val="accent6"/>
                </a:solidFill>
                <a:latin typeface="+mn-lt"/>
              </a:defRPr>
            </a:lvl3pPr>
            <a:lvl4pPr>
              <a:defRPr sz="1400">
                <a:solidFill>
                  <a:schemeClr val="accent6"/>
                </a:solidFill>
                <a:latin typeface="+mn-lt"/>
              </a:defRPr>
            </a:lvl4pPr>
            <a:lvl5pPr>
              <a:defRPr sz="1400">
                <a:solidFill>
                  <a:schemeClr val="accent6"/>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2072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HITEbsci">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ctr" anchorCtr="0">
            <a:normAutofit/>
          </a:bodyPr>
          <a:lstStyle>
            <a:lvl1pPr algn="l">
              <a:defRPr sz="2800">
                <a:solidFill>
                  <a:schemeClr val="accent6">
                    <a:lumMod val="75000"/>
                  </a:schemeClr>
                </a:solidFill>
              </a:defRPr>
            </a:lvl1pPr>
          </a:lstStyle>
          <a:p>
            <a:r>
              <a:rPr lang="en-US" dirty="0" smtClean="0"/>
              <a:t>Click to edit Master title style</a:t>
            </a:r>
            <a:endParaRPr lang="en-US" dirty="0"/>
          </a:p>
        </p:txBody>
      </p:sp>
      <p:sp>
        <p:nvSpPr>
          <p:cNvPr id="4"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smtClean="0"/>
              <a:t>Click to edit Master text style</a:t>
            </a:r>
          </a:p>
        </p:txBody>
      </p:sp>
      <p:sp>
        <p:nvSpPr>
          <p:cNvPr id="6"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1519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laac">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81000" y="228600"/>
            <a:ext cx="6172200" cy="838200"/>
          </a:xfrm>
          <a:prstGeom prst="rect">
            <a:avLst/>
          </a:prstGeom>
        </p:spPr>
        <p:txBody>
          <a:bodyPr vert="horz" lIns="91440" tIns="45720" bIns="45720" anchor="ctr" anchorCtr="0">
            <a:normAutofit/>
          </a:bodyPr>
          <a:lstStyle>
            <a:lvl1pPr algn="l">
              <a:defRPr sz="2800">
                <a:solidFill>
                  <a:schemeClr val="accent6">
                    <a:lumMod val="75000"/>
                  </a:schemeClr>
                </a:solidFill>
              </a:defRPr>
            </a:lvl1pPr>
          </a:lstStyle>
          <a:p>
            <a:r>
              <a:rPr lang="en-US" dirty="0" smtClean="0"/>
              <a:t>Click to edit Master title style</a:t>
            </a:r>
            <a:endParaRPr lang="en-US" dirty="0"/>
          </a:p>
        </p:txBody>
      </p:sp>
      <p:sp>
        <p:nvSpPr>
          <p:cNvPr id="9"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mn-lt"/>
              </a:defRPr>
            </a:lvl1pPr>
            <a:lvl2pPr>
              <a:defRPr sz="1800">
                <a:solidFill>
                  <a:schemeClr val="accent6">
                    <a:lumMod val="75000"/>
                  </a:schemeClr>
                </a:solidFill>
                <a:latin typeface="+mn-lt"/>
              </a:defRPr>
            </a:lvl2pPr>
            <a:lvl3pPr>
              <a:defRPr sz="1600">
                <a:solidFill>
                  <a:schemeClr val="accent6">
                    <a:lumMod val="75000"/>
                  </a:schemeClr>
                </a:solidFill>
                <a:latin typeface="+mn-lt"/>
              </a:defRPr>
            </a:lvl3pPr>
            <a:lvl4pPr>
              <a:defRPr sz="1400">
                <a:solidFill>
                  <a:schemeClr val="accent6">
                    <a:lumMod val="75000"/>
                  </a:schemeClr>
                </a:solidFill>
                <a:latin typeface="+mn-lt"/>
              </a:defRPr>
            </a:lvl4pPr>
            <a:lvl5pPr>
              <a:defRPr sz="1400">
                <a:solidFill>
                  <a:schemeClr val="accent6">
                    <a:lumMod val="75000"/>
                  </a:schemeClr>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634152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HITElaac">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smtClean="0"/>
              <a:t>Click to edit Master text style</a:t>
            </a:r>
          </a:p>
        </p:txBody>
      </p:sp>
      <p:sp>
        <p:nvSpPr>
          <p:cNvPr id="7"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381000" y="228600"/>
            <a:ext cx="6172200" cy="838200"/>
          </a:xfrm>
          <a:prstGeom prst="rect">
            <a:avLst/>
          </a:prstGeom>
        </p:spPr>
        <p:txBody>
          <a:bodyPr vert="horz" lIns="91440" tIns="45720" bIns="45720" anchor="ctr" anchorCtr="0">
            <a:normAutofit/>
          </a:bodyPr>
          <a:lstStyle>
            <a:lvl1pPr algn="l">
              <a:defRPr sz="2800">
                <a:solidFill>
                  <a:schemeClr val="accent6">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001674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6553200" cy="825064"/>
          </a:xfrm>
          <a:prstGeom prst="rect">
            <a:avLst/>
          </a:prstGeo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89035" y="1295400"/>
            <a:ext cx="8550166" cy="4953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375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8910" y="498662"/>
            <a:ext cx="7062932" cy="836239"/>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453285" y="2015660"/>
            <a:ext cx="3462193" cy="182795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453285" y="3978088"/>
            <a:ext cx="3462193" cy="18279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054023" y="2015659"/>
            <a:ext cx="3462194" cy="37903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581136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65"/>
            <a:ext cx="9144000" cy="6858000"/>
          </a:xfrm>
          <a:prstGeom prst="rect">
            <a:avLst/>
          </a:prstGeom>
        </p:spPr>
      </p:pic>
      <p:sp>
        <p:nvSpPr>
          <p:cNvPr id="2" name="Title 1"/>
          <p:cNvSpPr>
            <a:spLocks noGrp="1"/>
          </p:cNvSpPr>
          <p:nvPr>
            <p:ph type="ctrTitle"/>
          </p:nvPr>
        </p:nvSpPr>
        <p:spPr>
          <a:xfrm>
            <a:off x="788020" y="4648201"/>
            <a:ext cx="7365380" cy="990601"/>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219201" y="5715001"/>
            <a:ext cx="6400800" cy="685800"/>
          </a:xfrm>
        </p:spPr>
        <p:txBody>
          <a:bodyPr/>
          <a:lstStyle>
            <a:lvl1pPr marL="0" indent="0" algn="ctr">
              <a:buNone/>
              <a:defRPr>
                <a:solidFill>
                  <a:schemeClr val="bg1"/>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Box 3"/>
          <p:cNvSpPr txBox="1"/>
          <p:nvPr userDrawn="1"/>
        </p:nvSpPr>
        <p:spPr>
          <a:xfrm>
            <a:off x="7528895" y="6562847"/>
            <a:ext cx="1416845" cy="195365"/>
          </a:xfrm>
          <a:prstGeom prst="rect">
            <a:avLst/>
          </a:prstGeom>
          <a:noFill/>
        </p:spPr>
        <p:txBody>
          <a:bodyPr wrap="square" lIns="80165" tIns="40083" rIns="80165" bIns="40083" rtlCol="0">
            <a:spAutoFit/>
          </a:bodyPr>
          <a:lstStyle/>
          <a:p>
            <a:pPr eaLnBrk="0" fontAlgn="base" hangingPunct="0">
              <a:spcBef>
                <a:spcPct val="0"/>
              </a:spcBef>
              <a:spcAft>
                <a:spcPct val="0"/>
              </a:spcAft>
            </a:pPr>
            <a:r>
              <a:rPr lang="en-US" sz="700" dirty="0" smtClean="0">
                <a:solidFill>
                  <a:srgbClr val="FFFFFF"/>
                </a:solidFill>
                <a:ea typeface="ＭＳ Ｐゴシック" charset="-128"/>
              </a:rPr>
              <a:t>SH-153515-AA April 2013</a:t>
            </a:r>
            <a:endParaRPr lang="en-US" sz="700" dirty="0">
              <a:solidFill>
                <a:srgbClr val="FFFFFF"/>
              </a:solidFill>
              <a:ea typeface="ＭＳ Ｐゴシック" charset="-128"/>
            </a:endParaRPr>
          </a:p>
        </p:txBody>
      </p:sp>
    </p:spTree>
    <p:extLst>
      <p:ext uri="{BB962C8B-B14F-4D97-AF65-F5344CB8AC3E}">
        <p14:creationId xmlns:p14="http://schemas.microsoft.com/office/powerpoint/2010/main" val="41254634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7528895" y="6562847"/>
            <a:ext cx="1416845" cy="195365"/>
          </a:xfrm>
          <a:prstGeom prst="rect">
            <a:avLst/>
          </a:prstGeom>
          <a:noFill/>
        </p:spPr>
        <p:txBody>
          <a:bodyPr wrap="square" lIns="80165" tIns="40083" rIns="80165" bIns="40083" rtlCol="0">
            <a:spAutoFit/>
          </a:bodyPr>
          <a:lstStyle/>
          <a:p>
            <a:pPr eaLnBrk="0" fontAlgn="base" hangingPunct="0">
              <a:spcBef>
                <a:spcPct val="0"/>
              </a:spcBef>
              <a:spcAft>
                <a:spcPct val="0"/>
              </a:spcAft>
            </a:pPr>
            <a:r>
              <a:rPr lang="en-US" sz="700" dirty="0" smtClean="0">
                <a:solidFill>
                  <a:srgbClr val="000000"/>
                </a:solidFill>
                <a:ea typeface="ＭＳ Ｐゴシック" charset="-128"/>
              </a:rPr>
              <a:t>SH-153515-AA April 2013</a:t>
            </a:r>
            <a:endParaRPr lang="en-US" sz="700" dirty="0">
              <a:solidFill>
                <a:srgbClr val="000000"/>
              </a:solidFill>
              <a:ea typeface="ＭＳ Ｐゴシック" charset="-128"/>
            </a:endParaRPr>
          </a:p>
        </p:txBody>
      </p:sp>
    </p:spTree>
    <p:extLst>
      <p:ext uri="{BB962C8B-B14F-4D97-AF65-F5344CB8AC3E}">
        <p14:creationId xmlns:p14="http://schemas.microsoft.com/office/powerpoint/2010/main" val="29894034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jp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userDrawn="1"/>
        </p:nvSpPr>
        <p:spPr>
          <a:xfrm>
            <a:off x="274320" y="1554480"/>
            <a:ext cx="8549640" cy="4956048"/>
          </a:xfrm>
          <a:prstGeom prst="rect">
            <a:avLst/>
          </a:prstGeom>
        </p:spPr>
        <p:txBody>
          <a:bodyPr>
            <a:normAutofit/>
          </a:bodyPr>
          <a:lstStyle>
            <a:lvl1pPr marL="236538" indent="-236538" algn="l" defTabSz="914400" rtl="0" eaLnBrk="1" latinLnBrk="0" hangingPunct="1">
              <a:lnSpc>
                <a:spcPct val="85000"/>
              </a:lnSpc>
              <a:spcBef>
                <a:spcPts val="600"/>
              </a:spcBef>
              <a:buFont typeface="Arial" pitchFamily="34" charset="0"/>
              <a:buChar char="•"/>
              <a:defRPr sz="2000" kern="1200">
                <a:solidFill>
                  <a:schemeClr val="bg1"/>
                </a:solidFill>
                <a:latin typeface="ITC Officina Serif"/>
                <a:ea typeface="+mn-ea"/>
                <a:cs typeface="+mn-cs"/>
              </a:defRPr>
            </a:lvl1pPr>
            <a:lvl2pPr marL="693738" indent="-236538" algn="l" defTabSz="914400" rtl="0" eaLnBrk="1" latinLnBrk="0" hangingPunct="1">
              <a:lnSpc>
                <a:spcPct val="85000"/>
              </a:lnSpc>
              <a:spcBef>
                <a:spcPct val="20000"/>
              </a:spcBef>
              <a:buFont typeface="Arial" pitchFamily="34" charset="0"/>
              <a:buChar char="–"/>
              <a:defRPr sz="1800" kern="1200">
                <a:solidFill>
                  <a:schemeClr val="bg1"/>
                </a:solidFill>
                <a:latin typeface="ITC Officina Serif"/>
                <a:ea typeface="+mn-ea"/>
                <a:cs typeface="+mn-cs"/>
              </a:defRPr>
            </a:lvl2pPr>
            <a:lvl3pPr marL="1087438" indent="-173038" algn="l" defTabSz="914400" rtl="0" eaLnBrk="1" latinLnBrk="0" hangingPunct="1">
              <a:lnSpc>
                <a:spcPct val="85000"/>
              </a:lnSpc>
              <a:spcBef>
                <a:spcPct val="20000"/>
              </a:spcBef>
              <a:buFont typeface="Arial" pitchFamily="34" charset="0"/>
              <a:buChar char="•"/>
              <a:defRPr sz="1600" kern="1200">
                <a:solidFill>
                  <a:schemeClr val="bg1"/>
                </a:solidFill>
                <a:latin typeface="ITC Officina Serif"/>
                <a:ea typeface="+mn-ea"/>
                <a:cs typeface="+mn-cs"/>
              </a:defRPr>
            </a:lvl3pPr>
            <a:lvl4pPr marL="1544638" indent="-173038" algn="l" defTabSz="914400" rtl="0" eaLnBrk="1" latinLnBrk="0" hangingPunct="1">
              <a:lnSpc>
                <a:spcPct val="85000"/>
              </a:lnSpc>
              <a:spcBef>
                <a:spcPct val="20000"/>
              </a:spcBef>
              <a:buFont typeface="Arial" pitchFamily="34" charset="0"/>
              <a:buChar char="–"/>
              <a:defRPr sz="1400" kern="1200">
                <a:solidFill>
                  <a:schemeClr val="bg1"/>
                </a:solidFill>
                <a:latin typeface="ITC Officina Serif"/>
                <a:ea typeface="+mn-ea"/>
                <a:cs typeface="+mn-cs"/>
              </a:defRPr>
            </a:lvl4pPr>
            <a:lvl5pPr marL="2001838" indent="-173038" algn="l" defTabSz="914400" rtl="0" eaLnBrk="1" latinLnBrk="0" hangingPunct="1">
              <a:lnSpc>
                <a:spcPct val="85000"/>
              </a:lnSpc>
              <a:spcBef>
                <a:spcPct val="20000"/>
              </a:spcBef>
              <a:buFont typeface="Arial" pitchFamily="34" charset="0"/>
              <a:buChar char="»"/>
              <a:defRPr sz="1400" kern="1200">
                <a:solidFill>
                  <a:schemeClr val="bg1"/>
                </a:solidFill>
                <a:latin typeface="ITC Officina Serif"/>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
        <p:nvSpPr>
          <p:cNvPr id="2" name="TextBox 1"/>
          <p:cNvSpPr txBox="1"/>
          <p:nvPr userDrawn="1"/>
        </p:nvSpPr>
        <p:spPr>
          <a:xfrm>
            <a:off x="7162800" y="6611779"/>
            <a:ext cx="1981200" cy="246221"/>
          </a:xfrm>
          <a:prstGeom prst="rect">
            <a:avLst/>
          </a:prstGeom>
          <a:noFill/>
        </p:spPr>
        <p:txBody>
          <a:bodyPr wrap="square" rtlCol="0">
            <a:spAutoFit/>
          </a:bodyPr>
          <a:lstStyle/>
          <a:p>
            <a:pPr algn="r"/>
            <a:r>
              <a:rPr lang="en-US" sz="1000" dirty="0" smtClean="0">
                <a:solidFill>
                  <a:schemeClr val="bg1">
                    <a:lumMod val="50000"/>
                  </a:schemeClr>
                </a:solidFill>
              </a:rPr>
              <a:t>SH-300605-AA  APR2015</a:t>
            </a:r>
          </a:p>
        </p:txBody>
      </p:sp>
    </p:spTree>
    <p:extLst>
      <p:ext uri="{BB962C8B-B14F-4D97-AF65-F5344CB8AC3E}">
        <p14:creationId xmlns:p14="http://schemas.microsoft.com/office/powerpoint/2010/main" val="1307366609"/>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86" r:id="rId3"/>
    <p:sldLayoutId id="2147483673" r:id="rId4"/>
    <p:sldLayoutId id="2147483687" r:id="rId5"/>
    <p:sldLayoutId id="2147483696" r:id="rId6"/>
    <p:sldLayoutId id="2147483697" r:id="rId7"/>
  </p:sldLayoutIdLst>
  <p:timing>
    <p:tnLst>
      <p:par>
        <p:cTn id="1" dur="indefinite" restart="never" nodeType="tmRoot"/>
      </p:par>
    </p:tnLst>
  </p:timing>
  <p:txStyles>
    <p:titleStyle>
      <a:lvl1pPr algn="ctr" defTabSz="914400" rtl="0" eaLnBrk="1" latinLnBrk="0" hangingPunct="1">
        <a:spcBef>
          <a:spcPct val="0"/>
        </a:spcBef>
        <a:buNone/>
        <a:defRPr lang="en-US" sz="2600" b="1" i="0" kern="1200" dirty="0">
          <a:solidFill>
            <a:schemeClr val="accent6">
              <a:lumMod val="75000"/>
            </a:schemeClr>
          </a:solidFill>
          <a:effectLst/>
          <a:latin typeface="ITC Officina Serif"/>
          <a:ea typeface="+mj-ea"/>
          <a:cs typeface="Arial" pitchFamily="34" charset="0"/>
        </a:defRPr>
      </a:lvl1pPr>
    </p:titleStyle>
    <p:bodyStyle>
      <a:lvl1pPr marL="236538" indent="-236538" algn="l" defTabSz="914400"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38" indent="-236538" algn="l" defTabSz="914400"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38" indent="-173038" algn="l" defTabSz="914400"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8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b="8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1" y="152400"/>
            <a:ext cx="6553200" cy="825064"/>
          </a:xfrm>
          <a:prstGeom prst="rect">
            <a:avLst/>
          </a:prstGeom>
        </p:spPr>
        <p:txBody>
          <a:bodyPr vert="horz" lIns="91428" tIns="45715" rIns="91428" bIns="45715" rtlCol="0" anchor="b" anchorCtr="0">
            <a:normAutofit/>
          </a:bodyPr>
          <a:lstStyle/>
          <a:p>
            <a:pPr lvl="0" algn="l">
              <a:lnSpc>
                <a:spcPct val="85000"/>
              </a:lnSpc>
            </a:pPr>
            <a:r>
              <a:rPr lang="en-US" dirty="0" smtClean="0"/>
              <a:t>Click to edit Master title style</a:t>
            </a:r>
            <a:endParaRPr lang="en-US" dirty="0"/>
          </a:p>
        </p:txBody>
      </p:sp>
      <p:sp>
        <p:nvSpPr>
          <p:cNvPr id="3" name="Text Placeholder 2"/>
          <p:cNvSpPr>
            <a:spLocks noGrp="1"/>
          </p:cNvSpPr>
          <p:nvPr>
            <p:ph type="body" idx="1"/>
          </p:nvPr>
        </p:nvSpPr>
        <p:spPr>
          <a:xfrm>
            <a:off x="289035" y="1295400"/>
            <a:ext cx="8550166" cy="4953000"/>
          </a:xfrm>
          <a:prstGeom prst="rect">
            <a:avLst/>
          </a:prstGeom>
        </p:spPr>
        <p:txBody>
          <a:bodyPr vert="horz" lIns="91428" tIns="45715" rIns="91428"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p:nvSpPr>
        <p:spPr>
          <a:xfrm>
            <a:off x="-228600" y="6584797"/>
            <a:ext cx="685800" cy="235038"/>
          </a:xfrm>
          <a:prstGeom prst="rect">
            <a:avLst/>
          </a:prstGeom>
          <a:noFill/>
        </p:spPr>
        <p:txBody>
          <a:bodyPr wrap="square" lIns="91428" tIns="45715" rIns="91428" bIns="45715" rtlCol="0">
            <a:spAutoFit/>
          </a:bodyPr>
          <a:lstStyle/>
          <a:p>
            <a:pPr algn="r" defTabSz="914287"/>
            <a:fld id="{45D26C13-F0D3-47ED-963B-8C497237818C}" type="slidenum">
              <a:rPr lang="en-US" sz="900" smtClean="0">
                <a:solidFill>
                  <a:srgbClr val="00467F"/>
                </a:solidFill>
                <a:ea typeface="ＭＳ Ｐゴシック" charset="-128"/>
                <a:cs typeface="Arial" pitchFamily="34" charset="0"/>
              </a:rPr>
              <a:pPr algn="r" defTabSz="914287"/>
              <a:t>‹#›</a:t>
            </a:fld>
            <a:endParaRPr lang="en-US" sz="900" dirty="0">
              <a:solidFill>
                <a:srgbClr val="00467F"/>
              </a:solidFill>
              <a:ea typeface="ＭＳ Ｐゴシック" charset="-128"/>
              <a:cs typeface="Arial" pitchFamily="34" charset="0"/>
            </a:endParaRPr>
          </a:p>
        </p:txBody>
      </p:sp>
    </p:spTree>
    <p:extLst>
      <p:ext uri="{BB962C8B-B14F-4D97-AF65-F5344CB8AC3E}">
        <p14:creationId xmlns:p14="http://schemas.microsoft.com/office/powerpoint/2010/main" val="200425379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8" r:id="rId8"/>
  </p:sldLayoutIdLst>
  <p:timing>
    <p:tnLst>
      <p:par>
        <p:cTn id="1" dur="indefinite" restart="never" nodeType="tmRoot"/>
      </p:par>
    </p:tnLst>
  </p:timing>
  <p:txStyles>
    <p:titleStyle>
      <a:lvl1pPr algn="ctr" defTabSz="914287" rtl="0" eaLnBrk="1" latinLnBrk="0" hangingPunct="1">
        <a:spcBef>
          <a:spcPct val="0"/>
        </a:spcBef>
        <a:buNone/>
        <a:defRPr lang="en-US" sz="2800" kern="120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236509" indent="-236509" algn="l" defTabSz="91428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652" indent="-236509" algn="l" defTabSz="91428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304" indent="-173017" algn="l" defTabSz="91428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447" indent="-173017" algn="l" defTabSz="91428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590" indent="-173017" algn="l" defTabSz="91428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289" indent="-228571"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3" indent="-228571"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6" indent="-228571"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9" indent="-228571"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7" rtl="0" eaLnBrk="1" latinLnBrk="0" hangingPunct="1">
        <a:defRPr sz="1800" kern="1200">
          <a:solidFill>
            <a:schemeClr val="tx1"/>
          </a:solidFill>
          <a:latin typeface="+mn-lt"/>
          <a:ea typeface="+mn-ea"/>
          <a:cs typeface="+mn-cs"/>
        </a:defRPr>
      </a:lvl1pPr>
      <a:lvl2pPr marL="457144" algn="l" defTabSz="914287" rtl="0" eaLnBrk="1" latinLnBrk="0" hangingPunct="1">
        <a:defRPr sz="1800" kern="1200">
          <a:solidFill>
            <a:schemeClr val="tx1"/>
          </a:solidFill>
          <a:latin typeface="+mn-lt"/>
          <a:ea typeface="+mn-ea"/>
          <a:cs typeface="+mn-cs"/>
        </a:defRPr>
      </a:lvl2pPr>
      <a:lvl3pPr marL="914287" algn="l" defTabSz="914287" rtl="0" eaLnBrk="1" latinLnBrk="0" hangingPunct="1">
        <a:defRPr sz="1800" kern="1200">
          <a:solidFill>
            <a:schemeClr val="tx1"/>
          </a:solidFill>
          <a:latin typeface="+mn-lt"/>
          <a:ea typeface="+mn-ea"/>
          <a:cs typeface="+mn-cs"/>
        </a:defRPr>
      </a:lvl3pPr>
      <a:lvl4pPr marL="1371431" algn="l" defTabSz="914287" rtl="0" eaLnBrk="1" latinLnBrk="0" hangingPunct="1">
        <a:defRPr sz="1800" kern="1200">
          <a:solidFill>
            <a:schemeClr val="tx1"/>
          </a:solidFill>
          <a:latin typeface="+mn-lt"/>
          <a:ea typeface="+mn-ea"/>
          <a:cs typeface="+mn-cs"/>
        </a:defRPr>
      </a:lvl4pPr>
      <a:lvl5pPr marL="1828574" algn="l" defTabSz="914287" rtl="0" eaLnBrk="1" latinLnBrk="0" hangingPunct="1">
        <a:defRPr sz="1800" kern="1200">
          <a:solidFill>
            <a:schemeClr val="tx1"/>
          </a:solidFill>
          <a:latin typeface="+mn-lt"/>
          <a:ea typeface="+mn-ea"/>
          <a:cs typeface="+mn-cs"/>
        </a:defRPr>
      </a:lvl5pPr>
      <a:lvl6pPr marL="2285717" algn="l" defTabSz="914287" rtl="0" eaLnBrk="1" latinLnBrk="0" hangingPunct="1">
        <a:defRPr sz="1800" kern="1200">
          <a:solidFill>
            <a:schemeClr val="tx1"/>
          </a:solidFill>
          <a:latin typeface="+mn-lt"/>
          <a:ea typeface="+mn-ea"/>
          <a:cs typeface="+mn-cs"/>
        </a:defRPr>
      </a:lvl6pPr>
      <a:lvl7pPr marL="2742861" algn="l" defTabSz="914287" rtl="0" eaLnBrk="1" latinLnBrk="0" hangingPunct="1">
        <a:defRPr sz="1800" kern="1200">
          <a:solidFill>
            <a:schemeClr val="tx1"/>
          </a:solidFill>
          <a:latin typeface="+mn-lt"/>
          <a:ea typeface="+mn-ea"/>
          <a:cs typeface="+mn-cs"/>
        </a:defRPr>
      </a:lvl7pPr>
      <a:lvl8pPr marL="3200004" algn="l" defTabSz="914287" rtl="0" eaLnBrk="1" latinLnBrk="0" hangingPunct="1">
        <a:defRPr sz="1800" kern="1200">
          <a:solidFill>
            <a:schemeClr val="tx1"/>
          </a:solidFill>
          <a:latin typeface="+mn-lt"/>
          <a:ea typeface="+mn-ea"/>
          <a:cs typeface="+mn-cs"/>
        </a:defRPr>
      </a:lvl8pPr>
      <a:lvl9pPr marL="3657148" algn="l" defTabSz="9142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atchmandevic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DuboisJ\Desktop\Echo%20Master%20Presentation\chandra%20very%20heavy%20LAA%20SEC.wmv" TargetMode="External"/><Relationship Id="rId1" Type="http://schemas.openxmlformats.org/officeDocument/2006/relationships/video" Target="file:///C:\Documents%20and%20Settings\DuboisJ\Desktop\Echo%20Master%20Presentation\clot%20in%20left%20atrium.wmv"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video" Target="file:///D:\My%20Documents\percutaneous%20valve\sandeep%20images\ProceduralTEE\23%20TransSeptalPuncture%20-%20ShortAxis.avi"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video" Target="file:///C:\Users\latusg\Desktop\THE25Echo%20slides%20G.%20Latus\Db-Anonymized%20Echo%20PPT\Deployment_stabilized.wmv" TargetMode="External"/><Relationship Id="rId7" Type="http://schemas.openxmlformats.org/officeDocument/2006/relationships/image" Target="../media/image40.png"/><Relationship Id="rId2" Type="http://schemas.openxmlformats.org/officeDocument/2006/relationships/video" Target="file:///C:\Documents%20and%20Settings\DuboisJ\Desktop\D_Master%20Presentation_\fluorodeploy.mpg" TargetMode="External"/><Relationship Id="rId1" Type="http://schemas.microsoft.com/office/2007/relationships/media" Target="file:///C:\Documents%20and%20Settings\DuboisJ\Desktop\D_Master%20Presentation_\fluorodeploy.mpg" TargetMode="External"/><Relationship Id="rId6" Type="http://schemas.openxmlformats.org/officeDocument/2006/relationships/image" Target="../media/image39.png"/><Relationship Id="rId5" Type="http://schemas.openxmlformats.org/officeDocument/2006/relationships/notesSlide" Target="../notesSlides/notesSlide8.xml"/><Relationship Id="rId4"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C:\Documents%20and%20Settings\DuboisJ\Desktop\D_Master%20Presentation_\toodistal%2001008.mpg" TargetMode="External"/><Relationship Id="rId1" Type="http://schemas.microsoft.com/office/2007/relationships/media" Target="file:///C:\Documents%20and%20Settings\DuboisJ\Desktop\D_Master%20Presentation_\toodistal%2001008.mpg" TargetMode="Externa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C:\Documents%20and%20Settings\DuboisJ\Desktop\D_Master%20Presentation_\Tproxdep%2001005.mpg" TargetMode="External"/><Relationship Id="rId1" Type="http://schemas.microsoft.com/office/2007/relationships/media" Target="file:///C:\Documents%20and%20Settings\DuboisJ\Desktop\D_Master%20Presentation_\Tproxdep%2001005.mpg" TargetMode="Externa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ideo" Target="file:///\\192.168.2.160\Transfer\Birte\BG22911_WATCHMAN_InserviceSlideDeck_OUS-SalesPres_PPT_update\Vorlagen\%20VOM%20KUNDEN\Final%20OUS%20Sales%20Presentation\Flotug103031.mpg" TargetMode="Externa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53.jpe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media" Target="file:///C:\Documents%20and%20Settings\DuboisJ\Desktop\D_Master%20Presentation_\jet%20example.mpg" TargetMode="External"/><Relationship Id="rId7" Type="http://schemas.openxmlformats.org/officeDocument/2006/relationships/image" Target="../media/image54.png"/><Relationship Id="rId2" Type="http://schemas.openxmlformats.org/officeDocument/2006/relationships/video" Target="file:///C:\Documents%20and%20Settings\DuboisJ\Desktop\D_Master%20Presentation_\jet%20example%20flow%20around.avi" TargetMode="External"/><Relationship Id="rId1" Type="http://schemas.microsoft.com/office/2007/relationships/media" Target="file:///C:\Documents%20and%20Settings\DuboisJ\Desktop\D_Master%20Presentation_\jet%20example%20flow%20around.avi" TargetMode="External"/><Relationship Id="rId6" Type="http://schemas.openxmlformats.org/officeDocument/2006/relationships/notesSlide" Target="../notesSlides/notesSlide13.xml"/><Relationship Id="rId5" Type="http://schemas.openxmlformats.org/officeDocument/2006/relationships/slideLayout" Target="../slideLayouts/slideLayout15.xml"/><Relationship Id="rId4" Type="http://schemas.openxmlformats.org/officeDocument/2006/relationships/video" Target="file:///C:\Documents%20and%20Settings\DuboisJ\Desktop\D_Master%20Presentation_\jet%20example.mp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4419600"/>
            <a:ext cx="7370064" cy="987552"/>
          </a:xfrm>
        </p:spPr>
        <p:txBody>
          <a:bodyPr/>
          <a:lstStyle/>
          <a:p>
            <a:r>
              <a:rPr lang="en-US" dirty="0" smtClean="0"/>
              <a:t>WATCHMAN™</a:t>
            </a:r>
            <a:br>
              <a:rPr lang="en-US" dirty="0" smtClean="0"/>
            </a:br>
            <a:r>
              <a:rPr lang="en-US" dirty="0" smtClean="0"/>
              <a:t>Device Implant Overview</a:t>
            </a:r>
            <a:endParaRPr lang="en-US" dirty="0"/>
          </a:p>
        </p:txBody>
      </p:sp>
      <p:sp>
        <p:nvSpPr>
          <p:cNvPr id="3" name="Text Placeholder 2"/>
          <p:cNvSpPr>
            <a:spLocks noGrp="1"/>
          </p:cNvSpPr>
          <p:nvPr>
            <p:ph type="body" sz="quarter" idx="11"/>
          </p:nvPr>
        </p:nvSpPr>
        <p:spPr>
          <a:xfrm>
            <a:off x="1447800" y="6477000"/>
            <a:ext cx="6400800" cy="381000"/>
          </a:xfrm>
        </p:spPr>
        <p:txBody>
          <a:bodyPr/>
          <a:lstStyle/>
          <a:p>
            <a:r>
              <a:rPr lang="en-US" sz="1800" dirty="0" smtClean="0">
                <a:hlinkClick r:id="rId3"/>
              </a:rPr>
              <a:t>www.watchmandevice.com</a:t>
            </a: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934200" cy="838200"/>
          </a:xfrm>
        </p:spPr>
        <p:txBody>
          <a:bodyPr>
            <a:noAutofit/>
          </a:bodyPr>
          <a:lstStyle/>
          <a:p>
            <a:r>
              <a:rPr lang="en-US" dirty="0" smtClean="0"/>
              <a:t>WATCHMAN Implant Procedure Review</a:t>
            </a:r>
            <a:endParaRPr lang="en-US" dirty="0"/>
          </a:p>
        </p:txBody>
      </p:sp>
      <p:sp>
        <p:nvSpPr>
          <p:cNvPr id="3" name="Content Placeholder 2"/>
          <p:cNvSpPr>
            <a:spLocks noGrp="1"/>
          </p:cNvSpPr>
          <p:nvPr>
            <p:ph sz="half" idx="1"/>
          </p:nvPr>
        </p:nvSpPr>
        <p:spPr>
          <a:xfrm>
            <a:off x="274320" y="1600200"/>
            <a:ext cx="8549640" cy="4956048"/>
          </a:xfrm>
        </p:spPr>
        <p:txBody>
          <a:bodyPr>
            <a:noAutofit/>
          </a:bodyPr>
          <a:lstStyle/>
          <a:p>
            <a:pPr marL="463550" indent="-463550">
              <a:lnSpc>
                <a:spcPct val="100000"/>
              </a:lnSpc>
              <a:spcBef>
                <a:spcPts val="526"/>
              </a:spcBef>
              <a:spcAft>
                <a:spcPts val="1052"/>
              </a:spcAft>
              <a:buClr>
                <a:schemeClr val="accent6">
                  <a:lumMod val="75000"/>
                </a:schemeClr>
              </a:buClr>
              <a:buSzPct val="100000"/>
              <a:buFont typeface="+mj-lt"/>
              <a:buAutoNum type="arabicPeriod"/>
              <a:defRPr/>
            </a:pPr>
            <a:r>
              <a:rPr lang="en-US" sz="2400" dirty="0" smtClean="0"/>
              <a:t>Procedure Equipment</a:t>
            </a:r>
            <a:endParaRPr lang="en-US" sz="2400" dirty="0"/>
          </a:p>
          <a:p>
            <a:pPr marL="463550" indent="-463550">
              <a:lnSpc>
                <a:spcPct val="100000"/>
              </a:lnSpc>
              <a:spcBef>
                <a:spcPts val="0"/>
              </a:spcBef>
              <a:buClr>
                <a:schemeClr val="accent6">
                  <a:lumMod val="75000"/>
                </a:schemeClr>
              </a:buClr>
              <a:buSzPct val="100000"/>
              <a:buFont typeface="+mj-lt"/>
              <a:buAutoNum type="arabicPeriod"/>
              <a:defRPr/>
            </a:pPr>
            <a:r>
              <a:rPr lang="en-US" sz="2400" dirty="0" smtClean="0"/>
              <a:t>LAA Anatomy/Assessment</a:t>
            </a:r>
          </a:p>
          <a:p>
            <a:pPr marL="914400" lvl="1" indent="-231775">
              <a:lnSpc>
                <a:spcPct val="100000"/>
              </a:lnSpc>
              <a:spcBef>
                <a:spcPts val="0"/>
              </a:spcBef>
              <a:buClr>
                <a:schemeClr val="accent6">
                  <a:lumMod val="75000"/>
                </a:schemeClr>
              </a:buClr>
              <a:buSzPct val="100000"/>
              <a:defRPr/>
            </a:pPr>
            <a:r>
              <a:rPr lang="en-US" dirty="0" err="1" smtClean="0"/>
              <a:t>Ostium</a:t>
            </a:r>
            <a:r>
              <a:rPr lang="en-US" dirty="0" smtClean="0"/>
              <a:t> </a:t>
            </a:r>
            <a:r>
              <a:rPr lang="en-US" dirty="0"/>
              <a:t>size, LAA type, </a:t>
            </a:r>
            <a:r>
              <a:rPr lang="en-US" dirty="0" smtClean="0"/>
              <a:t>considerations</a:t>
            </a:r>
            <a:endParaRPr lang="en-US" dirty="0"/>
          </a:p>
          <a:p>
            <a:pPr marL="463550" indent="-463550">
              <a:lnSpc>
                <a:spcPct val="100000"/>
              </a:lnSpc>
              <a:spcBef>
                <a:spcPts val="1052"/>
              </a:spcBef>
              <a:spcAft>
                <a:spcPts val="1052"/>
              </a:spcAft>
              <a:buClr>
                <a:schemeClr val="accent6">
                  <a:lumMod val="75000"/>
                </a:schemeClr>
              </a:buClr>
              <a:buSzPct val="100000"/>
              <a:buFont typeface="+mj-lt"/>
              <a:buAutoNum type="arabicPeriod"/>
              <a:defRPr/>
            </a:pPr>
            <a:r>
              <a:rPr lang="en-US" sz="2400" dirty="0" err="1" smtClean="0"/>
              <a:t>Transseptal</a:t>
            </a:r>
            <a:r>
              <a:rPr lang="en-US" sz="2400" dirty="0" smtClean="0"/>
              <a:t> (IAS) Crossing</a:t>
            </a:r>
            <a:endParaRPr lang="en-US" sz="2400" dirty="0"/>
          </a:p>
          <a:p>
            <a:pPr marL="463550" indent="-463550">
              <a:lnSpc>
                <a:spcPct val="100000"/>
              </a:lnSpc>
              <a:spcBef>
                <a:spcPts val="526"/>
              </a:spcBef>
              <a:spcAft>
                <a:spcPts val="1052"/>
              </a:spcAft>
              <a:buClr>
                <a:schemeClr val="accent6">
                  <a:lumMod val="75000"/>
                </a:schemeClr>
              </a:buClr>
              <a:buSzPct val="100000"/>
              <a:buFont typeface="+mj-lt"/>
              <a:buAutoNum type="arabicPeriod"/>
              <a:defRPr/>
            </a:pPr>
            <a:r>
              <a:rPr lang="en-US" sz="2400" dirty="0" smtClean="0"/>
              <a:t>WATCHMAN™ Access Sheath Navigation/Manipulation</a:t>
            </a:r>
            <a:endParaRPr lang="en-US" sz="2400" dirty="0"/>
          </a:p>
          <a:p>
            <a:pPr marL="463550" indent="-463550">
              <a:lnSpc>
                <a:spcPct val="100000"/>
              </a:lnSpc>
              <a:spcBef>
                <a:spcPts val="1052"/>
              </a:spcBef>
              <a:spcAft>
                <a:spcPts val="1052"/>
              </a:spcAft>
              <a:buClr>
                <a:schemeClr val="accent6">
                  <a:lumMod val="75000"/>
                </a:schemeClr>
              </a:buClr>
              <a:buSzPct val="100000"/>
              <a:buFont typeface="+mj-lt"/>
              <a:buAutoNum type="arabicPeriod"/>
              <a:defRPr/>
            </a:pPr>
            <a:r>
              <a:rPr lang="en-US" sz="2400" dirty="0" smtClean="0"/>
              <a:t>WATCHMAN™ Device Deployment</a:t>
            </a:r>
            <a:endParaRPr lang="en-US" sz="2400" dirty="0"/>
          </a:p>
          <a:p>
            <a:pPr marL="463550" indent="-463550">
              <a:lnSpc>
                <a:spcPct val="100000"/>
              </a:lnSpc>
              <a:spcBef>
                <a:spcPts val="1052"/>
              </a:spcBef>
              <a:spcAft>
                <a:spcPts val="526"/>
              </a:spcAft>
              <a:buClr>
                <a:schemeClr val="accent6">
                  <a:lumMod val="75000"/>
                </a:schemeClr>
              </a:buClr>
              <a:buSzPct val="100000"/>
              <a:buFont typeface="+mj-lt"/>
              <a:buAutoNum type="arabicPeriod"/>
              <a:defRPr/>
            </a:pPr>
            <a:r>
              <a:rPr lang="en-US" sz="2400" dirty="0" smtClean="0"/>
              <a:t>Device </a:t>
            </a:r>
            <a:r>
              <a:rPr lang="en-US" sz="2400" dirty="0"/>
              <a:t>Release </a:t>
            </a:r>
            <a:r>
              <a:rPr lang="en-US" sz="2400" dirty="0" smtClean="0"/>
              <a:t>Criteria – P.A.S.S.</a:t>
            </a:r>
            <a:endParaRPr lang="en-US" sz="2400" dirty="0"/>
          </a:p>
          <a:p>
            <a:pPr marL="463550" indent="-463550">
              <a:lnSpc>
                <a:spcPct val="100000"/>
              </a:lnSpc>
              <a:spcBef>
                <a:spcPts val="1052"/>
              </a:spcBef>
              <a:spcAft>
                <a:spcPts val="1052"/>
              </a:spcAft>
              <a:buClr>
                <a:schemeClr val="accent6">
                  <a:lumMod val="75000"/>
                </a:schemeClr>
              </a:buClr>
              <a:buSzPct val="100000"/>
              <a:buFont typeface="+mj-lt"/>
              <a:buAutoNum type="arabicPeriod"/>
              <a:defRPr/>
            </a:pPr>
            <a:r>
              <a:rPr lang="en-US" sz="2400" dirty="0" smtClean="0"/>
              <a:t>Device Recapture</a:t>
            </a:r>
          </a:p>
          <a:p>
            <a:pPr marL="463550" indent="-463550">
              <a:lnSpc>
                <a:spcPct val="100000"/>
              </a:lnSpc>
              <a:spcBef>
                <a:spcPts val="1052"/>
              </a:spcBef>
              <a:spcAft>
                <a:spcPts val="1052"/>
              </a:spcAft>
              <a:buClr>
                <a:schemeClr val="accent6">
                  <a:lumMod val="75000"/>
                </a:schemeClr>
              </a:buClr>
              <a:buSzPct val="100000"/>
              <a:buFont typeface="+mj-lt"/>
              <a:buAutoNum type="arabicPeriod"/>
              <a:defRPr/>
            </a:pPr>
            <a:r>
              <a:rPr lang="en-US" sz="2400" dirty="0" smtClean="0"/>
              <a:t>Final Device Release</a:t>
            </a:r>
          </a:p>
          <a:p>
            <a:pPr marL="0" indent="0">
              <a:lnSpc>
                <a:spcPct val="100000"/>
              </a:lnSpc>
              <a:buNone/>
            </a:pPr>
            <a:endParaRPr lang="en-US" sz="2800" dirty="0" smtClean="0"/>
          </a:p>
          <a:p>
            <a:pPr>
              <a:lnSpc>
                <a:spcPct val="100000"/>
              </a:lnSpc>
            </a:pPr>
            <a:endParaRPr lang="en-US" sz="2800" dirty="0"/>
          </a:p>
        </p:txBody>
      </p:sp>
    </p:spTree>
    <p:extLst>
      <p:ext uri="{BB962C8B-B14F-4D97-AF65-F5344CB8AC3E}">
        <p14:creationId xmlns:p14="http://schemas.microsoft.com/office/powerpoint/2010/main" val="86630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WATCHMAN Procedure Equipment</a:t>
            </a:r>
            <a:endParaRPr lang="en-US" dirty="0"/>
          </a:p>
        </p:txBody>
      </p:sp>
      <p:sp>
        <p:nvSpPr>
          <p:cNvPr id="3" name="Content Placeholder 2"/>
          <p:cNvSpPr>
            <a:spLocks noGrp="1"/>
          </p:cNvSpPr>
          <p:nvPr>
            <p:ph sz="half" idx="1"/>
          </p:nvPr>
        </p:nvSpPr>
        <p:spPr>
          <a:xfrm>
            <a:off x="274320" y="1600200"/>
            <a:ext cx="4602480" cy="5108448"/>
          </a:xfrm>
        </p:spPr>
        <p:txBody>
          <a:bodyPr>
            <a:noAutofit/>
          </a:bodyPr>
          <a:lstStyle/>
          <a:p>
            <a:pPr>
              <a:lnSpc>
                <a:spcPct val="150000"/>
              </a:lnSpc>
              <a:spcBef>
                <a:spcPts val="0"/>
              </a:spcBef>
              <a:buSzPct val="130000"/>
              <a:defRPr/>
            </a:pPr>
            <a:r>
              <a:rPr lang="en-US" sz="1500" dirty="0">
                <a:cs typeface="Calibri" pitchFamily="34" charset="0"/>
              </a:rPr>
              <a:t>WATCHMAN Delivery System </a:t>
            </a:r>
            <a:r>
              <a:rPr lang="en-US" sz="1500" dirty="0" smtClean="0">
                <a:cs typeface="Calibri" pitchFamily="34" charset="0"/>
              </a:rPr>
              <a:t>(delivery </a:t>
            </a:r>
            <a:r>
              <a:rPr lang="en-US" sz="1500" dirty="0">
                <a:cs typeface="Calibri" pitchFamily="34" charset="0"/>
              </a:rPr>
              <a:t>c</a:t>
            </a:r>
            <a:r>
              <a:rPr lang="en-US" sz="1500" dirty="0" smtClean="0">
                <a:cs typeface="Calibri" pitchFamily="34" charset="0"/>
              </a:rPr>
              <a:t>atheter and pre-loaded LAA closure </a:t>
            </a:r>
            <a:r>
              <a:rPr lang="en-US" sz="1500" dirty="0">
                <a:cs typeface="Calibri" pitchFamily="34" charset="0"/>
              </a:rPr>
              <a:t>d</a:t>
            </a:r>
            <a:r>
              <a:rPr lang="en-US" sz="1500" dirty="0" smtClean="0">
                <a:cs typeface="Calibri" pitchFamily="34" charset="0"/>
              </a:rPr>
              <a:t>evice)</a:t>
            </a:r>
            <a:endParaRPr lang="en-US" sz="1500" dirty="0">
              <a:cs typeface="Calibri" pitchFamily="34" charset="0"/>
            </a:endParaRPr>
          </a:p>
          <a:p>
            <a:pPr>
              <a:lnSpc>
                <a:spcPct val="150000"/>
              </a:lnSpc>
              <a:spcBef>
                <a:spcPts val="0"/>
              </a:spcBef>
              <a:defRPr/>
            </a:pPr>
            <a:r>
              <a:rPr lang="en-US" altLang="ja-JP" sz="1500" dirty="0" smtClean="0">
                <a:ea typeface="MS PGothic" pitchFamily="34" charset="-128"/>
                <a:cs typeface="Calibri" pitchFamily="34" charset="0"/>
              </a:rPr>
              <a:t>Venous </a:t>
            </a:r>
            <a:r>
              <a:rPr lang="en-US" altLang="ja-JP" sz="1500" dirty="0">
                <a:ea typeface="MS PGothic" pitchFamily="34" charset="-128"/>
                <a:cs typeface="Calibri" pitchFamily="34" charset="0"/>
              </a:rPr>
              <a:t>Introducer (</a:t>
            </a:r>
            <a:r>
              <a:rPr lang="en-US" altLang="ja-JP" sz="1500" dirty="0" smtClean="0">
                <a:ea typeface="MS PGothic" pitchFamily="34" charset="-128"/>
                <a:cs typeface="Calibri" pitchFamily="34" charset="0"/>
              </a:rPr>
              <a:t>optional)</a:t>
            </a:r>
          </a:p>
          <a:p>
            <a:pPr>
              <a:lnSpc>
                <a:spcPct val="150000"/>
              </a:lnSpc>
              <a:spcBef>
                <a:spcPts val="0"/>
              </a:spcBef>
              <a:defRPr/>
            </a:pPr>
            <a:r>
              <a:rPr lang="en-US" altLang="ja-JP" sz="1500" dirty="0" smtClean="0">
                <a:ea typeface="MS PGothic" pitchFamily="34" charset="-128"/>
                <a:cs typeface="Calibri" pitchFamily="34" charset="0"/>
              </a:rPr>
              <a:t>Standard </a:t>
            </a:r>
            <a:r>
              <a:rPr lang="en-US" altLang="ja-JP" sz="1500" dirty="0" err="1">
                <a:ea typeface="MS PGothic" pitchFamily="34" charset="-128"/>
                <a:cs typeface="Calibri" pitchFamily="34" charset="0"/>
              </a:rPr>
              <a:t>Transseptal</a:t>
            </a:r>
            <a:r>
              <a:rPr lang="en-US" altLang="ja-JP" sz="1500" dirty="0">
                <a:ea typeface="MS PGothic" pitchFamily="34" charset="-128"/>
                <a:cs typeface="Calibri" pitchFamily="34" charset="0"/>
              </a:rPr>
              <a:t> Access </a:t>
            </a:r>
            <a:r>
              <a:rPr lang="en-US" altLang="ja-JP" sz="1500" dirty="0" smtClean="0">
                <a:ea typeface="MS PGothic" pitchFamily="34" charset="-128"/>
                <a:cs typeface="Calibri" pitchFamily="34" charset="0"/>
              </a:rPr>
              <a:t>System</a:t>
            </a:r>
            <a:endParaRPr lang="en-US" altLang="ja-JP" sz="1500" dirty="0">
              <a:ea typeface="MS PGothic" pitchFamily="34" charset="-128"/>
              <a:cs typeface="Calibri" pitchFamily="34" charset="0"/>
            </a:endParaRPr>
          </a:p>
          <a:p>
            <a:pPr>
              <a:lnSpc>
                <a:spcPct val="150000"/>
              </a:lnSpc>
              <a:spcBef>
                <a:spcPts val="0"/>
              </a:spcBef>
              <a:defRPr/>
            </a:pPr>
            <a:r>
              <a:rPr lang="en-US" altLang="ja-JP" sz="1500" dirty="0" smtClean="0">
                <a:ea typeface="MS PGothic" pitchFamily="34" charset="-128"/>
                <a:cs typeface="Calibri" pitchFamily="34" charset="0"/>
              </a:rPr>
              <a:t>0.035</a:t>
            </a:r>
            <a:r>
              <a:rPr lang="en-US" altLang="ja-JP" sz="1500" dirty="0">
                <a:ea typeface="MS PGothic" pitchFamily="34" charset="-128"/>
                <a:cs typeface="Calibri" pitchFamily="34" charset="0"/>
              </a:rPr>
              <a:t>” </a:t>
            </a:r>
            <a:r>
              <a:rPr lang="en-US" altLang="ja-JP" sz="1500" dirty="0" err="1" smtClean="0">
                <a:ea typeface="MS PGothic" pitchFamily="34" charset="-128"/>
                <a:cs typeface="Calibri" pitchFamily="34" charset="0"/>
              </a:rPr>
              <a:t>Guidewire</a:t>
            </a:r>
            <a:r>
              <a:rPr lang="en-US" altLang="ja-JP" sz="1500" dirty="0">
                <a:ea typeface="MS PGothic" pitchFamily="34" charset="-128"/>
                <a:cs typeface="Calibri" pitchFamily="34" charset="0"/>
              </a:rPr>
              <a:t> </a:t>
            </a:r>
            <a:r>
              <a:rPr lang="en-US" altLang="ja-JP" sz="1500" dirty="0" smtClean="0">
                <a:ea typeface="MS PGothic" pitchFamily="34" charset="-128"/>
                <a:cs typeface="Calibri" pitchFamily="34" charset="0"/>
              </a:rPr>
              <a:t>(exchange length extra support)</a:t>
            </a:r>
            <a:r>
              <a:rPr lang="en-US" altLang="ja-JP" sz="1500" i="1" dirty="0" smtClean="0">
                <a:ea typeface="MS PGothic" pitchFamily="34" charset="-128"/>
                <a:cs typeface="Calibri" pitchFamily="34" charset="0"/>
              </a:rPr>
              <a:t>                            </a:t>
            </a:r>
            <a:endParaRPr lang="en-US" altLang="ja-JP" sz="1500" i="1" dirty="0">
              <a:ea typeface="MS PGothic" pitchFamily="34" charset="-128"/>
              <a:cs typeface="Calibri" pitchFamily="34" charset="0"/>
            </a:endParaRPr>
          </a:p>
          <a:p>
            <a:pPr>
              <a:lnSpc>
                <a:spcPct val="150000"/>
              </a:lnSpc>
              <a:spcBef>
                <a:spcPts val="0"/>
              </a:spcBef>
              <a:defRPr/>
            </a:pPr>
            <a:r>
              <a:rPr lang="en-US" altLang="ja-JP" sz="1500" dirty="0" smtClean="0">
                <a:ea typeface="MS PGothic" pitchFamily="34" charset="-128"/>
                <a:cs typeface="Calibri" pitchFamily="34" charset="0"/>
              </a:rPr>
              <a:t>5F or 6F angiographic pigtail catheter</a:t>
            </a:r>
            <a:endParaRPr lang="en-US" altLang="ja-JP" sz="1500" dirty="0">
              <a:ea typeface="MS PGothic" pitchFamily="34" charset="-128"/>
              <a:cs typeface="Calibri" pitchFamily="34" charset="0"/>
            </a:endParaRPr>
          </a:p>
          <a:p>
            <a:pPr>
              <a:lnSpc>
                <a:spcPct val="150000"/>
              </a:lnSpc>
              <a:spcBef>
                <a:spcPts val="0"/>
              </a:spcBef>
              <a:defRPr/>
            </a:pPr>
            <a:r>
              <a:rPr lang="en-US" sz="1500" dirty="0">
                <a:cs typeface="Calibri" pitchFamily="34" charset="0"/>
              </a:rPr>
              <a:t>WATCHMAN® Access </a:t>
            </a:r>
            <a:r>
              <a:rPr lang="en-US" sz="1500" dirty="0" smtClean="0">
                <a:cs typeface="Calibri" pitchFamily="34" charset="0"/>
              </a:rPr>
              <a:t>System (which includes the access </a:t>
            </a:r>
            <a:r>
              <a:rPr lang="en-US" sz="1500" dirty="0">
                <a:cs typeface="Calibri" pitchFamily="34" charset="0"/>
              </a:rPr>
              <a:t>sheath and dilator</a:t>
            </a:r>
            <a:r>
              <a:rPr lang="en-US" sz="1500" dirty="0" smtClean="0">
                <a:cs typeface="Calibri" pitchFamily="34" charset="0"/>
              </a:rPr>
              <a:t>)</a:t>
            </a:r>
          </a:p>
          <a:p>
            <a:pPr>
              <a:lnSpc>
                <a:spcPct val="150000"/>
              </a:lnSpc>
              <a:spcBef>
                <a:spcPts val="0"/>
              </a:spcBef>
              <a:defRPr/>
            </a:pPr>
            <a:r>
              <a:rPr lang="en-US" sz="1500" dirty="0" smtClean="0">
                <a:cs typeface="Calibri" pitchFamily="34" charset="0"/>
              </a:rPr>
              <a:t>TEE</a:t>
            </a:r>
          </a:p>
          <a:p>
            <a:pPr>
              <a:lnSpc>
                <a:spcPct val="150000"/>
              </a:lnSpc>
              <a:spcBef>
                <a:spcPts val="0"/>
              </a:spcBef>
              <a:defRPr/>
            </a:pPr>
            <a:r>
              <a:rPr lang="en-US" sz="1500" dirty="0" smtClean="0">
                <a:cs typeface="Calibri" pitchFamily="34" charset="0"/>
              </a:rPr>
              <a:t>Heparin – minimum ACT of 200-300sec throughout procedure </a:t>
            </a:r>
            <a:endParaRPr lang="en-US" sz="1500" b="1" dirty="0">
              <a:cs typeface="Calibri" pitchFamily="34" charset="0"/>
            </a:endParaRPr>
          </a:p>
          <a:p>
            <a:pPr>
              <a:lnSpc>
                <a:spcPct val="150000"/>
              </a:lnSpc>
              <a:spcBef>
                <a:spcPts val="0"/>
              </a:spcBef>
              <a:defRPr/>
            </a:pPr>
            <a:r>
              <a:rPr lang="en-US" sz="1500" dirty="0" err="1" smtClean="0">
                <a:cs typeface="Calibri" pitchFamily="34" charset="0"/>
              </a:rPr>
              <a:t>Add’l</a:t>
            </a:r>
            <a:r>
              <a:rPr lang="en-US" sz="1500" dirty="0" smtClean="0">
                <a:cs typeface="Calibri" pitchFamily="34" charset="0"/>
              </a:rPr>
              <a:t> equipment necessary for complex cardiovascular intervention, per hospital procedure</a:t>
            </a:r>
            <a:endParaRPr lang="en-US" sz="1500" dirty="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63934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402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168853" y="4927507"/>
            <a:ext cx="3375602" cy="1420346"/>
          </a:xfrm>
          <a:prstGeom prst="rect">
            <a:avLst/>
          </a:prstGeom>
          <a:noFill/>
          <a:ln w="9525">
            <a:noFill/>
            <a:miter lim="800000"/>
            <a:headEnd/>
            <a:tailEnd/>
          </a:ln>
        </p:spPr>
        <p:txBody>
          <a:bodyPr lIns="89185" tIns="44593" rIns="89185" bIns="44593"/>
          <a:lstStyle/>
          <a:p>
            <a:pPr marL="331239" indent="-331239" defTabSz="889336" eaLnBrk="0" hangingPunct="0">
              <a:spcBef>
                <a:spcPct val="50000"/>
              </a:spcBef>
              <a:spcAft>
                <a:spcPct val="40000"/>
              </a:spcAft>
              <a:buClr>
                <a:srgbClr val="7C96A1"/>
              </a:buClr>
              <a:buSzPct val="130000"/>
              <a:buFont typeface="Arial" charset="0"/>
              <a:buChar char="•"/>
              <a:defRPr/>
            </a:pPr>
            <a:endParaRPr lang="en-US" sz="400" kern="0" dirty="0">
              <a:solidFill>
                <a:srgbClr val="000000"/>
              </a:solidFill>
              <a:latin typeface="Calibri" pitchFamily="34" charset="0"/>
            </a:endParaRPr>
          </a:p>
          <a:p>
            <a:pPr marL="331239" indent="-331239" defTabSz="889336" eaLnBrk="0" hangingPunct="0">
              <a:spcBef>
                <a:spcPct val="20000"/>
              </a:spcBef>
              <a:spcAft>
                <a:spcPct val="40000"/>
              </a:spcAft>
              <a:buClr>
                <a:srgbClr val="7C96A1"/>
              </a:buClr>
              <a:buSzPct val="130000"/>
              <a:buFont typeface="Arial" charset="0"/>
              <a:buChar char="•"/>
              <a:defRPr/>
            </a:pPr>
            <a:endParaRPr lang="en-US" sz="1600" kern="0" dirty="0">
              <a:solidFill>
                <a:srgbClr val="000000"/>
              </a:solidFill>
            </a:endParaRPr>
          </a:p>
        </p:txBody>
      </p:sp>
      <p:sp>
        <p:nvSpPr>
          <p:cNvPr id="23558" name="Rectangle 3"/>
          <p:cNvSpPr txBox="1">
            <a:spLocks noChangeArrowheads="1"/>
          </p:cNvSpPr>
          <p:nvPr/>
        </p:nvSpPr>
        <p:spPr bwMode="auto">
          <a:xfrm>
            <a:off x="194829" y="1570378"/>
            <a:ext cx="8627707" cy="300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5" tIns="44593" rIns="89185" bIns="44593"/>
          <a:lstStyle>
            <a:lvl1pPr eaLnBrk="0" hangingPunct="0">
              <a:defRPr sz="2500">
                <a:solidFill>
                  <a:srgbClr val="062E48"/>
                </a:solidFill>
                <a:latin typeface="Helvetica" pitchFamily="34" charset="0"/>
                <a:cs typeface="Arial" charset="0"/>
              </a:defRPr>
            </a:lvl1pPr>
            <a:lvl2pPr marL="830263" indent="-377825" eaLnBrk="0" hangingPunct="0">
              <a:defRPr sz="2500">
                <a:solidFill>
                  <a:srgbClr val="062E48"/>
                </a:solidFill>
                <a:latin typeface="Helvetica" pitchFamily="34" charset="0"/>
                <a:cs typeface="Arial" charset="0"/>
              </a:defRPr>
            </a:lvl2pPr>
            <a:lvl3pPr marL="1287463" indent="-377825"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hangingPunct="1"/>
            <a:r>
              <a:rPr lang="en-US" sz="1800" b="1" dirty="0" smtClean="0">
                <a:solidFill>
                  <a:schemeClr val="accent6">
                    <a:lumMod val="75000"/>
                  </a:schemeClr>
                </a:solidFill>
                <a:latin typeface="+mn-lt"/>
                <a:cs typeface="+mn-cs"/>
              </a:rPr>
              <a:t>Assess </a:t>
            </a:r>
            <a:r>
              <a:rPr lang="en-US" sz="1800" b="1" dirty="0">
                <a:solidFill>
                  <a:schemeClr val="accent6">
                    <a:lumMod val="75000"/>
                  </a:schemeClr>
                </a:solidFill>
                <a:latin typeface="+mn-lt"/>
                <a:cs typeface="+mn-cs"/>
              </a:rPr>
              <a:t>the following through multiple imaging planes (0 - 135 </a:t>
            </a:r>
            <a:r>
              <a:rPr lang="en-US" sz="1800" b="1" dirty="0" err="1">
                <a:solidFill>
                  <a:schemeClr val="accent6">
                    <a:lumMod val="75000"/>
                  </a:schemeClr>
                </a:solidFill>
                <a:latin typeface="+mn-lt"/>
                <a:cs typeface="+mn-cs"/>
              </a:rPr>
              <a:t>deg</a:t>
            </a:r>
            <a:r>
              <a:rPr lang="en-US" sz="1800" b="1" dirty="0">
                <a:solidFill>
                  <a:schemeClr val="accent6">
                    <a:lumMod val="75000"/>
                  </a:schemeClr>
                </a:solidFill>
                <a:latin typeface="+mn-lt"/>
                <a:cs typeface="+mn-cs"/>
              </a:rPr>
              <a:t> sweep):</a:t>
            </a:r>
          </a:p>
          <a:p>
            <a:pPr marL="225425" lvl="1" indent="-225425" defTabSz="872635" eaLnBrk="1" hangingPunct="1">
              <a:spcBef>
                <a:spcPct val="20000"/>
              </a:spcBef>
              <a:buClr>
                <a:schemeClr val="accent6">
                  <a:lumMod val="75000"/>
                </a:schemeClr>
              </a:buClr>
              <a:buSzPct val="130000"/>
              <a:buFont typeface="Arial" pitchFamily="34" charset="0"/>
              <a:buChar char="•"/>
              <a:defRPr/>
            </a:pPr>
            <a:r>
              <a:rPr lang="en-US" sz="1200" dirty="0">
                <a:solidFill>
                  <a:schemeClr val="accent6">
                    <a:lumMod val="75000"/>
                  </a:schemeClr>
                </a:solidFill>
                <a:latin typeface="+mn-lt"/>
                <a:cs typeface="+mn-cs"/>
              </a:rPr>
              <a:t>LAA size /shape, number of lobes in LAA and location of </a:t>
            </a:r>
            <a:r>
              <a:rPr lang="en-US" sz="1200" dirty="0" smtClean="0">
                <a:solidFill>
                  <a:schemeClr val="accent6">
                    <a:lumMod val="75000"/>
                  </a:schemeClr>
                </a:solidFill>
                <a:latin typeface="+mn-lt"/>
                <a:cs typeface="+mn-cs"/>
              </a:rPr>
              <a:t>lobes relative </a:t>
            </a:r>
            <a:r>
              <a:rPr lang="en-US" sz="1200" dirty="0">
                <a:solidFill>
                  <a:schemeClr val="accent6">
                    <a:lumMod val="75000"/>
                  </a:schemeClr>
                </a:solidFill>
                <a:latin typeface="+mn-lt"/>
                <a:cs typeface="+mn-cs"/>
              </a:rPr>
              <a:t>to </a:t>
            </a:r>
            <a:r>
              <a:rPr lang="en-US" sz="1200" dirty="0" smtClean="0">
                <a:solidFill>
                  <a:schemeClr val="accent6">
                    <a:lumMod val="75000"/>
                  </a:schemeClr>
                </a:solidFill>
                <a:latin typeface="+mn-lt"/>
                <a:cs typeface="+mn-cs"/>
              </a:rPr>
              <a:t>ostium</a:t>
            </a:r>
          </a:p>
          <a:p>
            <a:pPr marL="761294" lvl="2" indent="-178145" defTabSz="872635" eaLnBrk="1" hangingPunct="1">
              <a:spcBef>
                <a:spcPct val="20000"/>
              </a:spcBef>
              <a:buClr>
                <a:srgbClr val="FE0075"/>
              </a:buClr>
              <a:buSzPct val="130000"/>
              <a:buFont typeface="Wingdings" charset="2"/>
              <a:buChar char=""/>
              <a:defRPr/>
            </a:pPr>
            <a:endParaRPr lang="en-US" sz="1200" b="1" i="1" dirty="0">
              <a:solidFill>
                <a:schemeClr val="accent6">
                  <a:lumMod val="75000"/>
                </a:schemeClr>
              </a:solidFill>
              <a:latin typeface="+mn-lt"/>
              <a:cs typeface="+mn-cs"/>
            </a:endParaRPr>
          </a:p>
          <a:p>
            <a:pPr>
              <a:spcAft>
                <a:spcPts val="1052"/>
              </a:spcAft>
              <a:buClr>
                <a:srgbClr val="7C96A1"/>
              </a:buClr>
              <a:buSzPct val="130000"/>
            </a:pPr>
            <a:r>
              <a:rPr lang="en-US" sz="1800" b="1" dirty="0">
                <a:solidFill>
                  <a:schemeClr val="accent6">
                    <a:lumMod val="75000"/>
                  </a:schemeClr>
                </a:solidFill>
                <a:latin typeface="+mn-lt"/>
                <a:cs typeface="+mn-cs"/>
              </a:rPr>
              <a:t>Record LAA </a:t>
            </a:r>
            <a:r>
              <a:rPr lang="en-US" sz="1800" b="1" dirty="0" err="1">
                <a:solidFill>
                  <a:schemeClr val="accent6">
                    <a:lumMod val="75000"/>
                  </a:schemeClr>
                </a:solidFill>
                <a:latin typeface="+mn-lt"/>
                <a:cs typeface="+mn-cs"/>
              </a:rPr>
              <a:t>ostium</a:t>
            </a:r>
            <a:r>
              <a:rPr lang="en-US" sz="1800" b="1" dirty="0">
                <a:solidFill>
                  <a:schemeClr val="accent6">
                    <a:lumMod val="75000"/>
                  </a:schemeClr>
                </a:solidFill>
                <a:latin typeface="+mn-lt"/>
                <a:cs typeface="+mn-cs"/>
              </a:rPr>
              <a:t> and LAA length measurements (0 - 135 </a:t>
            </a:r>
            <a:r>
              <a:rPr lang="en-US" sz="1800" b="1" dirty="0" err="1">
                <a:solidFill>
                  <a:schemeClr val="accent6">
                    <a:lumMod val="75000"/>
                  </a:schemeClr>
                </a:solidFill>
                <a:latin typeface="+mn-lt"/>
                <a:cs typeface="+mn-cs"/>
              </a:rPr>
              <a:t>deg</a:t>
            </a:r>
            <a:r>
              <a:rPr lang="en-US" sz="1800" b="1" dirty="0">
                <a:solidFill>
                  <a:schemeClr val="accent6">
                    <a:lumMod val="75000"/>
                  </a:schemeClr>
                </a:solidFill>
                <a:latin typeface="+mn-lt"/>
                <a:cs typeface="+mn-cs"/>
              </a:rPr>
              <a:t> sweep): </a:t>
            </a:r>
          </a:p>
          <a:p>
            <a:pPr marL="228600" indent="-228600">
              <a:buClr>
                <a:schemeClr val="accent6">
                  <a:lumMod val="75000"/>
                </a:schemeClr>
              </a:buClr>
              <a:buSzPct val="130000"/>
              <a:buFont typeface="Arial" panose="020B0604020202020204" pitchFamily="34" charset="0"/>
              <a:buChar char="•"/>
            </a:pPr>
            <a:r>
              <a:rPr lang="en-US" sz="1200" dirty="0" smtClean="0">
                <a:solidFill>
                  <a:schemeClr val="accent6">
                    <a:lumMod val="75000"/>
                  </a:schemeClr>
                </a:solidFill>
                <a:latin typeface="+mn-lt"/>
                <a:cs typeface="+mn-cs"/>
              </a:rPr>
              <a:t>Measure </a:t>
            </a:r>
            <a:r>
              <a:rPr lang="en-US" sz="1200" dirty="0">
                <a:solidFill>
                  <a:schemeClr val="accent6">
                    <a:lumMod val="75000"/>
                  </a:schemeClr>
                </a:solidFill>
                <a:latin typeface="+mn-lt"/>
                <a:cs typeface="+mn-cs"/>
              </a:rPr>
              <a:t>the LAA </a:t>
            </a:r>
            <a:r>
              <a:rPr lang="en-US" sz="1200" dirty="0" err="1">
                <a:solidFill>
                  <a:schemeClr val="accent6">
                    <a:lumMod val="75000"/>
                  </a:schemeClr>
                </a:solidFill>
                <a:latin typeface="+mn-lt"/>
                <a:cs typeface="+mn-cs"/>
              </a:rPr>
              <a:t>ostium</a:t>
            </a:r>
            <a:r>
              <a:rPr lang="en-US" sz="1200" dirty="0">
                <a:solidFill>
                  <a:schemeClr val="accent6">
                    <a:lumMod val="75000"/>
                  </a:schemeClr>
                </a:solidFill>
                <a:latin typeface="+mn-lt"/>
                <a:cs typeface="+mn-cs"/>
              </a:rPr>
              <a:t> at approximately these </a:t>
            </a:r>
            <a:r>
              <a:rPr lang="en-US" sz="1200" dirty="0" smtClean="0">
                <a:solidFill>
                  <a:schemeClr val="accent6">
                    <a:lumMod val="75000"/>
                  </a:schemeClr>
                </a:solidFill>
                <a:latin typeface="+mn-lt"/>
                <a:cs typeface="+mn-cs"/>
              </a:rPr>
              <a:t>angles:</a:t>
            </a:r>
          </a:p>
          <a:p>
            <a:pPr>
              <a:buClr>
                <a:srgbClr val="7C96A1"/>
              </a:buClr>
              <a:buSzPct val="130000"/>
            </a:pPr>
            <a:endParaRPr lang="en-US" sz="1200" b="1" dirty="0" smtClean="0">
              <a:solidFill>
                <a:schemeClr val="accent6">
                  <a:lumMod val="75000"/>
                </a:schemeClr>
              </a:solidFill>
              <a:latin typeface="+mn-lt"/>
              <a:cs typeface="+mn-cs"/>
            </a:endParaRPr>
          </a:p>
          <a:p>
            <a:pPr marL="1058863" lvl="1" indent="0">
              <a:buClr>
                <a:srgbClr val="7C96A1"/>
              </a:buClr>
              <a:buSzPct val="130000"/>
              <a:buFont typeface="Arial" panose="020B0604020202020204" pitchFamily="34" charset="0"/>
              <a:buChar char="•"/>
            </a:pPr>
            <a:r>
              <a:rPr lang="en-US" sz="1200" dirty="0" smtClean="0">
                <a:solidFill>
                  <a:schemeClr val="accent6">
                    <a:lumMod val="75000"/>
                  </a:schemeClr>
                </a:solidFill>
                <a:latin typeface="+mn-lt"/>
                <a:cs typeface="+mn-cs"/>
              </a:rPr>
              <a:t>at 0º</a:t>
            </a:r>
          </a:p>
          <a:p>
            <a:pPr marL="1058863" lvl="1" indent="0">
              <a:buClr>
                <a:srgbClr val="7C96A1"/>
              </a:buClr>
              <a:buSzPct val="130000"/>
              <a:buFont typeface="Arial" panose="020B0604020202020204" pitchFamily="34" charset="0"/>
              <a:buChar char="•"/>
            </a:pPr>
            <a:r>
              <a:rPr lang="en-US" sz="1200" dirty="0" smtClean="0">
                <a:solidFill>
                  <a:schemeClr val="accent6">
                    <a:lumMod val="75000"/>
                  </a:schemeClr>
                </a:solidFill>
                <a:latin typeface="+mn-lt"/>
                <a:cs typeface="+mn-cs"/>
              </a:rPr>
              <a:t>at 45º </a:t>
            </a:r>
            <a:endParaRPr lang="en-US" sz="200" dirty="0" smtClean="0">
              <a:solidFill>
                <a:schemeClr val="accent6">
                  <a:lumMod val="75000"/>
                </a:schemeClr>
              </a:solidFill>
              <a:latin typeface="+mn-lt"/>
              <a:cs typeface="+mn-cs"/>
            </a:endParaRPr>
          </a:p>
          <a:p>
            <a:pPr marL="1058863" lvl="1" indent="0">
              <a:buClr>
                <a:srgbClr val="7C96A1"/>
              </a:buClr>
              <a:buSzPct val="130000"/>
              <a:buFont typeface="Arial" panose="020B0604020202020204" pitchFamily="34" charset="0"/>
              <a:buChar char="•"/>
            </a:pPr>
            <a:r>
              <a:rPr lang="en-US" sz="1200" dirty="0" smtClean="0">
                <a:solidFill>
                  <a:schemeClr val="accent6">
                    <a:lumMod val="75000"/>
                  </a:schemeClr>
                </a:solidFill>
                <a:latin typeface="+mn-lt"/>
                <a:cs typeface="+mn-cs"/>
              </a:rPr>
              <a:t>at 90º     </a:t>
            </a:r>
            <a:r>
              <a:rPr lang="en-US" sz="1200" dirty="0">
                <a:solidFill>
                  <a:schemeClr val="accent6">
                    <a:lumMod val="75000"/>
                  </a:schemeClr>
                </a:solidFill>
                <a:latin typeface="+mn-lt"/>
                <a:cs typeface="+mn-cs"/>
              </a:rPr>
              <a:t> </a:t>
            </a:r>
            <a:r>
              <a:rPr lang="en-US" sz="1200" dirty="0" smtClean="0">
                <a:solidFill>
                  <a:schemeClr val="accent6">
                    <a:lumMod val="75000"/>
                  </a:schemeClr>
                </a:solidFill>
              </a:rPr>
              <a:t>measure </a:t>
            </a:r>
            <a:r>
              <a:rPr lang="en-US" sz="1200" dirty="0">
                <a:solidFill>
                  <a:schemeClr val="accent6">
                    <a:lumMod val="75000"/>
                  </a:schemeClr>
                </a:solidFill>
              </a:rPr>
              <a:t>from top of the MV annulus to a point 2cm from tip of the “</a:t>
            </a:r>
            <a:r>
              <a:rPr lang="en-US" sz="1200" dirty="0" smtClean="0">
                <a:solidFill>
                  <a:schemeClr val="accent6">
                    <a:lumMod val="75000"/>
                  </a:schemeClr>
                </a:solidFill>
              </a:rPr>
              <a:t>limbus”</a:t>
            </a:r>
            <a:r>
              <a:rPr lang="en-US" sz="1200" dirty="0" smtClean="0">
                <a:solidFill>
                  <a:schemeClr val="accent6">
                    <a:lumMod val="75000"/>
                  </a:schemeClr>
                </a:solidFill>
                <a:latin typeface="+mn-lt"/>
                <a:cs typeface="+mn-cs"/>
              </a:rPr>
              <a:t>  </a:t>
            </a:r>
          </a:p>
          <a:p>
            <a:pPr marL="1058863" lvl="1" indent="0">
              <a:buClr>
                <a:srgbClr val="7C96A1"/>
              </a:buClr>
              <a:buSzPct val="130000"/>
              <a:buFont typeface="Arial" panose="020B0604020202020204" pitchFamily="34" charset="0"/>
              <a:buChar char="•"/>
            </a:pPr>
            <a:r>
              <a:rPr lang="en-US" sz="1200" dirty="0" smtClean="0">
                <a:solidFill>
                  <a:schemeClr val="accent6">
                    <a:lumMod val="75000"/>
                  </a:schemeClr>
                </a:solidFill>
                <a:latin typeface="+mn-lt"/>
                <a:cs typeface="+mn-cs"/>
              </a:rPr>
              <a:t>at 135º</a:t>
            </a:r>
          </a:p>
          <a:p>
            <a:pPr marL="228600" indent="-228600" defTabSz="872635" eaLnBrk="1" hangingPunct="1">
              <a:spcBef>
                <a:spcPct val="20000"/>
              </a:spcBef>
              <a:buClr>
                <a:schemeClr val="accent6">
                  <a:lumMod val="75000"/>
                </a:schemeClr>
              </a:buClr>
              <a:buSzPct val="130000"/>
              <a:buFont typeface="Arial" panose="020B0604020202020204" pitchFamily="34" charset="0"/>
              <a:buChar char="•"/>
              <a:defRPr/>
            </a:pPr>
            <a:r>
              <a:rPr lang="en-US" sz="1200" dirty="0" smtClean="0">
                <a:solidFill>
                  <a:schemeClr val="accent6">
                    <a:lumMod val="75000"/>
                  </a:schemeClr>
                </a:solidFill>
                <a:latin typeface="+mn-lt"/>
                <a:cs typeface="+mn-cs"/>
              </a:rPr>
              <a:t>Measure </a:t>
            </a:r>
            <a:r>
              <a:rPr lang="en-US" sz="1200" dirty="0">
                <a:solidFill>
                  <a:schemeClr val="accent6">
                    <a:lumMod val="75000"/>
                  </a:schemeClr>
                </a:solidFill>
                <a:latin typeface="+mn-lt"/>
                <a:cs typeface="+mn-cs"/>
              </a:rPr>
              <a:t>the approximate LAA </a:t>
            </a:r>
            <a:r>
              <a:rPr lang="en-US" sz="1200" dirty="0" smtClean="0">
                <a:solidFill>
                  <a:schemeClr val="accent6">
                    <a:lumMod val="75000"/>
                  </a:schemeClr>
                </a:solidFill>
                <a:latin typeface="+mn-lt"/>
                <a:cs typeface="+mn-cs"/>
              </a:rPr>
              <a:t>usable </a:t>
            </a:r>
            <a:r>
              <a:rPr lang="en-US" sz="1200" dirty="0">
                <a:solidFill>
                  <a:schemeClr val="accent6">
                    <a:lumMod val="75000"/>
                  </a:schemeClr>
                </a:solidFill>
                <a:latin typeface="+mn-lt"/>
                <a:cs typeface="+mn-cs"/>
              </a:rPr>
              <a:t>length from the ostium line to the apex of the </a:t>
            </a:r>
            <a:r>
              <a:rPr lang="en-US" sz="1200" dirty="0" smtClean="0">
                <a:solidFill>
                  <a:schemeClr val="accent6">
                    <a:lumMod val="75000"/>
                  </a:schemeClr>
                </a:solidFill>
                <a:latin typeface="+mn-lt"/>
                <a:cs typeface="+mn-cs"/>
              </a:rPr>
              <a:t>LAA</a:t>
            </a:r>
          </a:p>
        </p:txBody>
      </p:sp>
      <p:pic>
        <p:nvPicPr>
          <p:cNvPr id="23559" name="Picture 14"/>
          <p:cNvPicPr>
            <a:picLocks noChangeAspect="1" noChangeArrowheads="1"/>
          </p:cNvPicPr>
          <p:nvPr/>
        </p:nvPicPr>
        <p:blipFill>
          <a:blip r:embed="rId2" cstate="print">
            <a:duotone>
              <a:prstClr val="black"/>
              <a:schemeClr val="accent6">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938087" y="3264687"/>
            <a:ext cx="84057" cy="4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4" name="Group 10"/>
          <p:cNvGrpSpPr>
            <a:grpSpLocks/>
          </p:cNvGrpSpPr>
          <p:nvPr/>
        </p:nvGrpSpPr>
        <p:grpSpPr bwMode="auto">
          <a:xfrm>
            <a:off x="173183" y="4317006"/>
            <a:ext cx="8649354" cy="2236194"/>
            <a:chOff x="-1680028" y="5244731"/>
            <a:chExt cx="9756779" cy="2233297"/>
          </a:xfrm>
        </p:grpSpPr>
        <p:grpSp>
          <p:nvGrpSpPr>
            <p:cNvPr id="24589" name="Group 16"/>
            <p:cNvGrpSpPr>
              <a:grpSpLocks/>
            </p:cNvGrpSpPr>
            <p:nvPr/>
          </p:nvGrpSpPr>
          <p:grpSpPr bwMode="auto">
            <a:xfrm>
              <a:off x="-1680028" y="5244731"/>
              <a:ext cx="9756779" cy="2233297"/>
              <a:chOff x="-1506761" y="4961281"/>
              <a:chExt cx="9217106" cy="2113168"/>
            </a:xfrm>
          </p:grpSpPr>
          <p:pic>
            <p:nvPicPr>
              <p:cNvPr id="24591" name="Picture 9"/>
              <p:cNvPicPr>
                <a:picLocks noChangeAspect="1" noChangeArrowheads="1"/>
              </p:cNvPicPr>
              <p:nvPr/>
            </p:nvPicPr>
            <p:blipFill>
              <a:blip r:embed="rId3">
                <a:extLst>
                  <a:ext uri="{28A0092B-C50C-407E-A947-70E740481C1C}">
                    <a14:useLocalDpi xmlns:a14="http://schemas.microsoft.com/office/drawing/2010/main" val="0"/>
                  </a:ext>
                </a:extLst>
              </a:blip>
              <a:srcRect l="2802" r="77646" b="63219"/>
              <a:stretch>
                <a:fillRect/>
              </a:stretch>
            </p:blipFill>
            <p:spPr bwMode="auto">
              <a:xfrm>
                <a:off x="-1506761" y="4983515"/>
                <a:ext cx="2250375" cy="207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9"/>
              <p:cNvPicPr>
                <a:picLocks noChangeAspect="1" noChangeArrowheads="1"/>
              </p:cNvPicPr>
              <p:nvPr/>
            </p:nvPicPr>
            <p:blipFill>
              <a:blip r:embed="rId3">
                <a:extLst>
                  <a:ext uri="{28A0092B-C50C-407E-A947-70E740481C1C}">
                    <a14:useLocalDpi xmlns:a14="http://schemas.microsoft.com/office/drawing/2010/main" val="0"/>
                  </a:ext>
                </a:extLst>
              </a:blip>
              <a:srcRect l="27370" r="53078" b="62415"/>
              <a:stretch>
                <a:fillRect/>
              </a:stretch>
            </p:blipFill>
            <p:spPr bwMode="auto">
              <a:xfrm>
                <a:off x="779196" y="4973355"/>
                <a:ext cx="2207974" cy="20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9"/>
              <p:cNvPicPr>
                <a:picLocks noChangeAspect="1" noChangeArrowheads="1"/>
              </p:cNvPicPr>
              <p:nvPr/>
            </p:nvPicPr>
            <p:blipFill>
              <a:blip r:embed="rId3">
                <a:extLst>
                  <a:ext uri="{28A0092B-C50C-407E-A947-70E740481C1C}">
                    <a14:useLocalDpi xmlns:a14="http://schemas.microsoft.com/office/drawing/2010/main" val="0"/>
                  </a:ext>
                </a:extLst>
              </a:blip>
              <a:srcRect l="49570" t="1701" r="29457" b="60593"/>
              <a:stretch>
                <a:fillRect/>
              </a:stretch>
            </p:blipFill>
            <p:spPr bwMode="auto">
              <a:xfrm>
                <a:off x="3005416" y="4962915"/>
                <a:ext cx="2382059" cy="210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9"/>
              <p:cNvPicPr>
                <a:picLocks noChangeAspect="1" noChangeArrowheads="1"/>
              </p:cNvPicPr>
              <p:nvPr/>
            </p:nvPicPr>
            <p:blipFill>
              <a:blip r:embed="rId3">
                <a:extLst>
                  <a:ext uri="{28A0092B-C50C-407E-A947-70E740481C1C}">
                    <a14:useLocalDpi xmlns:a14="http://schemas.microsoft.com/office/drawing/2010/main" val="0"/>
                  </a:ext>
                </a:extLst>
              </a:blip>
              <a:srcRect l="76955" r="4442" b="65248"/>
              <a:stretch>
                <a:fillRect/>
              </a:stretch>
            </p:blipFill>
            <p:spPr bwMode="auto">
              <a:xfrm>
                <a:off x="5406441" y="4961281"/>
                <a:ext cx="2303904" cy="211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90" name="TextBox 9"/>
            <p:cNvSpPr txBox="1">
              <a:spLocks noChangeArrowheads="1"/>
            </p:cNvSpPr>
            <p:nvPr/>
          </p:nvSpPr>
          <p:spPr bwMode="auto">
            <a:xfrm>
              <a:off x="382593" y="6446466"/>
              <a:ext cx="367991" cy="706969"/>
            </a:xfrm>
            <a:prstGeom prst="rect">
              <a:avLst/>
            </a:prstGeom>
            <a:blipFill dpi="0" rotWithShape="1">
              <a:blip r:embed="rId4">
                <a:alphaModFix amt="86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hangingPunct="1"/>
              <a:endParaRPr lang="es-ES" sz="4000"/>
            </a:p>
          </p:txBody>
        </p:sp>
      </p:grpSp>
      <p:sp>
        <p:nvSpPr>
          <p:cNvPr id="2" name="Title 1"/>
          <p:cNvSpPr>
            <a:spLocks noGrp="1"/>
          </p:cNvSpPr>
          <p:nvPr>
            <p:ph type="title"/>
          </p:nvPr>
        </p:nvSpPr>
        <p:spPr/>
        <p:txBody>
          <a:bodyPr>
            <a:normAutofit fontScale="90000"/>
          </a:bodyPr>
          <a:lstStyle/>
          <a:p>
            <a:r>
              <a:rPr lang="en-US" sz="3100" dirty="0"/>
              <a:t>2</a:t>
            </a:r>
            <a:r>
              <a:rPr lang="en-US" sz="3100" dirty="0" smtClean="0"/>
              <a:t>. LAA Anatomy / Assessment</a:t>
            </a:r>
            <a:br>
              <a:rPr lang="en-US" sz="3100" dirty="0" smtClean="0"/>
            </a:br>
            <a:r>
              <a:rPr lang="en-US" sz="2200" dirty="0" err="1" smtClean="0"/>
              <a:t>Ostium</a:t>
            </a:r>
            <a:r>
              <a:rPr lang="en-US" sz="2200" dirty="0" smtClean="0"/>
              <a:t> size and shape</a:t>
            </a:r>
            <a:endParaRPr lang="en-US" sz="2200" dirty="0"/>
          </a:p>
        </p:txBody>
      </p:sp>
      <p:sp>
        <p:nvSpPr>
          <p:cNvPr id="4" name="TextBox 3"/>
          <p:cNvSpPr txBox="1"/>
          <p:nvPr/>
        </p:nvSpPr>
        <p:spPr>
          <a:xfrm>
            <a:off x="1950299" y="3040040"/>
            <a:ext cx="5619571" cy="276999"/>
          </a:xfrm>
          <a:prstGeom prst="rect">
            <a:avLst/>
          </a:prstGeom>
          <a:noFill/>
        </p:spPr>
        <p:txBody>
          <a:bodyPr wrap="square" rtlCol="0">
            <a:spAutoFit/>
          </a:bodyPr>
          <a:lstStyle/>
          <a:p>
            <a:pPr marL="3175" lvl="2" defTabSz="872635">
              <a:spcBef>
                <a:spcPts val="1052"/>
              </a:spcBef>
              <a:buClr>
                <a:srgbClr val="7C96A1"/>
              </a:buClr>
              <a:buSzPct val="130000"/>
              <a:defRPr/>
            </a:pPr>
            <a:r>
              <a:rPr lang="en-US" sz="1200" dirty="0">
                <a:solidFill>
                  <a:schemeClr val="accent6">
                    <a:lumMod val="75000"/>
                  </a:schemeClr>
                </a:solidFill>
              </a:rPr>
              <a:t>measure from </a:t>
            </a:r>
            <a:r>
              <a:rPr lang="en-US" sz="1200" dirty="0" smtClean="0">
                <a:solidFill>
                  <a:schemeClr val="accent6">
                    <a:lumMod val="75000"/>
                  </a:schemeClr>
                </a:solidFill>
              </a:rPr>
              <a:t>coronary artery marker to </a:t>
            </a:r>
            <a:r>
              <a:rPr lang="en-US" sz="1200" dirty="0">
                <a:solidFill>
                  <a:schemeClr val="accent6">
                    <a:lumMod val="75000"/>
                  </a:schemeClr>
                </a:solidFill>
              </a:rPr>
              <a:t>a point </a:t>
            </a:r>
            <a:r>
              <a:rPr lang="en-US" sz="1200" dirty="0" smtClean="0">
                <a:solidFill>
                  <a:schemeClr val="accent6">
                    <a:lumMod val="75000"/>
                  </a:schemeClr>
                </a:solidFill>
              </a:rPr>
              <a:t>2cm </a:t>
            </a:r>
            <a:r>
              <a:rPr lang="en-US" sz="1200" dirty="0">
                <a:solidFill>
                  <a:schemeClr val="accent6">
                    <a:lumMod val="75000"/>
                  </a:schemeClr>
                </a:solidFill>
              </a:rPr>
              <a:t>from tip of the “</a:t>
            </a:r>
            <a:r>
              <a:rPr lang="en-US" sz="1200" dirty="0" err="1">
                <a:solidFill>
                  <a:schemeClr val="accent6">
                    <a:lumMod val="75000"/>
                  </a:schemeClr>
                </a:solidFill>
              </a:rPr>
              <a:t>limbus</a:t>
            </a:r>
            <a:r>
              <a:rPr lang="en-US" sz="1200" dirty="0">
                <a:solidFill>
                  <a:schemeClr val="accent6">
                    <a:lumMod val="75000"/>
                  </a:schemeClr>
                </a:solidFill>
              </a:rPr>
              <a:t>”</a:t>
            </a:r>
          </a:p>
        </p:txBody>
      </p:sp>
    </p:spTree>
    <p:extLst>
      <p:ext uri="{BB962C8B-B14F-4D97-AF65-F5344CB8AC3E}">
        <p14:creationId xmlns:p14="http://schemas.microsoft.com/office/powerpoint/2010/main" val="4031938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noFill/>
          <a:ln w="9525">
            <a:noFill/>
            <a:miter lim="800000"/>
            <a:headEnd/>
            <a:tailEnd/>
          </a:ln>
        </p:spPr>
        <p:txBody>
          <a:bodyPr vert="horz" lIns="89185" tIns="44593" rIns="89185" bIns="44593" rtlCol="0" anchor="ctr" anchorCtr="0">
            <a:normAutofit fontScale="90000"/>
          </a:bodyPr>
          <a:lstStyle/>
          <a:p>
            <a:pPr defTabSz="872635" fontAlgn="base">
              <a:spcAft>
                <a:spcPct val="0"/>
              </a:spcAft>
            </a:pPr>
            <a:r>
              <a:rPr lang="en-US" sz="3200" dirty="0"/>
              <a:t> </a:t>
            </a:r>
            <a:r>
              <a:rPr lang="en-US" sz="3100" dirty="0" smtClean="0">
                <a:latin typeface="ITC Officina Serif"/>
              </a:rPr>
              <a:t>2. LAA Anatomy / Assessment</a:t>
            </a:r>
            <a:r>
              <a:rPr lang="en-US" sz="3100" dirty="0">
                <a:latin typeface="ITC Officina Serif"/>
                <a:ea typeface="ＭＳ Ｐゴシック" charset="-128"/>
                <a:cs typeface="Arial" charset="0"/>
              </a:rPr>
              <a:t/>
            </a:r>
            <a:br>
              <a:rPr lang="en-US" sz="3100" dirty="0">
                <a:latin typeface="ITC Officina Serif"/>
                <a:ea typeface="ＭＳ Ｐゴシック" charset="-128"/>
                <a:cs typeface="Arial" charset="0"/>
              </a:rPr>
            </a:br>
            <a:r>
              <a:rPr lang="en-US" sz="2200" dirty="0" smtClean="0">
                <a:latin typeface="ITC Officina Serif"/>
                <a:ea typeface="ＭＳ Ｐゴシック" charset="-128"/>
                <a:cs typeface="Arial" charset="0"/>
              </a:rPr>
              <a:t>Morphology</a:t>
            </a:r>
            <a:endParaRPr lang="en-US" sz="2700" dirty="0">
              <a:latin typeface="ITC Officina Serif"/>
              <a:ea typeface="ＭＳ Ｐゴシック" charset="-128"/>
              <a:cs typeface="Arial" charset="0"/>
            </a:endParaRPr>
          </a:p>
        </p:txBody>
      </p:sp>
      <p:grpSp>
        <p:nvGrpSpPr>
          <p:cNvPr id="2" name="Group 13"/>
          <p:cNvGrpSpPr>
            <a:grpSpLocks/>
          </p:cNvGrpSpPr>
          <p:nvPr/>
        </p:nvGrpSpPr>
        <p:grpSpPr bwMode="auto">
          <a:xfrm>
            <a:off x="366569" y="1524000"/>
            <a:ext cx="2534959" cy="4953157"/>
            <a:chOff x="403225" y="1924581"/>
            <a:chExt cx="2788455" cy="5613577"/>
          </a:xfrm>
        </p:grpSpPr>
        <p:sp>
          <p:nvSpPr>
            <p:cNvPr id="21518" name="Content Placeholder 5"/>
            <p:cNvSpPr txBox="1">
              <a:spLocks/>
            </p:cNvSpPr>
            <p:nvPr/>
          </p:nvSpPr>
          <p:spPr bwMode="auto">
            <a:xfrm>
              <a:off x="403225" y="1924581"/>
              <a:ext cx="27882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28" tIns="50865" rIns="101728" bIns="50865"/>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algn="ctr" eaLnBrk="1" hangingPunct="1">
                <a:lnSpc>
                  <a:spcPct val="115000"/>
                </a:lnSpc>
              </a:pPr>
              <a:r>
                <a:rPr lang="en-US" sz="1400" b="1" dirty="0" smtClean="0">
                  <a:solidFill>
                    <a:schemeClr val="accent6"/>
                  </a:solidFill>
                  <a:latin typeface="Calibri" pitchFamily="34" charset="0"/>
                  <a:cs typeface="Times New Roman" pitchFamily="18" charset="0"/>
                </a:rPr>
                <a:t>Wind Sock:</a:t>
              </a:r>
            </a:p>
            <a:p>
              <a:pPr algn="ctr" eaLnBrk="1" hangingPunct="1">
                <a:lnSpc>
                  <a:spcPct val="115000"/>
                </a:lnSpc>
              </a:pPr>
              <a:r>
                <a:rPr lang="en-US" sz="1400" dirty="0" smtClean="0">
                  <a:solidFill>
                    <a:schemeClr val="accent6"/>
                  </a:solidFill>
                  <a:latin typeface="Calibri" pitchFamily="34" charset="0"/>
                  <a:cs typeface="Times New Roman" pitchFamily="18" charset="0"/>
                </a:rPr>
                <a:t>An </a:t>
              </a:r>
              <a:r>
                <a:rPr lang="en-US" sz="1400" dirty="0">
                  <a:solidFill>
                    <a:schemeClr val="accent6"/>
                  </a:solidFill>
                  <a:latin typeface="Calibri" pitchFamily="34" charset="0"/>
                  <a:cs typeface="Times New Roman" pitchFamily="18" charset="0"/>
                </a:rPr>
                <a:t>anatomy in which one dominant lobe of sufficient length is the primary </a:t>
              </a:r>
              <a:r>
                <a:rPr lang="en-US" sz="1400" dirty="0" smtClean="0">
                  <a:solidFill>
                    <a:schemeClr val="accent6"/>
                  </a:solidFill>
                  <a:latin typeface="Calibri" pitchFamily="34" charset="0"/>
                  <a:cs typeface="Times New Roman" pitchFamily="18" charset="0"/>
                </a:rPr>
                <a:t>structure  </a:t>
              </a:r>
              <a:endParaRPr lang="en-US" sz="1400" dirty="0">
                <a:solidFill>
                  <a:schemeClr val="accent6"/>
                </a:solidFill>
                <a:latin typeface="Times New Roman" pitchFamily="18" charset="0"/>
                <a:cs typeface="Times New Roman" pitchFamily="18" charset="0"/>
              </a:endParaRPr>
            </a:p>
          </p:txBody>
        </p:sp>
        <p:pic>
          <p:nvPicPr>
            <p:cNvPr id="21519" name="Picture 7"/>
            <p:cNvPicPr>
              <a:picLocks noChangeAspect="1" noChangeArrowheads="1"/>
            </p:cNvPicPr>
            <p:nvPr/>
          </p:nvPicPr>
          <p:blipFill>
            <a:blip r:embed="rId2">
              <a:extLst>
                <a:ext uri="{28A0092B-C50C-407E-A947-70E740481C1C}">
                  <a14:useLocalDpi xmlns:a14="http://schemas.microsoft.com/office/drawing/2010/main" val="0"/>
                </a:ext>
              </a:extLst>
            </a:blip>
            <a:srcRect l="32652" t="15771" r="16809" b="28641"/>
            <a:stretch>
              <a:fillRect/>
            </a:stretch>
          </p:blipFill>
          <p:spPr bwMode="auto">
            <a:xfrm>
              <a:off x="411163" y="3333257"/>
              <a:ext cx="2780517" cy="225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8" descr="C:\Documents and Settings\glatus\Desktop\COOLIRIS IMAGES\Windsock edited\Ws13.png"/>
            <p:cNvPicPr>
              <a:picLocks noChangeAspect="1" noChangeArrowheads="1"/>
            </p:cNvPicPr>
            <p:nvPr/>
          </p:nvPicPr>
          <p:blipFill>
            <a:blip r:embed="rId3">
              <a:extLst>
                <a:ext uri="{28A0092B-C50C-407E-A947-70E740481C1C}">
                  <a14:useLocalDpi xmlns:a14="http://schemas.microsoft.com/office/drawing/2010/main" val="0"/>
                </a:ext>
              </a:extLst>
            </a:blip>
            <a:srcRect l="17989" t="22446" b="8224"/>
            <a:stretch>
              <a:fillRect/>
            </a:stretch>
          </p:blipFill>
          <p:spPr bwMode="auto">
            <a:xfrm>
              <a:off x="403225" y="5418138"/>
              <a:ext cx="2788288" cy="212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4"/>
          <p:cNvGrpSpPr>
            <a:grpSpLocks/>
          </p:cNvGrpSpPr>
          <p:nvPr/>
        </p:nvGrpSpPr>
        <p:grpSpPr bwMode="auto">
          <a:xfrm>
            <a:off x="3084656" y="1524000"/>
            <a:ext cx="2858944" cy="5002052"/>
            <a:chOff x="3393122" y="1917386"/>
            <a:chExt cx="3144838" cy="5668991"/>
          </a:xfrm>
        </p:grpSpPr>
        <p:sp>
          <p:nvSpPr>
            <p:cNvPr id="21515" name="Content Placeholder 5"/>
            <p:cNvSpPr txBox="1">
              <a:spLocks/>
            </p:cNvSpPr>
            <p:nvPr/>
          </p:nvSpPr>
          <p:spPr bwMode="auto">
            <a:xfrm>
              <a:off x="3393122" y="1917386"/>
              <a:ext cx="3144838"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28" tIns="50865" rIns="101728" bIns="50865" anchor="t"/>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algn="ctr" eaLnBrk="1" hangingPunct="1">
                <a:lnSpc>
                  <a:spcPct val="115000"/>
                </a:lnSpc>
              </a:pPr>
              <a:r>
                <a:rPr lang="en-US" sz="1400" b="1" dirty="0" smtClean="0">
                  <a:solidFill>
                    <a:schemeClr val="accent6"/>
                  </a:solidFill>
                  <a:latin typeface="Calibri" pitchFamily="34" charset="0"/>
                </a:rPr>
                <a:t>Chicken Wing:</a:t>
              </a:r>
              <a:br>
                <a:rPr lang="en-US" sz="1400" b="1" dirty="0" smtClean="0">
                  <a:solidFill>
                    <a:schemeClr val="accent6"/>
                  </a:solidFill>
                  <a:latin typeface="Calibri" pitchFamily="34" charset="0"/>
                </a:rPr>
              </a:br>
              <a:r>
                <a:rPr lang="en-US" sz="1400" dirty="0" smtClean="0">
                  <a:solidFill>
                    <a:schemeClr val="accent6"/>
                  </a:solidFill>
                  <a:latin typeface="Calibri" pitchFamily="34" charset="0"/>
                </a:rPr>
                <a:t>An </a:t>
              </a:r>
              <a:r>
                <a:rPr lang="en-US" sz="1400" dirty="0">
                  <a:solidFill>
                    <a:schemeClr val="accent6"/>
                  </a:solidFill>
                  <a:latin typeface="Calibri" pitchFamily="34" charset="0"/>
                </a:rPr>
                <a:t>anatomy whose main feature is a sharp bend in the dominant lobe of the LAA </a:t>
              </a:r>
              <a:r>
                <a:rPr lang="en-US" sz="1400" dirty="0" smtClean="0">
                  <a:solidFill>
                    <a:schemeClr val="accent6"/>
                  </a:solidFill>
                  <a:latin typeface="Calibri" pitchFamily="34" charset="0"/>
                </a:rPr>
                <a:t>at </a:t>
              </a:r>
              <a:r>
                <a:rPr lang="en-US" sz="1400" dirty="0">
                  <a:solidFill>
                    <a:schemeClr val="accent6"/>
                  </a:solidFill>
                  <a:latin typeface="Calibri" pitchFamily="34" charset="0"/>
                </a:rPr>
                <a:t>some distance from the perceived LAA </a:t>
              </a:r>
              <a:r>
                <a:rPr lang="en-US" sz="1400" dirty="0" err="1" smtClean="0">
                  <a:solidFill>
                    <a:schemeClr val="accent6"/>
                  </a:solidFill>
                  <a:latin typeface="Calibri" pitchFamily="34" charset="0"/>
                </a:rPr>
                <a:t>ostium</a:t>
              </a:r>
              <a:endParaRPr lang="en-US" sz="1400" dirty="0">
                <a:solidFill>
                  <a:schemeClr val="accent6"/>
                </a:solidFill>
                <a:latin typeface="Times New Roman" pitchFamily="18" charset="0"/>
                <a:cs typeface="Times New Roman" pitchFamily="18" charset="0"/>
              </a:endParaRPr>
            </a:p>
          </p:txBody>
        </p:sp>
        <p:pic>
          <p:nvPicPr>
            <p:cNvPr id="21516" name="Picture 6"/>
            <p:cNvPicPr>
              <a:picLocks noChangeAspect="1" noChangeArrowheads="1"/>
            </p:cNvPicPr>
            <p:nvPr/>
          </p:nvPicPr>
          <p:blipFill>
            <a:blip r:embed="rId4">
              <a:extLst>
                <a:ext uri="{28A0092B-C50C-407E-A947-70E740481C1C}">
                  <a14:useLocalDpi xmlns:a14="http://schemas.microsoft.com/office/drawing/2010/main" val="0"/>
                </a:ext>
              </a:extLst>
            </a:blip>
            <a:srcRect l="24236" t="7782" r="17525" b="24910"/>
            <a:stretch>
              <a:fillRect/>
            </a:stretch>
          </p:blipFill>
          <p:spPr bwMode="auto">
            <a:xfrm>
              <a:off x="3606799" y="3340100"/>
              <a:ext cx="2749309" cy="219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7" descr="C:\Documents and Settings\glatus\Desktop\COOLIRIS IMAGES\Chickenwing edited\Cw9.png"/>
            <p:cNvPicPr>
              <a:picLocks noChangeAspect="1" noChangeArrowheads="1"/>
            </p:cNvPicPr>
            <p:nvPr/>
          </p:nvPicPr>
          <p:blipFill>
            <a:blip r:embed="rId5">
              <a:extLst>
                <a:ext uri="{28A0092B-C50C-407E-A947-70E740481C1C}">
                  <a14:useLocalDpi xmlns:a14="http://schemas.microsoft.com/office/drawing/2010/main" val="0"/>
                </a:ext>
              </a:extLst>
            </a:blip>
            <a:srcRect l="15900" r="3381" b="29462"/>
            <a:stretch>
              <a:fillRect/>
            </a:stretch>
          </p:blipFill>
          <p:spPr bwMode="auto">
            <a:xfrm>
              <a:off x="3609975" y="5399088"/>
              <a:ext cx="2774470" cy="218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p:cNvGrpSpPr>
            <a:grpSpLocks/>
          </p:cNvGrpSpPr>
          <p:nvPr/>
        </p:nvGrpSpPr>
        <p:grpSpPr bwMode="auto">
          <a:xfrm>
            <a:off x="5943600" y="1536326"/>
            <a:ext cx="2667000" cy="5016373"/>
            <a:chOff x="6605946" y="1902038"/>
            <a:chExt cx="2933701" cy="5685222"/>
          </a:xfrm>
        </p:grpSpPr>
        <p:sp>
          <p:nvSpPr>
            <p:cNvPr id="21512" name="Content Placeholder 5"/>
            <p:cNvSpPr txBox="1">
              <a:spLocks/>
            </p:cNvSpPr>
            <p:nvPr/>
          </p:nvSpPr>
          <p:spPr bwMode="auto">
            <a:xfrm>
              <a:off x="6605946" y="1902038"/>
              <a:ext cx="2933701"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28" tIns="50865" rIns="101728" bIns="50865"/>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algn="ctr" eaLnBrk="1" hangingPunct="1">
                <a:lnSpc>
                  <a:spcPct val="115000"/>
                </a:lnSpc>
              </a:pPr>
              <a:r>
                <a:rPr lang="en-US" sz="1400" b="1" dirty="0" smtClean="0">
                  <a:solidFill>
                    <a:schemeClr val="accent6"/>
                  </a:solidFill>
                  <a:latin typeface="Calibri" pitchFamily="34" charset="0"/>
                </a:rPr>
                <a:t>Broccoli:</a:t>
              </a:r>
              <a:br>
                <a:rPr lang="en-US" sz="1400" b="1" dirty="0" smtClean="0">
                  <a:solidFill>
                    <a:schemeClr val="accent6"/>
                  </a:solidFill>
                  <a:latin typeface="Calibri" pitchFamily="34" charset="0"/>
                </a:rPr>
              </a:br>
              <a:r>
                <a:rPr lang="en-US" sz="1400" dirty="0" smtClean="0">
                  <a:solidFill>
                    <a:schemeClr val="accent6"/>
                  </a:solidFill>
                  <a:latin typeface="Calibri" pitchFamily="34" charset="0"/>
                </a:rPr>
                <a:t>An </a:t>
              </a:r>
              <a:r>
                <a:rPr lang="en-US" sz="1400" dirty="0">
                  <a:solidFill>
                    <a:schemeClr val="accent6"/>
                  </a:solidFill>
                  <a:latin typeface="Calibri" pitchFamily="34" charset="0"/>
                </a:rPr>
                <a:t>anatomy whose main </a:t>
              </a:r>
              <a:r>
                <a:rPr lang="en-US" sz="1400" dirty="0" smtClean="0">
                  <a:solidFill>
                    <a:schemeClr val="accent6"/>
                  </a:solidFill>
                  <a:latin typeface="Calibri" pitchFamily="34" charset="0"/>
                </a:rPr>
                <a:t>feature </a:t>
              </a:r>
              <a:r>
                <a:rPr lang="en-US" sz="1400" dirty="0">
                  <a:solidFill>
                    <a:schemeClr val="accent6"/>
                  </a:solidFill>
                  <a:latin typeface="Calibri" pitchFamily="34" charset="0"/>
                </a:rPr>
                <a:t>is an LAA that has limited overall length with more complex internal </a:t>
              </a:r>
              <a:r>
                <a:rPr lang="en-US" sz="1400" dirty="0" smtClean="0">
                  <a:solidFill>
                    <a:schemeClr val="accent6"/>
                  </a:solidFill>
                  <a:latin typeface="Calibri" pitchFamily="34" charset="0"/>
                </a:rPr>
                <a:t>characteristics</a:t>
              </a:r>
              <a:r>
                <a:rPr lang="en-US" sz="1400" dirty="0" smtClean="0">
                  <a:solidFill>
                    <a:schemeClr val="accent6"/>
                  </a:solidFill>
                  <a:latin typeface="Calibri" pitchFamily="34" charset="0"/>
                  <a:cs typeface="Times New Roman" pitchFamily="18" charset="0"/>
                </a:rPr>
                <a:t>  </a:t>
              </a:r>
              <a:endParaRPr lang="en-US" sz="1400" dirty="0">
                <a:solidFill>
                  <a:schemeClr val="accent6"/>
                </a:solidFill>
                <a:latin typeface="Times New Roman" pitchFamily="18" charset="0"/>
                <a:cs typeface="Times New Roman" pitchFamily="18" charset="0"/>
              </a:endParaRPr>
            </a:p>
          </p:txBody>
        </p:sp>
        <p:pic>
          <p:nvPicPr>
            <p:cNvPr id="21513" name="Picture 6"/>
            <p:cNvPicPr>
              <a:picLocks noChangeAspect="1" noChangeArrowheads="1"/>
            </p:cNvPicPr>
            <p:nvPr/>
          </p:nvPicPr>
          <p:blipFill>
            <a:blip r:embed="rId6">
              <a:extLst>
                <a:ext uri="{28A0092B-C50C-407E-A947-70E740481C1C}">
                  <a14:useLocalDpi xmlns:a14="http://schemas.microsoft.com/office/drawing/2010/main" val="0"/>
                </a:ext>
              </a:extLst>
            </a:blip>
            <a:srcRect l="21819" t="16800" r="17455" b="19235"/>
            <a:stretch>
              <a:fillRect/>
            </a:stretch>
          </p:blipFill>
          <p:spPr bwMode="auto">
            <a:xfrm>
              <a:off x="6790243" y="3359149"/>
              <a:ext cx="2584893" cy="214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8" descr="C:\Documents and Settings\glatus\Desktop\COOLIRIS IMAGES\Broccoli edited\Br10.png"/>
            <p:cNvPicPr>
              <a:picLocks noChangeAspect="1" noChangeArrowheads="1"/>
            </p:cNvPicPr>
            <p:nvPr/>
          </p:nvPicPr>
          <p:blipFill>
            <a:blip r:embed="rId7">
              <a:extLst>
                <a:ext uri="{28A0092B-C50C-407E-A947-70E740481C1C}">
                  <a14:useLocalDpi xmlns:a14="http://schemas.microsoft.com/office/drawing/2010/main" val="0"/>
                </a:ext>
              </a:extLst>
            </a:blip>
            <a:srcRect l="25990" t="39238" r="26015" b="13620"/>
            <a:stretch>
              <a:fillRect/>
            </a:stretch>
          </p:blipFill>
          <p:spPr bwMode="auto">
            <a:xfrm>
              <a:off x="6790243" y="5308599"/>
              <a:ext cx="2575958" cy="227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4844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lIns="80165" tIns="40083" rIns="80165" bIns="40083"/>
          <a:lstStyle/>
          <a:p>
            <a:r>
              <a:rPr lang="en-US" smtClean="0">
                <a:latin typeface="Arial" charset="0"/>
                <a:cs typeface="Arial" charset="0"/>
              </a:rPr>
              <a:t>  </a:t>
            </a:r>
          </a:p>
        </p:txBody>
      </p:sp>
      <p:sp>
        <p:nvSpPr>
          <p:cNvPr id="5" name="Rectangle 3"/>
          <p:cNvSpPr txBox="1">
            <a:spLocks noChangeArrowheads="1"/>
          </p:cNvSpPr>
          <p:nvPr/>
        </p:nvSpPr>
        <p:spPr bwMode="auto">
          <a:xfrm>
            <a:off x="216478" y="1980360"/>
            <a:ext cx="8763000" cy="848846"/>
          </a:xfrm>
          <a:prstGeom prst="rect">
            <a:avLst/>
          </a:prstGeom>
          <a:noFill/>
          <a:ln w="9525">
            <a:noFill/>
            <a:miter lim="800000"/>
            <a:headEnd/>
            <a:tailEnd/>
          </a:ln>
        </p:spPr>
        <p:txBody>
          <a:bodyPr lIns="89185" tIns="44593" rIns="89185" bIns="44593"/>
          <a:lstStyle/>
          <a:p>
            <a:pPr marL="141960" lvl="1" algn="ctr" defTabSz="872635">
              <a:lnSpc>
                <a:spcPct val="85000"/>
              </a:lnSpc>
              <a:spcBef>
                <a:spcPct val="20000"/>
              </a:spcBef>
              <a:buClr>
                <a:srgbClr val="7C96A1"/>
              </a:buClr>
              <a:buSzPct val="130000"/>
              <a:defRPr/>
            </a:pPr>
            <a:r>
              <a:rPr lang="en-US" dirty="0" smtClean="0">
                <a:solidFill>
                  <a:schemeClr val="accent6">
                    <a:lumMod val="75000"/>
                  </a:schemeClr>
                </a:solidFill>
              </a:rPr>
              <a:t>Use </a:t>
            </a:r>
            <a:r>
              <a:rPr lang="en-US" dirty="0">
                <a:solidFill>
                  <a:schemeClr val="accent6">
                    <a:lumMod val="75000"/>
                  </a:schemeClr>
                </a:solidFill>
              </a:rPr>
              <a:t>Color Doppler and echo contrast </a:t>
            </a:r>
            <a:r>
              <a:rPr lang="en-US" dirty="0" smtClean="0">
                <a:solidFill>
                  <a:schemeClr val="accent6">
                    <a:lumMod val="75000"/>
                  </a:schemeClr>
                </a:solidFill>
              </a:rPr>
              <a:t>as </a:t>
            </a:r>
            <a:r>
              <a:rPr lang="en-US" dirty="0">
                <a:solidFill>
                  <a:schemeClr val="accent6">
                    <a:lumMod val="75000"/>
                  </a:schemeClr>
                </a:solidFill>
              </a:rPr>
              <a:t>necessary</a:t>
            </a:r>
          </a:p>
          <a:p>
            <a:pPr marL="331239" indent="-331239" defTabSz="889336" eaLnBrk="0" hangingPunct="0">
              <a:lnSpc>
                <a:spcPct val="85000"/>
              </a:lnSpc>
              <a:spcBef>
                <a:spcPct val="20000"/>
              </a:spcBef>
              <a:spcAft>
                <a:spcPct val="40000"/>
              </a:spcAft>
              <a:buClr>
                <a:srgbClr val="7C96A1"/>
              </a:buClr>
              <a:buSzPct val="130000"/>
              <a:buFont typeface="Arial" pitchFamily="34" charset="0"/>
              <a:buChar char="•"/>
              <a:defRPr/>
            </a:pPr>
            <a:endParaRPr lang="en-US" sz="1400" kern="0" dirty="0">
              <a:solidFill>
                <a:schemeClr val="accent6">
                  <a:lumMod val="75000"/>
                </a:schemeClr>
              </a:solidFill>
            </a:endParaRPr>
          </a:p>
          <a:p>
            <a:pPr marL="331239" indent="-331239" defTabSz="889336" eaLnBrk="0" hangingPunct="0">
              <a:lnSpc>
                <a:spcPct val="85000"/>
              </a:lnSpc>
              <a:spcBef>
                <a:spcPct val="20000"/>
              </a:spcBef>
              <a:spcAft>
                <a:spcPct val="40000"/>
              </a:spcAft>
              <a:buClr>
                <a:srgbClr val="7C96A1"/>
              </a:buClr>
              <a:buSzPct val="130000"/>
              <a:defRPr/>
            </a:pPr>
            <a:endParaRPr lang="en-US" sz="1400" i="1" kern="0" dirty="0">
              <a:solidFill>
                <a:schemeClr val="accent6">
                  <a:lumMod val="75000"/>
                </a:schemeClr>
              </a:solidFill>
            </a:endParaRPr>
          </a:p>
        </p:txBody>
      </p:sp>
      <p:sp>
        <p:nvSpPr>
          <p:cNvPr id="9" name="Title 1"/>
          <p:cNvSpPr txBox="1">
            <a:spLocks/>
          </p:cNvSpPr>
          <p:nvPr/>
        </p:nvSpPr>
        <p:spPr bwMode="auto">
          <a:xfrm>
            <a:off x="259862" y="229451"/>
            <a:ext cx="6853671" cy="989749"/>
          </a:xfrm>
          <a:prstGeom prst="rect">
            <a:avLst/>
          </a:prstGeom>
          <a:noFill/>
          <a:ln w="9525">
            <a:noFill/>
            <a:miter lim="800000"/>
            <a:headEnd/>
            <a:tailEnd/>
          </a:ln>
        </p:spPr>
        <p:txBody>
          <a:bodyPr vert="horz" lIns="89185" tIns="44593" rIns="89185" bIns="44593" rtlCol="0" anchor="ctr" anchorCtr="0">
            <a:noAutofit/>
          </a:bodyPr>
          <a:lstStyle>
            <a:lvl1pPr defTabSz="995363" eaLnBrk="1" latinLnBrk="0" hangingPunct="1">
              <a:buNone/>
              <a:defRPr lang="en-US" sz="3100" dirty="0">
                <a:solidFill>
                  <a:schemeClr val="bg2"/>
                </a:solidFill>
                <a:effectLst>
                  <a:outerShdw blurRad="38100" dist="38100" dir="2700000" algn="tl">
                    <a:srgbClr val="000000">
                      <a:alpha val="43137"/>
                    </a:srgbClr>
                  </a:outerShdw>
                </a:effectLst>
                <a:latin typeface="+mj-lt"/>
                <a:cs typeface="Arial" charset="0"/>
              </a:defRPr>
            </a:lvl1pPr>
          </a:lstStyle>
          <a:p>
            <a:pPr>
              <a:lnSpc>
                <a:spcPct val="120000"/>
              </a:lnSpc>
            </a:pPr>
            <a:r>
              <a:rPr lang="en-US" sz="2800" b="1" dirty="0" smtClean="0">
                <a:solidFill>
                  <a:schemeClr val="accent6">
                    <a:lumMod val="75000"/>
                  </a:schemeClr>
                </a:solidFill>
                <a:effectLst/>
                <a:latin typeface="ITC Officina Serif"/>
              </a:rPr>
              <a:t>2. LAA Anatomy / Assessment</a:t>
            </a:r>
            <a:r>
              <a:rPr lang="en-US" sz="2800" dirty="0">
                <a:solidFill>
                  <a:schemeClr val="accent6">
                    <a:lumMod val="75000"/>
                  </a:schemeClr>
                </a:solidFill>
                <a:effectLst/>
                <a:latin typeface="ITC Officina Serif"/>
              </a:rPr>
              <a:t/>
            </a:r>
            <a:br>
              <a:rPr lang="en-US" sz="2800" dirty="0">
                <a:solidFill>
                  <a:schemeClr val="accent6">
                    <a:lumMod val="75000"/>
                  </a:schemeClr>
                </a:solidFill>
                <a:effectLst/>
                <a:latin typeface="ITC Officina Serif"/>
              </a:rPr>
            </a:br>
            <a:r>
              <a:rPr lang="en-US" sz="2000" b="1" dirty="0" smtClean="0">
                <a:solidFill>
                  <a:schemeClr val="accent6">
                    <a:lumMod val="75000"/>
                  </a:schemeClr>
                </a:solidFill>
                <a:effectLst/>
                <a:latin typeface="ITC Officina Serif"/>
              </a:rPr>
              <a:t>Absence </a:t>
            </a:r>
            <a:r>
              <a:rPr lang="en-US" sz="2000" b="1" dirty="0">
                <a:solidFill>
                  <a:schemeClr val="accent6">
                    <a:lumMod val="75000"/>
                  </a:schemeClr>
                </a:solidFill>
                <a:effectLst/>
                <a:latin typeface="ITC Officina Serif"/>
              </a:rPr>
              <a:t>of Thrombus</a:t>
            </a:r>
          </a:p>
        </p:txBody>
      </p:sp>
      <p:pic>
        <p:nvPicPr>
          <p:cNvPr id="22538" name="clot in left atrium.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39990" y="2406182"/>
            <a:ext cx="4457988" cy="30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chandra very heavy LAA SEC.wmv">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4670136" y="2404783"/>
            <a:ext cx="4232853" cy="308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273251"/>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2538"/>
                </p:tgtEl>
              </p:cMediaNode>
            </p:video>
            <p:video>
              <p:cMediaNode>
                <p:cTn id="3" fill="hold" display="0">
                  <p:stCondLst>
                    <p:cond delay="indefinite"/>
                  </p:stCondLst>
                  <p:endCondLst>
                    <p:cond evt="onNext" delay="0">
                      <p:tgtEl>
                        <p:sldTgt/>
                      </p:tgtEl>
                    </p:cond>
                    <p:cond evt="onPrev" delay="0">
                      <p:tgtEl>
                        <p:sldTgt/>
                      </p:tgtEl>
                    </p:cond>
                  </p:endCondLst>
                </p:cTn>
                <p:tgtEl>
                  <p:spTgt spid="22539"/>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97916877"/>
              </p:ext>
            </p:extLst>
          </p:nvPr>
        </p:nvGraphicFramePr>
        <p:xfrm>
          <a:off x="236105" y="3964655"/>
          <a:ext cx="2964295" cy="2720885"/>
        </p:xfrm>
        <a:graphic>
          <a:graphicData uri="http://schemas.openxmlformats.org/drawingml/2006/table">
            <a:tbl>
              <a:tblPr/>
              <a:tblGrid>
                <a:gridCol w="1352783"/>
                <a:gridCol w="1611512"/>
              </a:tblGrid>
              <a:tr h="1006385">
                <a:tc>
                  <a:txBody>
                    <a:bodyPr/>
                    <a:lstStyle/>
                    <a:p>
                      <a:pPr marL="0" marR="0" algn="ctr">
                        <a:lnSpc>
                          <a:spcPct val="115000"/>
                        </a:lnSpc>
                        <a:spcBef>
                          <a:spcPts val="0"/>
                        </a:spcBef>
                        <a:spcAft>
                          <a:spcPts val="0"/>
                        </a:spcAft>
                      </a:pPr>
                      <a:endParaRPr lang="en-US" sz="1300" baseline="0" dirty="0">
                        <a:solidFill>
                          <a:schemeClr val="accent6">
                            <a:lumMod val="75000"/>
                          </a:schemeClr>
                        </a:solidFill>
                        <a:latin typeface="Calibri"/>
                        <a:ea typeface="Times New Roman"/>
                        <a:cs typeface="Arial"/>
                      </a:endParaRPr>
                    </a:p>
                    <a:p>
                      <a:pPr marL="0" marR="0" algn="ctr">
                        <a:lnSpc>
                          <a:spcPct val="115000"/>
                        </a:lnSpc>
                        <a:spcBef>
                          <a:spcPts val="0"/>
                        </a:spcBef>
                        <a:spcAft>
                          <a:spcPts val="0"/>
                        </a:spcAft>
                      </a:pPr>
                      <a:r>
                        <a:rPr lang="en-US" sz="1300" b="1" baseline="0" dirty="0">
                          <a:solidFill>
                            <a:schemeClr val="accent6">
                              <a:lumMod val="75000"/>
                            </a:schemeClr>
                          </a:solidFill>
                          <a:latin typeface="Calibri"/>
                          <a:ea typeface="Times New Roman"/>
                          <a:cs typeface="Arial"/>
                        </a:rPr>
                        <a:t>Maximum </a:t>
                      </a:r>
                      <a:r>
                        <a:rPr lang="en-US" sz="1300" b="1" baseline="0" dirty="0" smtClean="0">
                          <a:solidFill>
                            <a:schemeClr val="accent6">
                              <a:lumMod val="75000"/>
                            </a:schemeClr>
                          </a:solidFill>
                          <a:latin typeface="Calibri"/>
                          <a:ea typeface="Times New Roman"/>
                          <a:cs typeface="Arial"/>
                        </a:rPr>
                        <a:t>LAA </a:t>
                      </a:r>
                      <a:r>
                        <a:rPr lang="en-US" sz="1300" b="1" baseline="0" dirty="0" err="1" smtClean="0">
                          <a:solidFill>
                            <a:schemeClr val="accent6">
                              <a:lumMod val="75000"/>
                            </a:schemeClr>
                          </a:solidFill>
                          <a:latin typeface="Calibri"/>
                          <a:ea typeface="Times New Roman"/>
                          <a:cs typeface="Arial"/>
                        </a:rPr>
                        <a:t>Ostium</a:t>
                      </a:r>
                      <a:r>
                        <a:rPr lang="en-US" sz="1300" b="1" baseline="0" dirty="0" smtClean="0">
                          <a:solidFill>
                            <a:schemeClr val="accent6">
                              <a:lumMod val="75000"/>
                            </a:schemeClr>
                          </a:solidFill>
                          <a:latin typeface="Calibri"/>
                          <a:ea typeface="Times New Roman"/>
                          <a:cs typeface="Arial"/>
                        </a:rPr>
                        <a:t> (mm)</a:t>
                      </a:r>
                      <a:endParaRPr lang="en-US" sz="13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lnSpc>
                          <a:spcPct val="115000"/>
                        </a:lnSpc>
                        <a:spcBef>
                          <a:spcPts val="0"/>
                        </a:spcBef>
                        <a:spcAft>
                          <a:spcPts val="0"/>
                        </a:spcAft>
                      </a:pPr>
                      <a:endParaRPr lang="en-US" sz="1300" baseline="0" dirty="0">
                        <a:solidFill>
                          <a:schemeClr val="accent6">
                            <a:lumMod val="75000"/>
                          </a:schemeClr>
                        </a:solidFill>
                        <a:latin typeface="Calibri"/>
                        <a:ea typeface="Times New Roman"/>
                        <a:cs typeface="Arial"/>
                      </a:endParaRPr>
                    </a:p>
                    <a:p>
                      <a:pPr marL="0" marR="0" algn="ctr">
                        <a:lnSpc>
                          <a:spcPct val="115000"/>
                        </a:lnSpc>
                        <a:spcBef>
                          <a:spcPts val="0"/>
                        </a:spcBef>
                        <a:spcAft>
                          <a:spcPts val="0"/>
                        </a:spcAft>
                      </a:pPr>
                      <a:r>
                        <a:rPr lang="en-US" sz="1300" b="1" baseline="0" dirty="0">
                          <a:solidFill>
                            <a:schemeClr val="accent6">
                              <a:lumMod val="75000"/>
                            </a:schemeClr>
                          </a:solidFill>
                          <a:latin typeface="Calibri"/>
                          <a:ea typeface="Times New Roman"/>
                          <a:cs typeface="Arial"/>
                        </a:rPr>
                        <a:t>Device </a:t>
                      </a:r>
                      <a:r>
                        <a:rPr lang="en-US" sz="1300" b="1" baseline="0" dirty="0" smtClean="0">
                          <a:solidFill>
                            <a:schemeClr val="accent6">
                              <a:lumMod val="75000"/>
                            </a:schemeClr>
                          </a:solidFill>
                          <a:latin typeface="Calibri"/>
                          <a:ea typeface="Times New Roman"/>
                          <a:cs typeface="Arial"/>
                        </a:rPr>
                        <a:t>Size (mm)</a:t>
                      </a:r>
                      <a:endParaRPr lang="en-US" sz="13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331672">
                <a:tc>
                  <a:txBody>
                    <a:bodyPr/>
                    <a:lstStyle/>
                    <a:p>
                      <a:pPr marL="0" marR="0" algn="ctr">
                        <a:lnSpc>
                          <a:spcPct val="150000"/>
                        </a:lnSpc>
                        <a:spcBef>
                          <a:spcPts val="0"/>
                        </a:spcBef>
                        <a:spcAft>
                          <a:spcPts val="0"/>
                        </a:spcAft>
                      </a:pPr>
                      <a:r>
                        <a:rPr lang="en-US" sz="1500" baseline="0" dirty="0" smtClean="0">
                          <a:solidFill>
                            <a:schemeClr val="accent6">
                              <a:lumMod val="75000"/>
                            </a:schemeClr>
                          </a:solidFill>
                          <a:latin typeface="Calibri"/>
                          <a:ea typeface="Times New Roman"/>
                          <a:cs typeface="Arial"/>
                        </a:rPr>
                        <a:t>17-19</a:t>
                      </a:r>
                      <a:endParaRPr lang="en-US" sz="15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76250" algn="l"/>
                        </a:tabLst>
                      </a:pPr>
                      <a:r>
                        <a:rPr lang="en-US" sz="1500" baseline="0" dirty="0">
                          <a:solidFill>
                            <a:schemeClr val="accent6">
                              <a:lumMod val="75000"/>
                            </a:schemeClr>
                          </a:solidFill>
                          <a:latin typeface="Calibri"/>
                          <a:ea typeface="Times New Roman"/>
                          <a:cs typeface="Arial"/>
                        </a:rPr>
                        <a:t>21</a:t>
                      </a:r>
                      <a:endParaRPr lang="en-US" sz="15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72">
                <a:tc>
                  <a:txBody>
                    <a:bodyPr/>
                    <a:lstStyle/>
                    <a:p>
                      <a:pPr marL="0" marR="0" algn="ctr">
                        <a:lnSpc>
                          <a:spcPct val="150000"/>
                        </a:lnSpc>
                        <a:spcBef>
                          <a:spcPts val="0"/>
                        </a:spcBef>
                        <a:spcAft>
                          <a:spcPts val="0"/>
                        </a:spcAft>
                      </a:pPr>
                      <a:r>
                        <a:rPr lang="en-US" sz="1500" baseline="0" dirty="0" smtClean="0">
                          <a:solidFill>
                            <a:schemeClr val="accent6">
                              <a:lumMod val="75000"/>
                            </a:schemeClr>
                          </a:solidFill>
                          <a:latin typeface="Calibri"/>
                          <a:ea typeface="Times New Roman"/>
                          <a:cs typeface="Arial"/>
                        </a:rPr>
                        <a:t>20-22</a:t>
                      </a:r>
                      <a:endParaRPr lang="en-US" sz="15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a:solidFill>
                            <a:schemeClr val="accent6">
                              <a:lumMod val="75000"/>
                            </a:schemeClr>
                          </a:solidFill>
                          <a:latin typeface="Calibri"/>
                          <a:ea typeface="Times New Roman"/>
                          <a:cs typeface="Arial"/>
                        </a:rPr>
                        <a:t>24</a:t>
                      </a:r>
                      <a:endParaRPr lang="en-US" sz="15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72">
                <a:tc>
                  <a:txBody>
                    <a:bodyPr/>
                    <a:lstStyle/>
                    <a:p>
                      <a:pPr marL="0" marR="0" algn="ctr">
                        <a:lnSpc>
                          <a:spcPct val="150000"/>
                        </a:lnSpc>
                        <a:spcBef>
                          <a:spcPts val="0"/>
                        </a:spcBef>
                        <a:spcAft>
                          <a:spcPts val="0"/>
                        </a:spcAft>
                      </a:pPr>
                      <a:r>
                        <a:rPr lang="en-US" sz="1500" baseline="0" dirty="0" smtClean="0">
                          <a:solidFill>
                            <a:schemeClr val="accent6">
                              <a:lumMod val="75000"/>
                            </a:schemeClr>
                          </a:solidFill>
                          <a:latin typeface="Calibri"/>
                          <a:ea typeface="Times New Roman"/>
                          <a:cs typeface="Arial"/>
                        </a:rPr>
                        <a:t>23-25</a:t>
                      </a:r>
                      <a:endParaRPr lang="en-US" sz="15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a:solidFill>
                            <a:schemeClr val="accent6">
                              <a:lumMod val="75000"/>
                            </a:schemeClr>
                          </a:solidFill>
                          <a:latin typeface="Calibri"/>
                          <a:ea typeface="Times New Roman"/>
                          <a:cs typeface="Arial"/>
                        </a:rPr>
                        <a:t>27</a:t>
                      </a:r>
                      <a:endParaRPr lang="en-US" sz="15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72">
                <a:tc>
                  <a:txBody>
                    <a:bodyPr/>
                    <a:lstStyle/>
                    <a:p>
                      <a:pPr marL="0" marR="0" algn="ctr">
                        <a:lnSpc>
                          <a:spcPct val="150000"/>
                        </a:lnSpc>
                        <a:spcBef>
                          <a:spcPts val="0"/>
                        </a:spcBef>
                        <a:spcAft>
                          <a:spcPts val="0"/>
                        </a:spcAft>
                      </a:pPr>
                      <a:r>
                        <a:rPr lang="en-US" sz="1500" baseline="0" dirty="0" smtClean="0">
                          <a:solidFill>
                            <a:schemeClr val="accent6">
                              <a:lumMod val="75000"/>
                            </a:schemeClr>
                          </a:solidFill>
                          <a:latin typeface="Calibri"/>
                          <a:ea typeface="Times New Roman"/>
                          <a:cs typeface="Arial"/>
                        </a:rPr>
                        <a:t>26-28</a:t>
                      </a:r>
                      <a:endParaRPr lang="en-US" sz="15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a:solidFill>
                            <a:schemeClr val="accent6">
                              <a:lumMod val="75000"/>
                            </a:schemeClr>
                          </a:solidFill>
                          <a:latin typeface="Calibri"/>
                          <a:ea typeface="Times New Roman"/>
                          <a:cs typeface="Arial"/>
                        </a:rPr>
                        <a:t>30</a:t>
                      </a:r>
                      <a:endParaRPr lang="en-US" sz="15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72">
                <a:tc>
                  <a:txBody>
                    <a:bodyPr/>
                    <a:lstStyle/>
                    <a:p>
                      <a:pPr marL="0" marR="0" algn="ctr">
                        <a:lnSpc>
                          <a:spcPct val="150000"/>
                        </a:lnSpc>
                        <a:spcBef>
                          <a:spcPts val="0"/>
                        </a:spcBef>
                        <a:spcAft>
                          <a:spcPts val="0"/>
                        </a:spcAft>
                      </a:pPr>
                      <a:r>
                        <a:rPr lang="en-US" sz="1500" baseline="0" dirty="0" smtClean="0">
                          <a:solidFill>
                            <a:schemeClr val="accent6">
                              <a:lumMod val="75000"/>
                            </a:schemeClr>
                          </a:solidFill>
                          <a:latin typeface="Calibri"/>
                          <a:ea typeface="Times New Roman"/>
                          <a:cs typeface="Arial"/>
                        </a:rPr>
                        <a:t>29-31</a:t>
                      </a:r>
                      <a:endParaRPr lang="en-US" sz="15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a:solidFill>
                            <a:schemeClr val="accent6">
                              <a:lumMod val="75000"/>
                            </a:schemeClr>
                          </a:solidFill>
                          <a:latin typeface="Calibri"/>
                          <a:ea typeface="Times New Roman"/>
                          <a:cs typeface="Arial"/>
                        </a:rPr>
                        <a:t>33</a:t>
                      </a:r>
                      <a:endParaRPr lang="en-US" sz="1500" baseline="0" dirty="0">
                        <a:solidFill>
                          <a:schemeClr val="accent6">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6651" name="Group 10"/>
          <p:cNvGrpSpPr>
            <a:grpSpLocks/>
          </p:cNvGrpSpPr>
          <p:nvPr/>
        </p:nvGrpSpPr>
        <p:grpSpPr bwMode="auto">
          <a:xfrm>
            <a:off x="1430300" y="1446477"/>
            <a:ext cx="6248400" cy="2353166"/>
            <a:chOff x="3895106" y="5023262"/>
            <a:chExt cx="5225144" cy="1959429"/>
          </a:xfrm>
        </p:grpSpPr>
        <p:pic>
          <p:nvPicPr>
            <p:cNvPr id="26657" name="Picture 7" descr="520002 43deg baseline.gif"/>
            <p:cNvPicPr>
              <a:picLocks noChangeAspect="1"/>
            </p:cNvPicPr>
            <p:nvPr/>
          </p:nvPicPr>
          <p:blipFill>
            <a:blip r:embed="rId3">
              <a:lum bright="28000" contrast="30000"/>
              <a:extLst>
                <a:ext uri="{28A0092B-C50C-407E-A947-70E740481C1C}">
                  <a14:useLocalDpi xmlns:a14="http://schemas.microsoft.com/office/drawing/2010/main" val="0"/>
                </a:ext>
              </a:extLst>
            </a:blip>
            <a:srcRect l="8334" t="20216" r="23947" b="12389"/>
            <a:stretch>
              <a:fillRect/>
            </a:stretch>
          </p:blipFill>
          <p:spPr bwMode="auto">
            <a:xfrm>
              <a:off x="6510941" y="5023262"/>
              <a:ext cx="2609309" cy="19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6" descr="520002 2deg baseline.gif"/>
            <p:cNvPicPr>
              <a:picLocks noChangeAspect="1"/>
            </p:cNvPicPr>
            <p:nvPr/>
          </p:nvPicPr>
          <p:blipFill>
            <a:blip r:embed="rId4">
              <a:lum bright="28000" contrast="30000"/>
              <a:extLst>
                <a:ext uri="{28A0092B-C50C-407E-A947-70E740481C1C}">
                  <a14:useLocalDpi xmlns:a14="http://schemas.microsoft.com/office/drawing/2010/main" val="0"/>
                </a:ext>
              </a:extLst>
            </a:blip>
            <a:srcRect l="8810" t="21242" r="25047" b="11079"/>
            <a:stretch>
              <a:fillRect/>
            </a:stretch>
          </p:blipFill>
          <p:spPr bwMode="auto">
            <a:xfrm>
              <a:off x="3895106" y="5023262"/>
              <a:ext cx="2553196" cy="19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28" name="Flowchart: Connector 9"/>
          <p:cNvSpPr>
            <a:spLocks noChangeArrowheads="1"/>
          </p:cNvSpPr>
          <p:nvPr/>
        </p:nvSpPr>
        <p:spPr bwMode="auto">
          <a:xfrm rot="-5400000">
            <a:off x="1451024" y="3308009"/>
            <a:ext cx="337578" cy="625430"/>
          </a:xfrm>
          <a:prstGeom prst="flowChartConnector">
            <a:avLst/>
          </a:prstGeom>
          <a:noFill/>
          <a:ln w="254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89320" tIns="44660" rIns="89320" bIns="44660"/>
          <a:lstStyle/>
          <a:p>
            <a:pPr marL="335415" indent="-335415" defTabSz="893511">
              <a:lnSpc>
                <a:spcPct val="90000"/>
              </a:lnSpc>
              <a:spcBef>
                <a:spcPct val="20000"/>
              </a:spcBef>
              <a:spcAft>
                <a:spcPct val="40000"/>
              </a:spcAft>
              <a:buClr>
                <a:srgbClr val="7C96A1"/>
              </a:buClr>
              <a:buSzPct val="130000"/>
              <a:buFont typeface="Times" pitchFamily="18" charset="0"/>
              <a:buChar char="•"/>
            </a:pPr>
            <a:endParaRPr lang="es-ES" sz="2100"/>
          </a:p>
        </p:txBody>
      </p:sp>
      <p:sp>
        <p:nvSpPr>
          <p:cNvPr id="25629" name="Flowchart: Connector 9"/>
          <p:cNvSpPr>
            <a:spLocks noChangeArrowheads="1"/>
          </p:cNvSpPr>
          <p:nvPr/>
        </p:nvSpPr>
        <p:spPr bwMode="auto">
          <a:xfrm rot="-5400000">
            <a:off x="4608869" y="3336605"/>
            <a:ext cx="351839" cy="594950"/>
          </a:xfrm>
          <a:prstGeom prst="flowChartConnector">
            <a:avLst/>
          </a:prstGeom>
          <a:noFill/>
          <a:ln w="254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89320" tIns="44660" rIns="89320" bIns="44660"/>
          <a:lstStyle/>
          <a:p>
            <a:pPr marL="335415" indent="-335415" defTabSz="893511">
              <a:lnSpc>
                <a:spcPct val="90000"/>
              </a:lnSpc>
              <a:spcBef>
                <a:spcPct val="20000"/>
              </a:spcBef>
              <a:spcAft>
                <a:spcPct val="40000"/>
              </a:spcAft>
              <a:buClr>
                <a:srgbClr val="7C96A1"/>
              </a:buClr>
              <a:buSzPct val="130000"/>
              <a:buFont typeface="Times" pitchFamily="18" charset="0"/>
              <a:buChar char="•"/>
            </a:pPr>
            <a:endParaRPr lang="es-ES" sz="2100"/>
          </a:p>
        </p:txBody>
      </p:sp>
      <p:sp>
        <p:nvSpPr>
          <p:cNvPr id="11" name="Rectangle 3"/>
          <p:cNvSpPr txBox="1">
            <a:spLocks noChangeArrowheads="1"/>
          </p:cNvSpPr>
          <p:nvPr/>
        </p:nvSpPr>
        <p:spPr bwMode="auto">
          <a:xfrm>
            <a:off x="3362614" y="4081969"/>
            <a:ext cx="5598103" cy="2475044"/>
          </a:xfrm>
          <a:prstGeom prst="rect">
            <a:avLst/>
          </a:prstGeom>
          <a:noFill/>
          <a:ln w="9525">
            <a:noFill/>
            <a:miter lim="800000"/>
            <a:headEnd/>
            <a:tailEnd/>
          </a:ln>
        </p:spPr>
        <p:txBody>
          <a:bodyPr lIns="89185" tIns="44593" rIns="89185" bIns="44593"/>
          <a:lstStyle/>
          <a:p>
            <a:pPr marL="482942" lvl="1" indent="-300620" defTabSz="872635">
              <a:lnSpc>
                <a:spcPct val="85000"/>
              </a:lnSpc>
              <a:spcBef>
                <a:spcPct val="20000"/>
              </a:spcBef>
              <a:buClr>
                <a:schemeClr val="tx1"/>
              </a:buClr>
              <a:buSzPct val="130000"/>
              <a:buFont typeface="Arial" pitchFamily="34" charset="0"/>
              <a:buChar char="•"/>
              <a:defRPr/>
            </a:pPr>
            <a:r>
              <a:rPr lang="en-US" dirty="0" smtClean="0">
                <a:solidFill>
                  <a:schemeClr val="accent6">
                    <a:lumMod val="75000"/>
                  </a:schemeClr>
                </a:solidFill>
              </a:rPr>
              <a:t>Maximum LAA ostium and LAA depth measurements determine device size selection</a:t>
            </a:r>
          </a:p>
          <a:p>
            <a:pPr marL="482942" lvl="1" indent="-300620" defTabSz="872635">
              <a:lnSpc>
                <a:spcPct val="85000"/>
              </a:lnSpc>
              <a:spcBef>
                <a:spcPct val="20000"/>
              </a:spcBef>
              <a:buClr>
                <a:schemeClr val="tx1"/>
              </a:buClr>
              <a:buSzPct val="130000"/>
              <a:buFont typeface="Arial" pitchFamily="34" charset="0"/>
              <a:buChar char="•"/>
              <a:defRPr/>
            </a:pPr>
            <a:endParaRPr lang="en-US" dirty="0">
              <a:solidFill>
                <a:schemeClr val="accent6">
                  <a:lumMod val="75000"/>
                </a:schemeClr>
              </a:solidFill>
            </a:endParaRPr>
          </a:p>
          <a:p>
            <a:pPr marL="482942" lvl="1" indent="-300620" defTabSz="872635">
              <a:lnSpc>
                <a:spcPct val="85000"/>
              </a:lnSpc>
              <a:spcBef>
                <a:spcPct val="20000"/>
              </a:spcBef>
              <a:buClr>
                <a:schemeClr val="tx1"/>
              </a:buClr>
              <a:buSzPct val="130000"/>
              <a:buFont typeface="Arial" pitchFamily="34" charset="0"/>
              <a:buChar char="•"/>
              <a:defRPr/>
            </a:pPr>
            <a:r>
              <a:rPr lang="en-US" dirty="0">
                <a:solidFill>
                  <a:schemeClr val="accent6">
                    <a:lumMod val="75000"/>
                  </a:schemeClr>
                </a:solidFill>
              </a:rPr>
              <a:t>Maximum LAA ostium size should be </a:t>
            </a:r>
            <a:r>
              <a:rPr lang="en-US" u="sng" dirty="0">
                <a:solidFill>
                  <a:schemeClr val="accent6">
                    <a:lumMod val="75000"/>
                  </a:schemeClr>
                </a:solidFill>
              </a:rPr>
              <a:t>&gt;</a:t>
            </a:r>
            <a:r>
              <a:rPr lang="en-US" dirty="0">
                <a:solidFill>
                  <a:schemeClr val="accent6">
                    <a:lumMod val="75000"/>
                  </a:schemeClr>
                </a:solidFill>
              </a:rPr>
              <a:t>17mm or </a:t>
            </a:r>
            <a:r>
              <a:rPr lang="en-US" u="sng" dirty="0">
                <a:solidFill>
                  <a:schemeClr val="accent6">
                    <a:lumMod val="75000"/>
                  </a:schemeClr>
                </a:solidFill>
              </a:rPr>
              <a:t>&lt;</a:t>
            </a:r>
            <a:r>
              <a:rPr lang="en-US" dirty="0">
                <a:solidFill>
                  <a:schemeClr val="accent6">
                    <a:lumMod val="75000"/>
                  </a:schemeClr>
                </a:solidFill>
              </a:rPr>
              <a:t>31mm to accommodate available device sizes</a:t>
            </a:r>
          </a:p>
          <a:p>
            <a:pPr marL="482942" lvl="1" indent="-300620" defTabSz="872635">
              <a:lnSpc>
                <a:spcPct val="85000"/>
              </a:lnSpc>
              <a:spcBef>
                <a:spcPct val="20000"/>
              </a:spcBef>
              <a:buClr>
                <a:schemeClr val="tx1"/>
              </a:buClr>
              <a:buSzPct val="130000"/>
              <a:buFont typeface="Arial" pitchFamily="34" charset="0"/>
              <a:buChar char="•"/>
              <a:defRPr/>
            </a:pPr>
            <a:endParaRPr lang="en-US" dirty="0">
              <a:solidFill>
                <a:schemeClr val="accent6">
                  <a:lumMod val="75000"/>
                </a:schemeClr>
              </a:solidFill>
            </a:endParaRPr>
          </a:p>
          <a:p>
            <a:pPr marL="482942" lvl="1" indent="-300620" defTabSz="872635">
              <a:lnSpc>
                <a:spcPct val="85000"/>
              </a:lnSpc>
              <a:spcBef>
                <a:spcPct val="20000"/>
              </a:spcBef>
              <a:buClr>
                <a:schemeClr val="tx1"/>
              </a:buClr>
              <a:buSzPct val="130000"/>
              <a:buFont typeface="Arial" pitchFamily="34" charset="0"/>
              <a:buChar char="•"/>
              <a:defRPr/>
            </a:pPr>
            <a:r>
              <a:rPr lang="en-US" dirty="0">
                <a:solidFill>
                  <a:schemeClr val="accent6">
                    <a:lumMod val="75000"/>
                  </a:schemeClr>
                </a:solidFill>
              </a:rPr>
              <a:t>Available/useable LAA length should be equal to or greater than the ostium</a:t>
            </a:r>
          </a:p>
          <a:p>
            <a:pPr marL="300620" indent="-300620" defTabSz="889336" eaLnBrk="0" hangingPunct="0">
              <a:lnSpc>
                <a:spcPct val="85000"/>
              </a:lnSpc>
              <a:spcBef>
                <a:spcPct val="20000"/>
              </a:spcBef>
              <a:spcAft>
                <a:spcPct val="40000"/>
              </a:spcAft>
              <a:buClr>
                <a:schemeClr val="tx1"/>
              </a:buClr>
              <a:buSzPct val="130000"/>
              <a:buFont typeface="Arial" pitchFamily="34" charset="0"/>
              <a:buChar char="•"/>
              <a:defRPr/>
            </a:pPr>
            <a:endParaRPr lang="en-US" kern="0" dirty="0">
              <a:solidFill>
                <a:schemeClr val="accent6">
                  <a:lumMod val="75000"/>
                </a:schemeClr>
              </a:solidFill>
            </a:endParaRPr>
          </a:p>
          <a:p>
            <a:pPr marL="250517" indent="-250517" defTabSz="889336" eaLnBrk="0" hangingPunct="0">
              <a:lnSpc>
                <a:spcPct val="85000"/>
              </a:lnSpc>
              <a:spcBef>
                <a:spcPct val="20000"/>
              </a:spcBef>
              <a:spcAft>
                <a:spcPct val="40000"/>
              </a:spcAft>
              <a:buClr>
                <a:schemeClr val="tx1"/>
              </a:buClr>
              <a:buSzPct val="130000"/>
              <a:buFont typeface="Arial" pitchFamily="34" charset="0"/>
              <a:buChar char="•"/>
              <a:defRPr/>
            </a:pPr>
            <a:endParaRPr lang="en-US" sz="1400" i="1" kern="0" dirty="0">
              <a:solidFill>
                <a:schemeClr val="accent6">
                  <a:lumMod val="75000"/>
                </a:schemeClr>
              </a:solidFill>
            </a:endParaRPr>
          </a:p>
        </p:txBody>
      </p:sp>
      <p:sp>
        <p:nvSpPr>
          <p:cNvPr id="25632" name="Flowchart: Connector 9"/>
          <p:cNvSpPr>
            <a:spLocks noChangeArrowheads="1"/>
          </p:cNvSpPr>
          <p:nvPr/>
        </p:nvSpPr>
        <p:spPr bwMode="auto">
          <a:xfrm rot="-5400000">
            <a:off x="1335652" y="4607949"/>
            <a:ext cx="487822" cy="2397125"/>
          </a:xfrm>
          <a:prstGeom prst="flowChartConnector">
            <a:avLst/>
          </a:prstGeom>
          <a:noFill/>
          <a:ln w="3175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89320" tIns="44660" rIns="89320" bIns="44660"/>
          <a:lstStyle/>
          <a:p>
            <a:pPr marL="335415" indent="-335415" defTabSz="893511">
              <a:lnSpc>
                <a:spcPct val="90000"/>
              </a:lnSpc>
              <a:spcBef>
                <a:spcPct val="20000"/>
              </a:spcBef>
              <a:spcAft>
                <a:spcPct val="40000"/>
              </a:spcAft>
              <a:buClr>
                <a:srgbClr val="7C96A1"/>
              </a:buClr>
              <a:buSzPct val="130000"/>
              <a:buFont typeface="Times" pitchFamily="18" charset="0"/>
              <a:buChar char="•"/>
            </a:pPr>
            <a:endParaRPr lang="es-ES" sz="2100"/>
          </a:p>
        </p:txBody>
      </p:sp>
      <p:sp>
        <p:nvSpPr>
          <p:cNvPr id="2" name="Title 1"/>
          <p:cNvSpPr>
            <a:spLocks noGrp="1"/>
          </p:cNvSpPr>
          <p:nvPr>
            <p:ph type="title"/>
          </p:nvPr>
        </p:nvSpPr>
        <p:spPr/>
        <p:txBody>
          <a:bodyPr anchor="b">
            <a:normAutofit fontScale="90000"/>
          </a:bodyPr>
          <a:lstStyle/>
          <a:p>
            <a:r>
              <a:rPr lang="en-US" sz="3100" dirty="0" smtClean="0"/>
              <a:t>2. LAA Anatomy / Assessment</a:t>
            </a:r>
            <a:r>
              <a:rPr lang="en-US" dirty="0"/>
              <a:t/>
            </a:r>
            <a:br>
              <a:rPr lang="en-US" dirty="0"/>
            </a:br>
            <a:r>
              <a:rPr lang="en-US" sz="2200" i="1" dirty="0" smtClean="0"/>
              <a:t>Proper </a:t>
            </a:r>
            <a:r>
              <a:rPr lang="en-US" sz="2200" i="1" dirty="0"/>
              <a:t>device </a:t>
            </a:r>
            <a:r>
              <a:rPr lang="en-US" sz="2200" i="1" dirty="0" smtClean="0"/>
              <a:t>sizing</a:t>
            </a:r>
            <a:endParaRPr lang="en-US" sz="2200" dirty="0"/>
          </a:p>
        </p:txBody>
      </p:sp>
    </p:spTree>
    <p:extLst>
      <p:ext uri="{BB962C8B-B14F-4D97-AF65-F5344CB8AC3E}">
        <p14:creationId xmlns:p14="http://schemas.microsoft.com/office/powerpoint/2010/main" val="1977098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dirty="0">
                <a:latin typeface="+mj-lt"/>
                <a:cs typeface="Arial" charset="0"/>
              </a:rPr>
              <a:t>3</a:t>
            </a:r>
            <a:r>
              <a:rPr lang="en-US" dirty="0" smtClean="0">
                <a:latin typeface="+mj-lt"/>
                <a:cs typeface="Arial" charset="0"/>
              </a:rPr>
              <a:t>. </a:t>
            </a:r>
            <a:r>
              <a:rPr lang="en-US" dirty="0" err="1" smtClean="0">
                <a:latin typeface="+mj-lt"/>
                <a:cs typeface="Arial" charset="0"/>
              </a:rPr>
              <a:t>Transseptal</a:t>
            </a:r>
            <a:r>
              <a:rPr lang="en-US" dirty="0" smtClean="0">
                <a:latin typeface="+mj-lt"/>
                <a:cs typeface="Arial" charset="0"/>
              </a:rPr>
              <a:t> (IAS) Crossing</a:t>
            </a:r>
          </a:p>
        </p:txBody>
      </p:sp>
      <p:sp>
        <p:nvSpPr>
          <p:cNvPr id="28675" name="Content Placeholder 2"/>
          <p:cNvSpPr>
            <a:spLocks noGrp="1"/>
          </p:cNvSpPr>
          <p:nvPr>
            <p:ph sz="half" idx="1"/>
          </p:nvPr>
        </p:nvSpPr>
        <p:spPr>
          <a:xfrm>
            <a:off x="274320" y="1752600"/>
            <a:ext cx="4221480" cy="4956048"/>
          </a:xfrm>
        </p:spPr>
        <p:txBody>
          <a:bodyPr>
            <a:noAutofit/>
          </a:bodyPr>
          <a:lstStyle/>
          <a:p>
            <a:pPr>
              <a:spcAft>
                <a:spcPts val="526"/>
              </a:spcAft>
              <a:defRPr/>
            </a:pPr>
            <a:r>
              <a:rPr lang="en-US" sz="1800" dirty="0"/>
              <a:t>Suggested crossing location </a:t>
            </a:r>
            <a:r>
              <a:rPr lang="en-US" sz="1800" dirty="0" smtClean="0"/>
              <a:t>– posterior and inferior</a:t>
            </a:r>
          </a:p>
          <a:p>
            <a:pPr>
              <a:spcAft>
                <a:spcPts val="526"/>
              </a:spcAft>
              <a:defRPr/>
            </a:pPr>
            <a:r>
              <a:rPr lang="en-US" sz="1800" dirty="0" smtClean="0"/>
              <a:t>Preferred </a:t>
            </a:r>
            <a:r>
              <a:rPr lang="en-US" sz="1800" dirty="0"/>
              <a:t>use of </a:t>
            </a:r>
            <a:r>
              <a:rPr lang="en-US" sz="1800" dirty="0" err="1"/>
              <a:t>bicaval</a:t>
            </a:r>
            <a:r>
              <a:rPr lang="en-US" sz="1800" dirty="0"/>
              <a:t> and short axis views to confirm position in TEE</a:t>
            </a:r>
            <a:endParaRPr lang="en-US" sz="700" dirty="0"/>
          </a:p>
          <a:p>
            <a:pPr lvl="1">
              <a:spcBef>
                <a:spcPts val="526"/>
              </a:spcBef>
              <a:spcAft>
                <a:spcPts val="526"/>
              </a:spcAft>
              <a:buClr>
                <a:srgbClr val="7C96A1"/>
              </a:buClr>
              <a:buSzPct val="130000"/>
              <a:defRPr/>
            </a:pPr>
            <a:r>
              <a:rPr lang="en-US" sz="1600" dirty="0"/>
              <a:t>Inferior on short axis, posterior on </a:t>
            </a:r>
            <a:r>
              <a:rPr lang="en-US" sz="1600" dirty="0" err="1"/>
              <a:t>bicaval</a:t>
            </a:r>
            <a:r>
              <a:rPr lang="en-US" sz="1600" dirty="0"/>
              <a:t> </a:t>
            </a:r>
          </a:p>
          <a:p>
            <a:pPr>
              <a:spcAft>
                <a:spcPts val="526"/>
              </a:spcAft>
              <a:defRPr/>
            </a:pPr>
            <a:r>
              <a:rPr lang="en-US" sz="1800" dirty="0" smtClean="0"/>
              <a:t>Preferred </a:t>
            </a:r>
            <a:r>
              <a:rPr lang="en-US" sz="1800" dirty="0"/>
              <a:t>exchange of </a:t>
            </a:r>
            <a:r>
              <a:rPr lang="en-US" sz="1800" dirty="0" err="1" smtClean="0"/>
              <a:t>guidewire</a:t>
            </a:r>
            <a:r>
              <a:rPr lang="en-US" sz="1800" dirty="0" smtClean="0"/>
              <a:t> to WATCHMAN™ Access Sheath </a:t>
            </a:r>
            <a:r>
              <a:rPr lang="en-US" sz="1800" dirty="0"/>
              <a:t>in </a:t>
            </a:r>
            <a:r>
              <a:rPr lang="en-US" sz="1800" dirty="0" smtClean="0"/>
              <a:t>LUPV or left atrium</a:t>
            </a:r>
            <a:endParaRPr lang="en-US" sz="1800" dirty="0"/>
          </a:p>
          <a:p>
            <a:pPr eaLnBrk="1" hangingPunct="1">
              <a:spcAft>
                <a:spcPts val="526"/>
              </a:spcAft>
              <a:defRPr/>
            </a:pPr>
            <a:r>
              <a:rPr lang="en-US" sz="1800" dirty="0" smtClean="0"/>
              <a:t>Carefully advance 6F pigtail through Access Sheath into distal portion of LAA under </a:t>
            </a:r>
            <a:r>
              <a:rPr lang="en-US" sz="1800" dirty="0" err="1" smtClean="0"/>
              <a:t>fluoro</a:t>
            </a:r>
            <a:r>
              <a:rPr lang="en-US" sz="1800" dirty="0" smtClean="0"/>
              <a:t> guidance</a:t>
            </a:r>
          </a:p>
          <a:p>
            <a:pPr>
              <a:spcAft>
                <a:spcPts val="526"/>
              </a:spcAft>
              <a:buClr>
                <a:srgbClr val="7C96A1"/>
              </a:buClr>
              <a:buSzPct val="130000"/>
              <a:defRPr/>
            </a:pPr>
            <a:r>
              <a:rPr lang="en-US" sz="1800" dirty="0" smtClean="0"/>
              <a:t>Carefully advance Access Sheath over pigtail catheter in </a:t>
            </a:r>
            <a:r>
              <a:rPr lang="en-US" sz="1800" dirty="0"/>
              <a:t>multiple angio and echo </a:t>
            </a:r>
            <a:r>
              <a:rPr lang="en-US" sz="1800" dirty="0" smtClean="0"/>
              <a:t>views</a:t>
            </a:r>
            <a:endParaRPr lang="en-US" sz="1800" dirty="0"/>
          </a:p>
        </p:txBody>
      </p:sp>
      <p:grpSp>
        <p:nvGrpSpPr>
          <p:cNvPr id="7" name="Group 9"/>
          <p:cNvGrpSpPr>
            <a:grpSpLocks/>
          </p:cNvGrpSpPr>
          <p:nvPr/>
        </p:nvGrpSpPr>
        <p:grpSpPr bwMode="auto">
          <a:xfrm>
            <a:off x="4724400" y="1371600"/>
            <a:ext cx="3798291" cy="2740654"/>
            <a:chOff x="240" y="576"/>
            <a:chExt cx="2112" cy="1747"/>
          </a:xfrm>
        </p:grpSpPr>
        <p:sp>
          <p:nvSpPr>
            <p:cNvPr id="8" name="Text Box 10"/>
            <p:cNvSpPr txBox="1">
              <a:spLocks noChangeArrowheads="1"/>
            </p:cNvSpPr>
            <p:nvPr/>
          </p:nvSpPr>
          <p:spPr bwMode="auto">
            <a:xfrm>
              <a:off x="597" y="2127"/>
              <a:ext cx="1378" cy="196"/>
            </a:xfrm>
            <a:prstGeom prst="rect">
              <a:avLst/>
            </a:prstGeom>
            <a:noFill/>
            <a:ln w="9525">
              <a:noFill/>
              <a:miter lim="800000"/>
              <a:headEnd/>
              <a:tailEnd/>
            </a:ln>
          </p:spPr>
          <p:txBody>
            <a:bodyPr>
              <a:spAutoFit/>
            </a:bodyPr>
            <a:lstStyle/>
            <a:p>
              <a:pPr>
                <a:defRPr/>
              </a:pPr>
              <a:r>
                <a:rPr lang="en-US" sz="1400" dirty="0">
                  <a:solidFill>
                    <a:schemeClr val="accent6"/>
                  </a:solidFill>
                  <a:latin typeface="+mn-lt"/>
                </a:rPr>
                <a:t>      </a:t>
              </a:r>
              <a:r>
                <a:rPr lang="en-US" sz="1400" dirty="0" err="1">
                  <a:solidFill>
                    <a:schemeClr val="accent6"/>
                  </a:solidFill>
                  <a:latin typeface="+mn-lt"/>
                </a:rPr>
                <a:t>Bicaval</a:t>
              </a:r>
              <a:r>
                <a:rPr lang="en-US" sz="1400" dirty="0">
                  <a:solidFill>
                    <a:schemeClr val="accent6"/>
                  </a:solidFill>
                  <a:latin typeface="+mn-lt"/>
                </a:rPr>
                <a:t> view: </a:t>
              </a:r>
              <a:r>
                <a:rPr lang="en-US" sz="1400" dirty="0" smtClean="0">
                  <a:solidFill>
                    <a:schemeClr val="accent6"/>
                  </a:solidFill>
                  <a:latin typeface="+mn-lt"/>
                </a:rPr>
                <a:t>Poster</a:t>
              </a:r>
              <a:endParaRPr lang="en-US" sz="1400" dirty="0">
                <a:solidFill>
                  <a:schemeClr val="accent6"/>
                </a:solidFill>
                <a:latin typeface="+mn-lt"/>
              </a:endParaRPr>
            </a:p>
          </p:txBody>
        </p:sp>
        <p:pic>
          <p:nvPicPr>
            <p:cNvPr id="9" name="Picture 11" descr="BicavalTSpuncturesiteB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576"/>
              <a:ext cx="211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3"/>
          <p:cNvGrpSpPr>
            <a:grpSpLocks/>
          </p:cNvGrpSpPr>
          <p:nvPr/>
        </p:nvGrpSpPr>
        <p:grpSpPr bwMode="auto">
          <a:xfrm>
            <a:off x="4724400" y="4076743"/>
            <a:ext cx="3798291" cy="2782816"/>
            <a:chOff x="3264" y="697"/>
            <a:chExt cx="2160" cy="1785"/>
          </a:xfrm>
        </p:grpSpPr>
        <p:pic>
          <p:nvPicPr>
            <p:cNvPr id="11" name="23 TransSeptalPuncture - ShortAxis.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264" y="697"/>
              <a:ext cx="216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3771" y="2285"/>
              <a:ext cx="1100" cy="197"/>
            </a:xfrm>
            <a:prstGeom prst="rect">
              <a:avLst/>
            </a:prstGeom>
            <a:noFill/>
            <a:ln w="9525">
              <a:noFill/>
              <a:miter lim="800000"/>
              <a:headEnd/>
              <a:tailEnd/>
            </a:ln>
          </p:spPr>
          <p:txBody>
            <a:bodyPr wrap="none">
              <a:spAutoFit/>
            </a:bodyPr>
            <a:lstStyle/>
            <a:p>
              <a:pPr>
                <a:defRPr/>
              </a:pPr>
              <a:r>
                <a:rPr lang="en-US" sz="1400" dirty="0">
                  <a:solidFill>
                    <a:schemeClr val="accent6"/>
                  </a:solidFill>
                  <a:latin typeface="+mn-lt"/>
                </a:rPr>
                <a:t>      Short axis: </a:t>
              </a:r>
              <a:r>
                <a:rPr lang="en-US" sz="1400" dirty="0" smtClean="0">
                  <a:solidFill>
                    <a:schemeClr val="accent6"/>
                  </a:solidFill>
                  <a:latin typeface="+mn-lt"/>
                </a:rPr>
                <a:t>Inferior</a:t>
              </a:r>
              <a:endParaRPr lang="en-US" sz="1400" dirty="0">
                <a:solidFill>
                  <a:schemeClr val="accent6"/>
                </a:solidFill>
                <a:latin typeface="+mn-lt"/>
              </a:endParaRPr>
            </a:p>
          </p:txBody>
        </p:sp>
      </p:grpSp>
    </p:spTree>
    <p:extLst>
      <p:ext uri="{BB962C8B-B14F-4D97-AF65-F5344CB8AC3E}">
        <p14:creationId xmlns:p14="http://schemas.microsoft.com/office/powerpoint/2010/main" val="4061183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8"/>
          <p:cNvGrpSpPr>
            <a:grpSpLocks/>
          </p:cNvGrpSpPr>
          <p:nvPr/>
        </p:nvGrpSpPr>
        <p:grpSpPr bwMode="auto">
          <a:xfrm>
            <a:off x="81407" y="1512559"/>
            <a:ext cx="2799773" cy="2342725"/>
            <a:chOff x="5047013" y="2220687"/>
            <a:chExt cx="4286992" cy="3980584"/>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l="4854" r="8832" b="18478"/>
            <a:stretch>
              <a:fillRect/>
            </a:stretch>
          </p:blipFill>
          <p:spPr bwMode="auto">
            <a:xfrm>
              <a:off x="5047013" y="2220687"/>
              <a:ext cx="4286992" cy="398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 Verbindung mit Pfeil 9"/>
            <p:cNvCxnSpPr>
              <a:cxnSpLocks noChangeShapeType="1"/>
            </p:cNvCxnSpPr>
            <p:nvPr/>
          </p:nvCxnSpPr>
          <p:spPr bwMode="auto">
            <a:xfrm rot="16200000" flipV="1">
              <a:off x="6904811" y="4208700"/>
              <a:ext cx="960437" cy="307975"/>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1" name="Rectangle 3"/>
            <p:cNvSpPr txBox="1">
              <a:spLocks noChangeArrowheads="1"/>
            </p:cNvSpPr>
            <p:nvPr/>
          </p:nvSpPr>
          <p:spPr bwMode="auto">
            <a:xfrm>
              <a:off x="6814503" y="4923612"/>
              <a:ext cx="2030648" cy="457101"/>
            </a:xfrm>
            <a:prstGeom prst="rect">
              <a:avLst/>
            </a:prstGeom>
            <a:noFill/>
            <a:ln w="9525">
              <a:noFill/>
              <a:miter lim="800000"/>
              <a:headEnd/>
              <a:tailEnd/>
            </a:ln>
          </p:spPr>
          <p:txBody>
            <a:bodyPr lIns="101882" tIns="50941" rIns="101882" bIns="50941"/>
            <a:lstStyle/>
            <a:p>
              <a:pPr marL="389645" indent="-389645" defTabSz="782073" eaLnBrk="0" fontAlgn="base" hangingPunct="0">
                <a:lnSpc>
                  <a:spcPct val="90000"/>
                </a:lnSpc>
                <a:spcBef>
                  <a:spcPct val="20000"/>
                </a:spcBef>
                <a:spcAft>
                  <a:spcPct val="40000"/>
                </a:spcAft>
                <a:buClr>
                  <a:srgbClr val="7C96A1"/>
                </a:buClr>
                <a:buSzPct val="130000"/>
                <a:defRPr/>
              </a:pPr>
              <a:r>
                <a:rPr lang="en-US" b="1" kern="0" dirty="0">
                  <a:solidFill>
                    <a:prstClr val="white"/>
                  </a:solidFill>
                  <a:ea typeface="ＭＳ Ｐゴシック" charset="-128"/>
                  <a:cs typeface="Arial" pitchFamily="34" charset="0"/>
                </a:rPr>
                <a:t>Marker bands</a:t>
              </a:r>
            </a:p>
            <a:p>
              <a:pPr marL="389645" indent="-389645" defTabSz="782073" eaLnBrk="0" fontAlgn="base" hangingPunct="0">
                <a:lnSpc>
                  <a:spcPct val="90000"/>
                </a:lnSpc>
                <a:spcBef>
                  <a:spcPct val="20000"/>
                </a:spcBef>
                <a:spcAft>
                  <a:spcPct val="40000"/>
                </a:spcAft>
                <a:buClr>
                  <a:srgbClr val="7C96A1"/>
                </a:buClr>
                <a:buSzPct val="130000"/>
                <a:defRPr/>
              </a:pPr>
              <a:endParaRPr lang="en-US" sz="2100" kern="0" dirty="0">
                <a:solidFill>
                  <a:srgbClr val="00467F"/>
                </a:solidFill>
                <a:ea typeface="ＭＳ Ｐゴシック" charset="-128"/>
              </a:endParaRPr>
            </a:p>
          </p:txBody>
        </p:sp>
      </p:grpSp>
      <p:sp>
        <p:nvSpPr>
          <p:cNvPr id="2" name="Title 1"/>
          <p:cNvSpPr>
            <a:spLocks noGrp="1"/>
          </p:cNvSpPr>
          <p:nvPr>
            <p:ph type="title"/>
          </p:nvPr>
        </p:nvSpPr>
        <p:spPr>
          <a:xfrm>
            <a:off x="457200" y="228600"/>
            <a:ext cx="7086600" cy="838200"/>
          </a:xfrm>
        </p:spPr>
        <p:txBody>
          <a:bodyPr>
            <a:noAutofit/>
          </a:bodyPr>
          <a:lstStyle/>
          <a:p>
            <a:pPr defTabSz="914400"/>
            <a:r>
              <a:rPr lang="en-US" b="1" dirty="0">
                <a:effectLst/>
                <a:latin typeface="ITC Officina Serif"/>
              </a:rPr>
              <a:t>4. </a:t>
            </a:r>
            <a:r>
              <a:rPr lang="en-US" b="1" dirty="0" smtClean="0">
                <a:effectLst/>
                <a:latin typeface="ITC Officina Serif"/>
              </a:rPr>
              <a:t>WATCHMAN™ </a:t>
            </a:r>
            <a:r>
              <a:rPr lang="en-US" b="1" dirty="0">
                <a:effectLst/>
                <a:latin typeface="ITC Officina Serif"/>
              </a:rPr>
              <a:t>Access </a:t>
            </a:r>
            <a:r>
              <a:rPr lang="en-US" b="1" dirty="0" smtClean="0">
                <a:effectLst/>
                <a:latin typeface="ITC Officina Serif"/>
              </a:rPr>
              <a:t>Sheath </a:t>
            </a:r>
            <a:r>
              <a:rPr lang="en-US" sz="2000" b="1" dirty="0" smtClean="0">
                <a:effectLst/>
                <a:latin typeface="ITC Officina Serif"/>
              </a:rPr>
              <a:t>Navigation/Manipulation</a:t>
            </a:r>
            <a:endParaRPr lang="en-US" sz="2000" b="1" dirty="0">
              <a:effectLst/>
              <a:latin typeface="ITC Officina Serif"/>
            </a:endParaRPr>
          </a:p>
        </p:txBody>
      </p:sp>
      <p:sp>
        <p:nvSpPr>
          <p:cNvPr id="4" name="Content Placeholder 3"/>
          <p:cNvSpPr>
            <a:spLocks noGrp="1"/>
          </p:cNvSpPr>
          <p:nvPr>
            <p:ph sz="half" idx="1"/>
          </p:nvPr>
        </p:nvSpPr>
        <p:spPr>
          <a:xfrm>
            <a:off x="457200" y="3962400"/>
            <a:ext cx="8229600" cy="2743200"/>
          </a:xfrm>
        </p:spPr>
        <p:txBody>
          <a:bodyPr>
            <a:normAutofit lnSpcReduction="10000"/>
          </a:bodyPr>
          <a:lstStyle/>
          <a:p>
            <a:pPr marL="457257" indent="-457200"/>
            <a:r>
              <a:rPr lang="en-US" dirty="0" smtClean="0"/>
              <a:t>Radiopaque </a:t>
            </a:r>
            <a:r>
              <a:rPr lang="en-US" dirty="0"/>
              <a:t>marker bands  guide initial sheath placement/depth in the LAA</a:t>
            </a:r>
          </a:p>
          <a:p>
            <a:pPr marL="457257" indent="-457200"/>
            <a:endParaRPr lang="en-US" sz="600" dirty="0" smtClean="0"/>
          </a:p>
          <a:p>
            <a:pPr marL="457257" indent="-457200"/>
            <a:r>
              <a:rPr lang="en-US" dirty="0"/>
              <a:t>Align </a:t>
            </a:r>
            <a:r>
              <a:rPr lang="en-US" dirty="0" smtClean="0"/>
              <a:t>radiopaque marker band corresponding to device size until at or just distal to LAA ostium</a:t>
            </a:r>
            <a:endParaRPr lang="en-US" dirty="0"/>
          </a:p>
          <a:p>
            <a:pPr marL="457257" indent="-457200" fontAlgn="base">
              <a:lnSpc>
                <a:spcPct val="95000"/>
              </a:lnSpc>
              <a:spcAft>
                <a:spcPct val="0"/>
              </a:spcAft>
              <a:defRPr/>
            </a:pPr>
            <a:endParaRPr lang="en-US" sz="600" dirty="0" smtClean="0">
              <a:solidFill>
                <a:srgbClr val="FF0000"/>
              </a:solidFill>
            </a:endParaRPr>
          </a:p>
          <a:p>
            <a:pPr marL="457257" indent="-457200" fontAlgn="base">
              <a:lnSpc>
                <a:spcPct val="95000"/>
              </a:lnSpc>
              <a:spcAft>
                <a:spcPct val="0"/>
              </a:spcAft>
              <a:defRPr/>
            </a:pPr>
            <a:r>
              <a:rPr lang="en-US" dirty="0" smtClean="0"/>
              <a:t>To </a:t>
            </a:r>
            <a:r>
              <a:rPr lang="en-US" dirty="0"/>
              <a:t>better visualize complex LAA anatomy and verify access sheath tip position:</a:t>
            </a:r>
          </a:p>
          <a:p>
            <a:pPr marL="757783" lvl="1" indent="-300583" defTabSz="872527" fontAlgn="base">
              <a:spcAft>
                <a:spcPct val="0"/>
              </a:spcAft>
              <a:buFont typeface="Arial" panose="020B0604020202020204" pitchFamily="34" charset="0"/>
              <a:buChar char="•"/>
              <a:defRPr/>
            </a:pPr>
            <a:r>
              <a:rPr lang="en-US" dirty="0"/>
              <a:t>Obtain </a:t>
            </a:r>
            <a:r>
              <a:rPr lang="en-US" u="sng" dirty="0"/>
              <a:t>multiple</a:t>
            </a:r>
            <a:r>
              <a:rPr lang="en-US" dirty="0"/>
              <a:t> views with:</a:t>
            </a:r>
          </a:p>
          <a:p>
            <a:pPr marL="1214983" lvl="2" indent="-300583" defTabSz="872527" fontAlgn="base">
              <a:spcAft>
                <a:spcPct val="0"/>
              </a:spcAft>
              <a:defRPr/>
            </a:pPr>
            <a:r>
              <a:rPr lang="en-US" dirty="0"/>
              <a:t>Angiography (min. RAO cranial/caudal)</a:t>
            </a:r>
          </a:p>
          <a:p>
            <a:pPr marL="1214983" lvl="2" indent="-300583" defTabSz="872527" fontAlgn="base">
              <a:spcAft>
                <a:spcPct val="0"/>
              </a:spcAft>
              <a:defRPr/>
            </a:pPr>
            <a:r>
              <a:rPr lang="en-US" dirty="0"/>
              <a:t>TEE (min. 0° - 135° sweep</a:t>
            </a:r>
            <a:r>
              <a:rPr lang="en-US" dirty="0" smtClean="0"/>
              <a:t>)</a:t>
            </a:r>
            <a:endParaRPr lang="en-US" dirty="0"/>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l="18291" t="4121" r="7404" b="17039"/>
          <a:stretch>
            <a:fillRect/>
          </a:stretch>
        </p:blipFill>
        <p:spPr bwMode="auto">
          <a:xfrm>
            <a:off x="2922896" y="1524000"/>
            <a:ext cx="2918358" cy="233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2325143886"/>
              </p:ext>
            </p:extLst>
          </p:nvPr>
        </p:nvGraphicFramePr>
        <p:xfrm>
          <a:off x="5882198" y="1556169"/>
          <a:ext cx="3226546" cy="2177631"/>
        </p:xfrm>
        <a:graphic>
          <a:graphicData uri="http://schemas.openxmlformats.org/drawingml/2006/table">
            <a:tbl>
              <a:tblPr/>
              <a:tblGrid>
                <a:gridCol w="1398261"/>
                <a:gridCol w="1828285"/>
              </a:tblGrid>
              <a:tr h="702816">
                <a:tc>
                  <a:txBody>
                    <a:bodyPr/>
                    <a:lstStyle/>
                    <a:p>
                      <a:pPr marL="0" marR="0" algn="ctr">
                        <a:lnSpc>
                          <a:spcPct val="115000"/>
                        </a:lnSpc>
                        <a:spcBef>
                          <a:spcPts val="0"/>
                        </a:spcBef>
                        <a:spcAft>
                          <a:spcPts val="0"/>
                        </a:spcAft>
                      </a:pPr>
                      <a:r>
                        <a:rPr lang="en-US" sz="1200" b="1" i="0" baseline="0" dirty="0" smtClean="0">
                          <a:solidFill>
                            <a:schemeClr val="accent6">
                              <a:lumMod val="75000"/>
                            </a:schemeClr>
                          </a:solidFill>
                          <a:latin typeface="+mn-lt"/>
                          <a:ea typeface="Times New Roman"/>
                          <a:cs typeface="Arial"/>
                        </a:rPr>
                        <a:t>Access Sheath Marker Band</a:t>
                      </a:r>
                      <a:endParaRPr lang="en-US" sz="1200" baseline="0" dirty="0">
                        <a:solidFill>
                          <a:schemeClr val="accent6">
                            <a:lumMod val="75000"/>
                          </a:schemeClr>
                        </a:solidFill>
                        <a:latin typeface="+mn-lt"/>
                        <a:ea typeface="Times New Roman"/>
                        <a:cs typeface="Times New Roman"/>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lnSpc>
                          <a:spcPct val="115000"/>
                        </a:lnSpc>
                        <a:spcBef>
                          <a:spcPts val="0"/>
                        </a:spcBef>
                        <a:spcAft>
                          <a:spcPts val="0"/>
                        </a:spcAft>
                      </a:pPr>
                      <a:r>
                        <a:rPr lang="en-US" sz="1200" b="1" baseline="0" dirty="0" smtClean="0">
                          <a:solidFill>
                            <a:schemeClr val="accent6">
                              <a:lumMod val="75000"/>
                            </a:schemeClr>
                          </a:solidFill>
                          <a:latin typeface="+mn-lt"/>
                          <a:ea typeface="Times New Roman"/>
                          <a:cs typeface="Arial"/>
                        </a:rPr>
                        <a:t>Loaded Device </a:t>
                      </a:r>
                      <a:r>
                        <a:rPr lang="en-US" sz="1200" b="1" baseline="0" dirty="0">
                          <a:solidFill>
                            <a:schemeClr val="accent6">
                              <a:lumMod val="75000"/>
                            </a:schemeClr>
                          </a:solidFill>
                          <a:latin typeface="+mn-lt"/>
                          <a:ea typeface="Times New Roman"/>
                          <a:cs typeface="Arial"/>
                        </a:rPr>
                        <a:t>Length*</a:t>
                      </a:r>
                      <a:endParaRPr lang="en-US" sz="1200" b="1" baseline="0" dirty="0">
                        <a:solidFill>
                          <a:schemeClr val="accent6">
                            <a:lumMod val="75000"/>
                          </a:schemeClr>
                        </a:solidFill>
                        <a:latin typeface="+mn-lt"/>
                        <a:ea typeface="Times New Roman"/>
                        <a:cs typeface="Times New Roman"/>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94963">
                <a:tc>
                  <a:txBody>
                    <a:bodyPr/>
                    <a:lstStyle/>
                    <a:p>
                      <a:pPr marL="0" marR="0" algn="ctr">
                        <a:lnSpc>
                          <a:spcPct val="150000"/>
                        </a:lnSpc>
                        <a:spcBef>
                          <a:spcPts val="0"/>
                        </a:spcBef>
                        <a:spcAft>
                          <a:spcPts val="0"/>
                        </a:spcAft>
                      </a:pPr>
                      <a:r>
                        <a:rPr lang="en-US" sz="1200" b="0" i="0" baseline="0" dirty="0" smtClean="0">
                          <a:solidFill>
                            <a:schemeClr val="accent6">
                              <a:lumMod val="75000"/>
                            </a:schemeClr>
                          </a:solidFill>
                          <a:latin typeface="+mn-lt"/>
                          <a:ea typeface="Times New Roman"/>
                          <a:cs typeface="Arial"/>
                        </a:rPr>
                        <a:t>21mm</a:t>
                      </a:r>
                      <a:endParaRPr lang="en-US" sz="1200" b="0" i="0" baseline="0" dirty="0">
                        <a:solidFill>
                          <a:schemeClr val="accent6">
                            <a:lumMod val="75000"/>
                          </a:schemeClr>
                        </a:solidFill>
                        <a:latin typeface="+mn-lt"/>
                        <a:ea typeface="Times New Roman"/>
                        <a:cs typeface="Times New Roman"/>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200" b="0" i="0" baseline="0" dirty="0">
                          <a:solidFill>
                            <a:schemeClr val="accent6">
                              <a:lumMod val="75000"/>
                            </a:schemeClr>
                          </a:solidFill>
                          <a:latin typeface="+mn-lt"/>
                          <a:ea typeface="Times New Roman"/>
                          <a:cs typeface="Arial"/>
                        </a:rPr>
                        <a:t>20.2mm</a:t>
                      </a:r>
                      <a:endParaRPr lang="en-US" sz="1200" b="0" i="0" baseline="0" dirty="0">
                        <a:solidFill>
                          <a:schemeClr val="accent6">
                            <a:lumMod val="75000"/>
                          </a:schemeClr>
                        </a:solidFill>
                        <a:latin typeface="+mn-lt"/>
                        <a:ea typeface="Times New Roman"/>
                        <a:cs typeface="Times New Roman"/>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4963">
                <a:tc>
                  <a:txBody>
                    <a:bodyPr/>
                    <a:lstStyle/>
                    <a:p>
                      <a:pPr marL="0" marR="0" algn="ctr">
                        <a:lnSpc>
                          <a:spcPct val="150000"/>
                        </a:lnSpc>
                        <a:spcBef>
                          <a:spcPts val="0"/>
                        </a:spcBef>
                        <a:spcAft>
                          <a:spcPts val="0"/>
                        </a:spcAft>
                      </a:pPr>
                      <a:r>
                        <a:rPr lang="en-US" sz="1200" b="0" i="0" baseline="0" dirty="0">
                          <a:solidFill>
                            <a:schemeClr val="accent6">
                              <a:lumMod val="75000"/>
                            </a:schemeClr>
                          </a:solidFill>
                          <a:latin typeface="+mn-lt"/>
                          <a:ea typeface="Times New Roman"/>
                          <a:cs typeface="Arial"/>
                        </a:rPr>
                        <a:t>24mm</a:t>
                      </a:r>
                      <a:endParaRPr lang="en-US" sz="1200" b="0" i="0" baseline="0" dirty="0">
                        <a:solidFill>
                          <a:schemeClr val="accent6">
                            <a:lumMod val="75000"/>
                          </a:schemeClr>
                        </a:solidFill>
                        <a:latin typeface="+mn-lt"/>
                        <a:ea typeface="Times New Roman"/>
                        <a:cs typeface="Times New Roman"/>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alpha val="25000"/>
                      </a:srgbClr>
                    </a:solidFill>
                  </a:tcPr>
                </a:tc>
                <a:tc>
                  <a:txBody>
                    <a:bodyPr/>
                    <a:lstStyle/>
                    <a:p>
                      <a:pPr marL="0" marR="0" algn="ctr">
                        <a:lnSpc>
                          <a:spcPct val="150000"/>
                        </a:lnSpc>
                        <a:spcBef>
                          <a:spcPts val="0"/>
                        </a:spcBef>
                        <a:spcAft>
                          <a:spcPts val="0"/>
                        </a:spcAft>
                      </a:pPr>
                      <a:r>
                        <a:rPr lang="en-US" sz="1200" b="0" i="0" baseline="0" dirty="0">
                          <a:solidFill>
                            <a:schemeClr val="accent6">
                              <a:lumMod val="75000"/>
                            </a:schemeClr>
                          </a:solidFill>
                          <a:latin typeface="+mn-lt"/>
                          <a:ea typeface="Times New Roman"/>
                          <a:cs typeface="Arial"/>
                        </a:rPr>
                        <a:t>22.9mm</a:t>
                      </a:r>
                      <a:endParaRPr lang="en-US" sz="1200" b="0" i="0" baseline="0" dirty="0">
                        <a:solidFill>
                          <a:schemeClr val="accent6">
                            <a:lumMod val="75000"/>
                          </a:schemeClr>
                        </a:solidFill>
                        <a:latin typeface="+mn-lt"/>
                        <a:ea typeface="Times New Roman"/>
                        <a:cs typeface="Times New Roman"/>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alpha val="25000"/>
                      </a:srgbClr>
                    </a:solidFill>
                  </a:tcPr>
                </a:tc>
              </a:tr>
              <a:tr h="294963">
                <a:tc>
                  <a:txBody>
                    <a:bodyPr/>
                    <a:lstStyle/>
                    <a:p>
                      <a:pPr marL="0" marR="0" algn="ctr">
                        <a:lnSpc>
                          <a:spcPct val="150000"/>
                        </a:lnSpc>
                        <a:spcBef>
                          <a:spcPts val="0"/>
                        </a:spcBef>
                        <a:spcAft>
                          <a:spcPts val="0"/>
                        </a:spcAft>
                      </a:pPr>
                      <a:r>
                        <a:rPr lang="en-US" sz="1200" b="0" i="0" baseline="0" dirty="0" smtClean="0">
                          <a:solidFill>
                            <a:schemeClr val="accent6">
                              <a:lumMod val="75000"/>
                            </a:schemeClr>
                          </a:solidFill>
                          <a:latin typeface="+mn-lt"/>
                          <a:ea typeface="Times New Roman"/>
                          <a:cs typeface="Arial"/>
                        </a:rPr>
                        <a:t>27mm</a:t>
                      </a:r>
                      <a:endParaRPr lang="en-US" sz="1200" b="0" i="0" baseline="0" dirty="0">
                        <a:solidFill>
                          <a:schemeClr val="accent6">
                            <a:lumMod val="75000"/>
                          </a:schemeClr>
                        </a:solidFill>
                        <a:latin typeface="+mn-lt"/>
                        <a:ea typeface="Times New Roman"/>
                        <a:cs typeface="Times New Roman"/>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0" i="0" baseline="0" dirty="0">
                          <a:solidFill>
                            <a:schemeClr val="accent6">
                              <a:lumMod val="75000"/>
                            </a:schemeClr>
                          </a:solidFill>
                          <a:latin typeface="+mn-lt"/>
                          <a:ea typeface="Times New Roman"/>
                          <a:cs typeface="Arial"/>
                        </a:rPr>
                        <a:t>26.5mm</a:t>
                      </a:r>
                      <a:endParaRPr lang="en-US" sz="1200" b="0" i="0" baseline="0" dirty="0">
                        <a:solidFill>
                          <a:schemeClr val="accent6">
                            <a:lumMod val="75000"/>
                          </a:schemeClr>
                        </a:solidFill>
                        <a:latin typeface="+mn-lt"/>
                        <a:ea typeface="Times New Roman"/>
                        <a:cs typeface="Times New Roman"/>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963">
                <a:tc>
                  <a:txBody>
                    <a:bodyPr/>
                    <a:lstStyle/>
                    <a:p>
                      <a:pPr marL="0" marR="0" algn="ctr">
                        <a:lnSpc>
                          <a:spcPct val="150000"/>
                        </a:lnSpc>
                        <a:spcBef>
                          <a:spcPts val="0"/>
                        </a:spcBef>
                        <a:spcAft>
                          <a:spcPts val="0"/>
                        </a:spcAft>
                      </a:pPr>
                      <a:r>
                        <a:rPr lang="en-US" sz="1200" b="0" i="0" baseline="0" dirty="0">
                          <a:solidFill>
                            <a:schemeClr val="accent6">
                              <a:lumMod val="75000"/>
                            </a:schemeClr>
                          </a:solidFill>
                          <a:latin typeface="+mn-lt"/>
                          <a:ea typeface="Times New Roman"/>
                          <a:cs typeface="Arial"/>
                        </a:rPr>
                        <a:t>30mm</a:t>
                      </a:r>
                      <a:endParaRPr lang="en-US" sz="1200" b="0" i="0" baseline="0" dirty="0">
                        <a:solidFill>
                          <a:schemeClr val="accent6">
                            <a:lumMod val="75000"/>
                          </a:schemeClr>
                        </a:solidFill>
                        <a:latin typeface="+mn-lt"/>
                        <a:ea typeface="Times New Roman"/>
                        <a:cs typeface="Times New Roman"/>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alpha val="25000"/>
                      </a:srgbClr>
                    </a:solidFill>
                  </a:tcPr>
                </a:tc>
                <a:tc>
                  <a:txBody>
                    <a:bodyPr/>
                    <a:lstStyle/>
                    <a:p>
                      <a:pPr marL="0" marR="0" algn="ctr">
                        <a:lnSpc>
                          <a:spcPct val="150000"/>
                        </a:lnSpc>
                        <a:spcBef>
                          <a:spcPts val="0"/>
                        </a:spcBef>
                        <a:spcAft>
                          <a:spcPts val="0"/>
                        </a:spcAft>
                      </a:pPr>
                      <a:r>
                        <a:rPr lang="en-US" sz="1200" b="0" i="0" baseline="0" dirty="0">
                          <a:solidFill>
                            <a:schemeClr val="accent6">
                              <a:lumMod val="75000"/>
                            </a:schemeClr>
                          </a:solidFill>
                          <a:latin typeface="+mn-lt"/>
                          <a:ea typeface="Times New Roman"/>
                          <a:cs typeface="Arial"/>
                        </a:rPr>
                        <a:t>29.4mm</a:t>
                      </a:r>
                      <a:endParaRPr lang="en-US" sz="1200" b="0" i="0" baseline="0" dirty="0">
                        <a:solidFill>
                          <a:schemeClr val="accent6">
                            <a:lumMod val="75000"/>
                          </a:schemeClr>
                        </a:solidFill>
                        <a:latin typeface="+mn-lt"/>
                        <a:ea typeface="Times New Roman"/>
                        <a:cs typeface="Times New Roman"/>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alpha val="25000"/>
                      </a:srgbClr>
                    </a:solidFill>
                  </a:tcPr>
                </a:tc>
              </a:tr>
              <a:tr h="294963">
                <a:tc>
                  <a:txBody>
                    <a:bodyPr/>
                    <a:lstStyle/>
                    <a:p>
                      <a:pPr marL="0" marR="0" algn="ctr">
                        <a:lnSpc>
                          <a:spcPct val="150000"/>
                        </a:lnSpc>
                        <a:spcBef>
                          <a:spcPts val="0"/>
                        </a:spcBef>
                        <a:spcAft>
                          <a:spcPts val="0"/>
                        </a:spcAft>
                      </a:pPr>
                      <a:r>
                        <a:rPr lang="en-US" sz="1200" b="0" i="0" baseline="0" dirty="0" smtClean="0">
                          <a:solidFill>
                            <a:schemeClr val="accent6">
                              <a:lumMod val="75000"/>
                            </a:schemeClr>
                          </a:solidFill>
                          <a:latin typeface="+mn-lt"/>
                          <a:ea typeface="Times New Roman"/>
                          <a:cs typeface="Arial"/>
                        </a:rPr>
                        <a:t>33mm</a:t>
                      </a:r>
                      <a:endParaRPr lang="en-US" sz="1200" b="0" i="0" baseline="0" dirty="0">
                        <a:solidFill>
                          <a:schemeClr val="accent6">
                            <a:lumMod val="75000"/>
                          </a:schemeClr>
                        </a:solidFill>
                        <a:latin typeface="+mn-lt"/>
                        <a:ea typeface="Times New Roman"/>
                        <a:cs typeface="Times New Roman"/>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0" i="0" baseline="0" dirty="0">
                          <a:solidFill>
                            <a:schemeClr val="accent6">
                              <a:lumMod val="75000"/>
                            </a:schemeClr>
                          </a:solidFill>
                          <a:latin typeface="+mn-lt"/>
                          <a:ea typeface="Times New Roman"/>
                          <a:cs typeface="Arial"/>
                        </a:rPr>
                        <a:t>31.5mm</a:t>
                      </a:r>
                      <a:endParaRPr lang="en-US" sz="1200" b="0" i="0" baseline="0" dirty="0">
                        <a:solidFill>
                          <a:schemeClr val="accent6">
                            <a:lumMod val="75000"/>
                          </a:schemeClr>
                        </a:solidFill>
                        <a:latin typeface="+mn-lt"/>
                        <a:ea typeface="Times New Roman"/>
                        <a:cs typeface="Times New Roman"/>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6442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477000" cy="838200"/>
          </a:xfrm>
        </p:spPr>
        <p:txBody>
          <a:bodyPr>
            <a:normAutofit/>
          </a:bodyPr>
          <a:lstStyle/>
          <a:p>
            <a:r>
              <a:rPr lang="en-US" b="1" dirty="0">
                <a:effectLst/>
                <a:latin typeface="ITC Officina Serif"/>
              </a:rPr>
              <a:t>5</a:t>
            </a:r>
            <a:r>
              <a:rPr lang="en-US" b="1" dirty="0" smtClean="0">
                <a:effectLst/>
                <a:latin typeface="ITC Officina Serif"/>
              </a:rPr>
              <a:t>. WATCHMAN™ Device Deployment</a:t>
            </a:r>
            <a:endParaRPr lang="en-US" b="1" dirty="0">
              <a:effectLst/>
              <a:latin typeface="ITC Officina Serif"/>
            </a:endParaRPr>
          </a:p>
        </p:txBody>
      </p:sp>
      <p:sp>
        <p:nvSpPr>
          <p:cNvPr id="4" name="Content Placeholder 3"/>
          <p:cNvSpPr>
            <a:spLocks noGrp="1"/>
          </p:cNvSpPr>
          <p:nvPr>
            <p:ph sz="half" idx="1"/>
          </p:nvPr>
        </p:nvSpPr>
        <p:spPr>
          <a:xfrm>
            <a:off x="228600" y="1752600"/>
            <a:ext cx="3992880" cy="4956048"/>
          </a:xfrm>
        </p:spPr>
        <p:txBody>
          <a:bodyPr>
            <a:normAutofit/>
          </a:bodyPr>
          <a:lstStyle/>
          <a:p>
            <a:r>
              <a:rPr lang="en-US" dirty="0" smtClean="0"/>
              <a:t>Select device based on maximum LAA ostium width recorded; LAA depth must be at least as long as the LAA ostium width</a:t>
            </a:r>
          </a:p>
          <a:p>
            <a:endParaRPr lang="en-US" dirty="0" smtClean="0"/>
          </a:p>
          <a:p>
            <a:r>
              <a:rPr lang="en-US" dirty="0" smtClean="0"/>
              <a:t>Confirm distal tip of constrained device aligned with distal marker band of Delivery System</a:t>
            </a:r>
          </a:p>
          <a:p>
            <a:endParaRPr lang="en-US" dirty="0" smtClean="0"/>
          </a:p>
          <a:p>
            <a:r>
              <a:rPr lang="en-US" dirty="0" smtClean="0"/>
              <a:t>Maintain </a:t>
            </a:r>
            <a:r>
              <a:rPr lang="en-US" dirty="0"/>
              <a:t>fluid to </a:t>
            </a:r>
            <a:r>
              <a:rPr lang="en-US" dirty="0" smtClean="0"/>
              <a:t>fluid connection when inserting Delivery Sheath into Access Sheath</a:t>
            </a:r>
            <a:endParaRPr lang="en-US" dirty="0"/>
          </a:p>
          <a:p>
            <a:pPr lvl="1"/>
            <a:r>
              <a:rPr lang="en-US" dirty="0" smtClean="0"/>
              <a:t>Switch manifold/contrast to delivery system</a:t>
            </a:r>
            <a:endParaRPr lang="en-US" sz="2000" dirty="0" smtClean="0"/>
          </a:p>
          <a:p>
            <a:endParaRPr lang="en-US" sz="2400" dirty="0" smtClean="0"/>
          </a:p>
          <a:p>
            <a:pPr marL="331198" lvl="2" indent="-331198">
              <a:spcAft>
                <a:spcPct val="40000"/>
              </a:spcAft>
              <a:buSzPct val="130000"/>
              <a:buFont typeface="Arial" charset="0"/>
              <a:buChar char="•"/>
            </a:pPr>
            <a:endParaRPr lang="en-US" sz="1800" dirty="0"/>
          </a:p>
          <a:p>
            <a:pPr marL="331198" lvl="2" indent="-331198">
              <a:spcAft>
                <a:spcPct val="40000"/>
              </a:spcAft>
              <a:buSzPct val="130000"/>
              <a:buFont typeface="Arial" charset="0"/>
              <a:buChar char="•"/>
            </a:pPr>
            <a:endParaRPr lang="en-US" sz="1400" i="1" dirty="0"/>
          </a:p>
          <a:p>
            <a:endParaRPr lang="en-US" sz="2800" dirty="0"/>
          </a:p>
          <a:p>
            <a:endParaRPr lang="en-US" sz="2400" dirty="0"/>
          </a:p>
          <a:p>
            <a:endParaRPr lang="en-US" sz="2400" dirty="0"/>
          </a:p>
          <a:p>
            <a:endParaRPr lang="en-US" sz="2400" dirty="0"/>
          </a:p>
          <a:p>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838429343"/>
              </p:ext>
            </p:extLst>
          </p:nvPr>
        </p:nvGraphicFramePr>
        <p:xfrm>
          <a:off x="4419600" y="1524000"/>
          <a:ext cx="4450443" cy="2663329"/>
        </p:xfrm>
        <a:graphic>
          <a:graphicData uri="http://schemas.openxmlformats.org/drawingml/2006/table">
            <a:tbl>
              <a:tblPr/>
              <a:tblGrid>
                <a:gridCol w="973035"/>
                <a:gridCol w="1159136"/>
                <a:gridCol w="1159136"/>
                <a:gridCol w="1159136"/>
              </a:tblGrid>
              <a:tr h="948829">
                <a:tc>
                  <a:txBody>
                    <a:bodyPr/>
                    <a:lstStyle/>
                    <a:p>
                      <a:pPr marL="0" marR="0" algn="ctr">
                        <a:lnSpc>
                          <a:spcPct val="115000"/>
                        </a:lnSpc>
                        <a:spcBef>
                          <a:spcPts val="0"/>
                        </a:spcBef>
                        <a:spcAft>
                          <a:spcPts val="0"/>
                        </a:spcAft>
                      </a:pPr>
                      <a:endParaRPr lang="en-US" sz="1300" baseline="0" dirty="0">
                        <a:solidFill>
                          <a:srgbClr val="000000"/>
                        </a:solidFill>
                        <a:latin typeface="Calibri"/>
                        <a:ea typeface="Times New Roman"/>
                        <a:cs typeface="Arial"/>
                      </a:endParaRPr>
                    </a:p>
                    <a:p>
                      <a:pPr marL="0" marR="0" algn="ctr">
                        <a:lnSpc>
                          <a:spcPct val="115000"/>
                        </a:lnSpc>
                        <a:spcBef>
                          <a:spcPts val="0"/>
                        </a:spcBef>
                        <a:spcAft>
                          <a:spcPts val="0"/>
                        </a:spcAft>
                      </a:pPr>
                      <a:r>
                        <a:rPr lang="en-US" sz="1300" b="1" baseline="0" dirty="0">
                          <a:solidFill>
                            <a:srgbClr val="000000"/>
                          </a:solidFill>
                          <a:latin typeface="Calibri"/>
                          <a:ea typeface="Times New Roman"/>
                          <a:cs typeface="Arial"/>
                        </a:rPr>
                        <a:t>Maximum </a:t>
                      </a:r>
                      <a:r>
                        <a:rPr lang="en-US" sz="1300" b="1" baseline="0" dirty="0" smtClean="0">
                          <a:solidFill>
                            <a:srgbClr val="000000"/>
                          </a:solidFill>
                          <a:latin typeface="Calibri"/>
                          <a:ea typeface="Times New Roman"/>
                          <a:cs typeface="Arial"/>
                        </a:rPr>
                        <a:t>LAA </a:t>
                      </a:r>
                      <a:r>
                        <a:rPr lang="en-US" sz="1300" b="1" baseline="0" dirty="0" err="1" smtClean="0">
                          <a:solidFill>
                            <a:srgbClr val="000000"/>
                          </a:solidFill>
                          <a:latin typeface="Calibri"/>
                          <a:ea typeface="Times New Roman"/>
                          <a:cs typeface="Arial"/>
                        </a:rPr>
                        <a:t>Ostium</a:t>
                      </a:r>
                      <a:endParaRPr lang="en-US" sz="13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lnSpc>
                          <a:spcPct val="115000"/>
                        </a:lnSpc>
                        <a:spcBef>
                          <a:spcPts val="0"/>
                        </a:spcBef>
                        <a:spcAft>
                          <a:spcPts val="0"/>
                        </a:spcAft>
                      </a:pPr>
                      <a:endParaRPr lang="en-US" sz="1300" baseline="0" dirty="0">
                        <a:solidFill>
                          <a:srgbClr val="000000"/>
                        </a:solidFill>
                        <a:latin typeface="Calibri"/>
                        <a:ea typeface="Times New Roman"/>
                        <a:cs typeface="Arial"/>
                      </a:endParaRPr>
                    </a:p>
                    <a:p>
                      <a:pPr marL="0" marR="0" algn="ctr">
                        <a:lnSpc>
                          <a:spcPct val="115000"/>
                        </a:lnSpc>
                        <a:spcBef>
                          <a:spcPts val="0"/>
                        </a:spcBef>
                        <a:spcAft>
                          <a:spcPts val="0"/>
                        </a:spcAft>
                      </a:pPr>
                      <a:r>
                        <a:rPr lang="en-US" sz="1300" b="1" baseline="0" dirty="0">
                          <a:solidFill>
                            <a:srgbClr val="000000"/>
                          </a:solidFill>
                          <a:latin typeface="Calibri"/>
                          <a:ea typeface="Times New Roman"/>
                          <a:cs typeface="Arial"/>
                        </a:rPr>
                        <a:t>Device </a:t>
                      </a:r>
                      <a:r>
                        <a:rPr lang="en-US" sz="1300" b="1" baseline="0" dirty="0" smtClean="0">
                          <a:solidFill>
                            <a:srgbClr val="000000"/>
                          </a:solidFill>
                          <a:latin typeface="Calibri"/>
                          <a:ea typeface="Times New Roman"/>
                          <a:cs typeface="Arial"/>
                        </a:rPr>
                        <a:t>Size</a:t>
                      </a:r>
                      <a:endParaRPr lang="en-US" sz="1300" baseline="0" dirty="0">
                        <a:solidFill>
                          <a:srgbClr val="000000"/>
                        </a:solidFill>
                        <a:latin typeface="Times New Roman"/>
                        <a:ea typeface="Times New Roman"/>
                        <a:cs typeface="Times New Roman"/>
                      </a:endParaRPr>
                    </a:p>
                    <a:p>
                      <a:pPr marL="0" marR="0" algn="ctr">
                        <a:lnSpc>
                          <a:spcPct val="115000"/>
                        </a:lnSpc>
                        <a:spcBef>
                          <a:spcPts val="0"/>
                        </a:spcBef>
                        <a:spcAft>
                          <a:spcPts val="0"/>
                        </a:spcAft>
                      </a:pPr>
                      <a:r>
                        <a:rPr lang="en-US" sz="1100" i="1" baseline="0" dirty="0">
                          <a:solidFill>
                            <a:srgbClr val="000000"/>
                          </a:solidFill>
                          <a:latin typeface="Calibri"/>
                          <a:ea typeface="Times New Roman"/>
                          <a:cs typeface="Arial"/>
                        </a:rPr>
                        <a:t>(uncompressed diameter)</a:t>
                      </a:r>
                      <a:endParaRPr lang="en-US" sz="11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0" algn="ctr" defTabSz="914400" rtl="0" eaLnBrk="1" fontAlgn="base" latinLnBrk="0" hangingPunct="1">
                        <a:lnSpc>
                          <a:spcPct val="100000"/>
                        </a:lnSpc>
                        <a:spcBef>
                          <a:spcPct val="0"/>
                        </a:spcBef>
                        <a:spcAft>
                          <a:spcPct val="0"/>
                        </a:spcAft>
                        <a:buClr>
                          <a:schemeClr val="accent1"/>
                        </a:buClr>
                        <a:buSzTx/>
                        <a:buFontTx/>
                        <a:buNone/>
                        <a:tabLst/>
                      </a:pPr>
                      <a:endParaRPr kumimoji="0" lang="en-US" sz="7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100" b="1"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Maximum (20%)</a:t>
                      </a:r>
                      <a:endParaRPr kumimoji="0" lang="en-US" sz="11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1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Compression Measured Diameter*</a:t>
                      </a:r>
                      <a:endParaRPr kumimoji="0" lang="en-US" sz="11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0" algn="ctr" defTabSz="914400" rtl="0" eaLnBrk="1" fontAlgn="base" latinLnBrk="0" hangingPunct="1">
                        <a:lnSpc>
                          <a:spcPct val="100000"/>
                        </a:lnSpc>
                        <a:spcBef>
                          <a:spcPct val="0"/>
                        </a:spcBef>
                        <a:spcAft>
                          <a:spcPct val="0"/>
                        </a:spcAft>
                        <a:buClr>
                          <a:schemeClr val="accent1"/>
                        </a:buClr>
                        <a:buSzTx/>
                        <a:buFontTx/>
                        <a:buNone/>
                        <a:tabLst/>
                      </a:pPr>
                      <a:endParaRPr kumimoji="0" lang="en-US" sz="7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100" b="1"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Minimum (8%)</a:t>
                      </a:r>
                      <a:r>
                        <a:rPr kumimoji="0" lang="en-US" sz="11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 Compression Measured Diameter*</a:t>
                      </a:r>
                      <a:endParaRPr kumimoji="0" lang="en-US" sz="11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312703">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17-19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76250" algn="l"/>
                        </a:tabLst>
                      </a:pPr>
                      <a:r>
                        <a:rPr lang="en-US" sz="1500" baseline="0" dirty="0" smtClean="0">
                          <a:solidFill>
                            <a:srgbClr val="000000"/>
                          </a:solidFill>
                          <a:latin typeface="Calibri"/>
                          <a:ea typeface="Times New Roman"/>
                          <a:cs typeface="Arial"/>
                        </a:rPr>
                        <a:t>21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16.8 mm</a:t>
                      </a:r>
                      <a:endParaRPr kumimoji="0" lang="en-US" sz="12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19.3 mm</a:t>
                      </a:r>
                      <a:endParaRPr kumimoji="0" lang="en-US" sz="12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03">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20-22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24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19.2 mm</a:t>
                      </a:r>
                      <a:endParaRPr kumimoji="0" lang="en-US" sz="12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22.1 mm</a:t>
                      </a:r>
                      <a:endParaRPr kumimoji="0" lang="en-US" sz="12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03">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23-25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27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21.6 mm</a:t>
                      </a:r>
                      <a:endParaRPr kumimoji="0" lang="en-US" sz="12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24.8 mm</a:t>
                      </a:r>
                      <a:endParaRPr kumimoji="0" lang="en-US" sz="12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03">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26-28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30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24.0 mm</a:t>
                      </a:r>
                      <a:endParaRPr kumimoji="0" lang="en-US" sz="12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27.6 mm</a:t>
                      </a:r>
                      <a:endParaRPr kumimoji="0" lang="en-US" sz="12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03">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29-31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33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26.4 mm</a:t>
                      </a:r>
                      <a:endParaRPr kumimoji="0" lang="en-US" sz="12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bg1">
                              <a:lumMod val="75000"/>
                            </a:schemeClr>
                          </a:solidFill>
                          <a:effectLst/>
                          <a:latin typeface="Arial" charset="0"/>
                          <a:ea typeface="ＭＳ Ｐゴシック" pitchFamily="34" charset="-128"/>
                          <a:cs typeface="Times New Roman" pitchFamily="18" charset="0"/>
                        </a:rPr>
                        <a:t>30.4 mm</a:t>
                      </a:r>
                      <a:endParaRPr kumimoji="0" lang="en-US" sz="1200" b="0" i="0" u="none" strike="noStrike" cap="none" normalizeH="0" baseline="0" dirty="0" smtClean="0">
                        <a:ln>
                          <a:noFill/>
                        </a:ln>
                        <a:solidFill>
                          <a:schemeClr val="bg1">
                            <a:lumMod val="75000"/>
                          </a:schemeClr>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4419600" y="4191000"/>
            <a:ext cx="4572000" cy="338554"/>
          </a:xfrm>
          <a:prstGeom prst="rect">
            <a:avLst/>
          </a:prstGeom>
        </p:spPr>
        <p:txBody>
          <a:bodyPr>
            <a:spAutoFit/>
          </a:bodyPr>
          <a:lstStyle/>
          <a:p>
            <a:pPr algn="ctr" eaLnBrk="0" fontAlgn="auto" hangingPunct="0">
              <a:spcBef>
                <a:spcPts val="0"/>
              </a:spcBef>
              <a:spcAft>
                <a:spcPts val="0"/>
              </a:spcAft>
              <a:defRPr/>
            </a:pPr>
            <a:r>
              <a:rPr lang="en-US" sz="800" i="1" kern="0" dirty="0">
                <a:solidFill>
                  <a:schemeClr val="accent6"/>
                </a:solidFill>
                <a:latin typeface="Arial" charset="0"/>
                <a:cs typeface="Times New Roman" pitchFamily="18" charset="0"/>
              </a:rPr>
              <a:t>*Measure in-situ device diameter at </a:t>
            </a:r>
            <a:r>
              <a:rPr lang="en-US" sz="800" i="1" u="sng" kern="0" dirty="0">
                <a:solidFill>
                  <a:schemeClr val="accent6"/>
                </a:solidFill>
                <a:latin typeface="Arial" charset="0"/>
                <a:cs typeface="Times New Roman" pitchFamily="18" charset="0"/>
              </a:rPr>
              <a:t>approximate </a:t>
            </a:r>
            <a:r>
              <a:rPr lang="en-US" sz="800" i="1" kern="0" dirty="0">
                <a:solidFill>
                  <a:schemeClr val="accent6"/>
                </a:solidFill>
                <a:latin typeface="Arial" charset="0"/>
                <a:cs typeface="Times New Roman" pitchFamily="18" charset="0"/>
              </a:rPr>
              <a:t>TEE angles of 0, 45, 90 and 135 degrees to accurately assess device compression</a:t>
            </a:r>
            <a:endParaRPr lang="en-US" sz="800" kern="0" dirty="0">
              <a:solidFill>
                <a:schemeClr val="accent6"/>
              </a:solidFill>
              <a:latin typeface="Arial" charset="0"/>
              <a:cs typeface="Arial" charset="0"/>
            </a:endParaRPr>
          </a:p>
        </p:txBody>
      </p:sp>
      <p:grpSp>
        <p:nvGrpSpPr>
          <p:cNvPr id="8" name="Group 23"/>
          <p:cNvGrpSpPr>
            <a:grpSpLocks/>
          </p:cNvGrpSpPr>
          <p:nvPr/>
        </p:nvGrpSpPr>
        <p:grpSpPr bwMode="auto">
          <a:xfrm>
            <a:off x="4343400" y="4495800"/>
            <a:ext cx="4953000" cy="2098215"/>
            <a:chOff x="3276044" y="4429125"/>
            <a:chExt cx="6429931" cy="2425193"/>
          </a:xfrm>
        </p:grpSpPr>
        <p:grpSp>
          <p:nvGrpSpPr>
            <p:cNvPr id="9" name="Group 21"/>
            <p:cNvGrpSpPr>
              <a:grpSpLocks/>
            </p:cNvGrpSpPr>
            <p:nvPr/>
          </p:nvGrpSpPr>
          <p:grpSpPr bwMode="auto">
            <a:xfrm>
              <a:off x="3276044" y="4429125"/>
              <a:ext cx="6209269" cy="1962150"/>
              <a:chOff x="3276044" y="4429125"/>
              <a:chExt cx="6209269" cy="1962150"/>
            </a:xfrm>
          </p:grpSpPr>
          <p:pic>
            <p:nvPicPr>
              <p:cNvPr id="13" name="Picture 2" descr="C:\Documents and Settings\serickson\Desktop\Standardized PPT Update Project\Standardized PPT project\Foundation\loadeddevice_090805.jpg"/>
              <p:cNvPicPr>
                <a:picLocks noChangeAspect="1" noChangeArrowheads="1"/>
              </p:cNvPicPr>
              <p:nvPr/>
            </p:nvPicPr>
            <p:blipFill>
              <a:blip r:embed="rId2">
                <a:extLst>
                  <a:ext uri="{28A0092B-C50C-407E-A947-70E740481C1C}">
                    <a14:useLocalDpi xmlns:a14="http://schemas.microsoft.com/office/drawing/2010/main" val="0"/>
                  </a:ext>
                </a:extLst>
              </a:blip>
              <a:srcRect l="18558" t="35747" r="27975" b="41824"/>
              <a:stretch>
                <a:fillRect/>
              </a:stretch>
            </p:blipFill>
            <p:spPr bwMode="auto">
              <a:xfrm>
                <a:off x="3276044" y="4429125"/>
                <a:ext cx="6209269"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1"/>
              <p:cNvSpPr txBox="1">
                <a:spLocks noChangeArrowheads="1"/>
              </p:cNvSpPr>
              <p:nvPr/>
            </p:nvSpPr>
            <p:spPr bwMode="auto">
              <a:xfrm>
                <a:off x="5806402" y="5062793"/>
                <a:ext cx="2400301" cy="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fontAlgn="base" hangingPunct="1">
                  <a:spcBef>
                    <a:spcPct val="0"/>
                  </a:spcBef>
                  <a:spcAft>
                    <a:spcPct val="0"/>
                  </a:spcAft>
                </a:pPr>
                <a:r>
                  <a:rPr lang="en-US" sz="1200" b="1" dirty="0">
                    <a:solidFill>
                      <a:schemeClr val="accent6"/>
                    </a:solidFill>
                    <a:latin typeface="Arial"/>
                    <a:ea typeface="ＭＳ Ｐゴシック" charset="-128"/>
                  </a:rPr>
                  <a:t>Constrained Device</a:t>
                </a:r>
              </a:p>
            </p:txBody>
          </p:sp>
        </p:grpSp>
        <p:grpSp>
          <p:nvGrpSpPr>
            <p:cNvPr id="10" name="Group 22"/>
            <p:cNvGrpSpPr>
              <a:grpSpLocks/>
            </p:cNvGrpSpPr>
            <p:nvPr/>
          </p:nvGrpSpPr>
          <p:grpSpPr bwMode="auto">
            <a:xfrm>
              <a:off x="7305675" y="5953125"/>
              <a:ext cx="2400300" cy="901193"/>
              <a:chOff x="7305675" y="5953125"/>
              <a:chExt cx="2400300" cy="901193"/>
            </a:xfrm>
          </p:grpSpPr>
          <p:sp>
            <p:nvSpPr>
              <p:cNvPr id="11" name="TextBox 12"/>
              <p:cNvSpPr txBox="1">
                <a:spLocks noChangeArrowheads="1"/>
              </p:cNvSpPr>
              <p:nvPr/>
            </p:nvSpPr>
            <p:spPr bwMode="auto">
              <a:xfrm>
                <a:off x="7305675" y="6534152"/>
                <a:ext cx="2400300" cy="32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fontAlgn="base" hangingPunct="1">
                  <a:spcBef>
                    <a:spcPct val="0"/>
                  </a:spcBef>
                  <a:spcAft>
                    <a:spcPct val="0"/>
                  </a:spcAft>
                </a:pPr>
                <a:r>
                  <a:rPr lang="en-US" sz="1200" b="1" dirty="0">
                    <a:solidFill>
                      <a:schemeClr val="accent6"/>
                    </a:solidFill>
                    <a:latin typeface="Arial"/>
                    <a:ea typeface="ＭＳ Ｐゴシック" charset="-128"/>
                  </a:rPr>
                  <a:t>Distal Marker Band</a:t>
                </a:r>
              </a:p>
            </p:txBody>
          </p:sp>
          <p:cxnSp>
            <p:nvCxnSpPr>
              <p:cNvPr id="12" name="Straight Arrow Connector 14"/>
              <p:cNvCxnSpPr>
                <a:cxnSpLocks noChangeShapeType="1"/>
              </p:cNvCxnSpPr>
              <p:nvPr/>
            </p:nvCxnSpPr>
            <p:spPr bwMode="auto">
              <a:xfrm rot="5400000" flipH="1" flipV="1">
                <a:off x="8224838" y="6081712"/>
                <a:ext cx="533400" cy="276225"/>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2804677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2" descr="https://mail.atritech.net/exchange/glatus/Inbox/IMG00010-20091210-1416.jpg.EML/1_multipart_xF8FF_2_IMG00010-20091210-1416.jpg/C58EA28C-18C0-4a97-9AF2-036E93DDAFB3/IMG00010-20091210-1416.jpg?attach=1"/>
          <p:cNvPicPr>
            <a:picLocks noChangeAspect="1" noChangeArrowheads="1"/>
          </p:cNvPicPr>
          <p:nvPr/>
        </p:nvPicPr>
        <p:blipFill>
          <a:blip r:embed="rId3" cstate="print">
            <a:extLst>
              <a:ext uri="{28A0092B-C50C-407E-A947-70E740481C1C}">
                <a14:useLocalDpi xmlns:a14="http://schemas.microsoft.com/office/drawing/2010/main" val="0"/>
              </a:ext>
            </a:extLst>
          </a:blip>
          <a:srcRect l="1852" t="7407" r="9259" b="16049"/>
          <a:stretch>
            <a:fillRect/>
          </a:stretch>
        </p:blipFill>
        <p:spPr bwMode="auto">
          <a:xfrm>
            <a:off x="5851478" y="5257799"/>
            <a:ext cx="2759122" cy="172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4" descr="https://mail.atritech.net/exchange/glatus/Inbox/IMG00011-20091210-1417.jpg.EML/1_multipart_xF8FF_2_IMG00011-20091210-1417.jpg/C58EA28C-18C0-4a97-9AF2-036E93DDAFB3/IMG00011-20091210-1417.jpg?attach=1"/>
          <p:cNvPicPr>
            <a:picLocks noChangeAspect="1" noChangeArrowheads="1"/>
          </p:cNvPicPr>
          <p:nvPr/>
        </p:nvPicPr>
        <p:blipFill>
          <a:blip r:embed="rId4" cstate="print">
            <a:extLst>
              <a:ext uri="{28A0092B-C50C-407E-A947-70E740481C1C}">
                <a14:useLocalDpi xmlns:a14="http://schemas.microsoft.com/office/drawing/2010/main" val="0"/>
              </a:ext>
            </a:extLst>
          </a:blip>
          <a:srcRect l="12962" t="9877" b="13580"/>
          <a:stretch>
            <a:fillRect/>
          </a:stretch>
        </p:blipFill>
        <p:spPr bwMode="auto">
          <a:xfrm>
            <a:off x="2325496" y="3429000"/>
            <a:ext cx="2701638" cy="172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8" descr="https://mail.atritech.net/exchange/glatus/Inbox/IMG00008-20091210-1415.jpg.EML/1_multipart_xF8FF_2_IMG00008-20091210-1415.jpg/C58EA28C-18C0-4a97-9AF2-036E93DDAFB3/IMG00008-20091210-1415.jpg?attach=1"/>
          <p:cNvPicPr>
            <a:picLocks noChangeAspect="1" noChangeArrowheads="1"/>
          </p:cNvPicPr>
          <p:nvPr/>
        </p:nvPicPr>
        <p:blipFill>
          <a:blip r:embed="rId5" cstate="print">
            <a:extLst>
              <a:ext uri="{28A0092B-C50C-407E-A947-70E740481C1C}">
                <a14:useLocalDpi xmlns:a14="http://schemas.microsoft.com/office/drawing/2010/main" val="0"/>
              </a:ext>
            </a:extLst>
          </a:blip>
          <a:srcRect l="11111" b="23457"/>
          <a:stretch>
            <a:fillRect/>
          </a:stretch>
        </p:blipFill>
        <p:spPr bwMode="auto">
          <a:xfrm>
            <a:off x="5851478" y="3429000"/>
            <a:ext cx="2759120" cy="172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0" descr="https://mail.atritech.net/exchange/glatus/Inbox/IMG00009-20091210-1416.jpg.EML/1_multipart_xF8FF_2_IMG00009-20091210-1416.jpg/C58EA28C-18C0-4a97-9AF2-036E93DDAFB3/IMG00009-20091210-1416.jpg?attach=1"/>
          <p:cNvPicPr>
            <a:picLocks noChangeAspect="1" noChangeArrowheads="1"/>
          </p:cNvPicPr>
          <p:nvPr/>
        </p:nvPicPr>
        <p:blipFill>
          <a:blip r:embed="rId6" cstate="print">
            <a:extLst>
              <a:ext uri="{28A0092B-C50C-407E-A947-70E740481C1C}">
                <a14:useLocalDpi xmlns:a14="http://schemas.microsoft.com/office/drawing/2010/main" val="0"/>
              </a:ext>
            </a:extLst>
          </a:blip>
          <a:srcRect l="11111" t="4938" r="1852" b="18518"/>
          <a:stretch>
            <a:fillRect/>
          </a:stretch>
        </p:blipFill>
        <p:spPr bwMode="auto">
          <a:xfrm>
            <a:off x="2325496" y="5257800"/>
            <a:ext cx="2701638" cy="172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6"/>
          <p:cNvSpPr txBox="1">
            <a:spLocks noChangeArrowheads="1"/>
          </p:cNvSpPr>
          <p:nvPr/>
        </p:nvSpPr>
        <p:spPr bwMode="auto">
          <a:xfrm>
            <a:off x="5165678" y="3720132"/>
            <a:ext cx="831272" cy="100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fontAlgn="base" hangingPunct="1">
              <a:spcBef>
                <a:spcPct val="0"/>
              </a:spcBef>
              <a:spcAft>
                <a:spcPct val="0"/>
              </a:spcAft>
            </a:pPr>
            <a:r>
              <a:rPr lang="en-US" sz="6000" dirty="0">
                <a:solidFill>
                  <a:schemeClr val="accent6">
                    <a:lumMod val="75000"/>
                  </a:schemeClr>
                </a:solidFill>
                <a:ea typeface="ＭＳ Ｐゴシック" charset="-128"/>
              </a:rPr>
              <a:t>=</a:t>
            </a:r>
          </a:p>
        </p:txBody>
      </p:sp>
      <p:sp>
        <p:nvSpPr>
          <p:cNvPr id="32775" name="TextBox 7"/>
          <p:cNvSpPr txBox="1">
            <a:spLocks noChangeArrowheads="1"/>
          </p:cNvSpPr>
          <p:nvPr/>
        </p:nvSpPr>
        <p:spPr bwMode="auto">
          <a:xfrm>
            <a:off x="5172606" y="5548932"/>
            <a:ext cx="831272" cy="100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fontAlgn="base" hangingPunct="1">
              <a:spcBef>
                <a:spcPct val="0"/>
              </a:spcBef>
              <a:spcAft>
                <a:spcPct val="0"/>
              </a:spcAft>
            </a:pPr>
            <a:r>
              <a:rPr lang="en-US" sz="6000" dirty="0">
                <a:solidFill>
                  <a:schemeClr val="accent6">
                    <a:lumMod val="75000"/>
                  </a:schemeClr>
                </a:solidFill>
                <a:ea typeface="ＭＳ Ｐゴシック" charset="-128"/>
              </a:rPr>
              <a:t>=</a:t>
            </a:r>
          </a:p>
        </p:txBody>
      </p:sp>
      <p:cxnSp>
        <p:nvCxnSpPr>
          <p:cNvPr id="32776" name="Straight Connector 9"/>
          <p:cNvCxnSpPr>
            <a:cxnSpLocks noChangeShapeType="1"/>
          </p:cNvCxnSpPr>
          <p:nvPr/>
        </p:nvCxnSpPr>
        <p:spPr bwMode="auto">
          <a:xfrm>
            <a:off x="2784144" y="3338899"/>
            <a:ext cx="1" cy="4128701"/>
          </a:xfrm>
          <a:prstGeom prst="line">
            <a:avLst/>
          </a:prstGeom>
          <a:noFill/>
          <a:ln w="25400" algn="ctr">
            <a:solidFill>
              <a:srgbClr val="FFFF00"/>
            </a:solidFill>
            <a:prstDash val="sysDash"/>
            <a:round/>
            <a:headEnd/>
            <a:tailEnd/>
          </a:ln>
          <a:extLst>
            <a:ext uri="{909E8E84-426E-40DD-AFC4-6F175D3DCCD1}">
              <a14:hiddenFill xmlns:a14="http://schemas.microsoft.com/office/drawing/2010/main">
                <a:noFill/>
              </a14:hiddenFill>
            </a:ext>
          </a:extLst>
        </p:spPr>
      </p:cxnSp>
      <p:grpSp>
        <p:nvGrpSpPr>
          <p:cNvPr id="2" name="Group 12"/>
          <p:cNvGrpSpPr>
            <a:grpSpLocks/>
          </p:cNvGrpSpPr>
          <p:nvPr/>
        </p:nvGrpSpPr>
        <p:grpSpPr bwMode="auto">
          <a:xfrm rot="-5400000">
            <a:off x="6445120" y="1022480"/>
            <a:ext cx="1663959" cy="2362200"/>
            <a:chOff x="6970444" y="3448420"/>
            <a:chExt cx="2533650" cy="3709986"/>
          </a:xfrm>
        </p:grpSpPr>
        <p:pic>
          <p:nvPicPr>
            <p:cNvPr id="30736" name="Picture 2"/>
            <p:cNvPicPr>
              <a:picLocks noChangeAspect="1" noChangeArrowheads="1"/>
            </p:cNvPicPr>
            <p:nvPr/>
          </p:nvPicPr>
          <p:blipFill>
            <a:blip r:embed="rId7">
              <a:lum bright="-16000" contrast="10000"/>
              <a:extLst>
                <a:ext uri="{28A0092B-C50C-407E-A947-70E740481C1C}">
                  <a14:useLocalDpi xmlns:a14="http://schemas.microsoft.com/office/drawing/2010/main" val="0"/>
                </a:ext>
              </a:extLst>
            </a:blip>
            <a:srcRect l="29012" t="44217" r="32498" b="13870"/>
            <a:stretch>
              <a:fillRect/>
            </a:stretch>
          </p:blipFill>
          <p:spPr bwMode="auto">
            <a:xfrm>
              <a:off x="6970444" y="3448420"/>
              <a:ext cx="2533650" cy="370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Flowchart: Connector 9"/>
            <p:cNvSpPr>
              <a:spLocks noChangeArrowheads="1"/>
            </p:cNvSpPr>
            <p:nvPr/>
          </p:nvSpPr>
          <p:spPr bwMode="auto">
            <a:xfrm rot="-5400000">
              <a:off x="8464883" y="3536620"/>
              <a:ext cx="771957" cy="966294"/>
            </a:xfrm>
            <a:prstGeom prst="flowChartConnector">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101882" tIns="50941" rIns="101882" bIns="50941"/>
            <a:lstStyle/>
            <a:p>
              <a:pPr marL="335374" indent="-335374" defTabSz="893400" eaLnBrk="0" fontAlgn="base" hangingPunct="0">
                <a:lnSpc>
                  <a:spcPct val="90000"/>
                </a:lnSpc>
                <a:spcBef>
                  <a:spcPct val="20000"/>
                </a:spcBef>
                <a:spcAft>
                  <a:spcPct val="40000"/>
                </a:spcAft>
                <a:buClr>
                  <a:srgbClr val="7C96A1"/>
                </a:buClr>
                <a:buSzPct val="130000"/>
                <a:buFont typeface="Times" pitchFamily="18" charset="0"/>
                <a:buChar char="•"/>
              </a:pPr>
              <a:endParaRPr lang="es-ES" sz="2100">
                <a:solidFill>
                  <a:srgbClr val="00467F"/>
                </a:solidFill>
                <a:ea typeface="ＭＳ Ｐゴシック" charset="-128"/>
              </a:endParaRPr>
            </a:p>
          </p:txBody>
        </p:sp>
      </p:grpSp>
      <p:sp>
        <p:nvSpPr>
          <p:cNvPr id="30733" name="Rectangle 16"/>
          <p:cNvSpPr>
            <a:spLocks noChangeArrowheads="1"/>
          </p:cNvSpPr>
          <p:nvPr/>
        </p:nvSpPr>
        <p:spPr bwMode="auto">
          <a:xfrm>
            <a:off x="415638" y="379963"/>
            <a:ext cx="7392235" cy="51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55" tIns="40078" rIns="80155" bIns="40078">
            <a:spAutoFit/>
          </a:bodyPr>
          <a:lstStyle/>
          <a:p>
            <a:pPr eaLnBrk="0" fontAlgn="base" hangingPunct="0">
              <a:spcBef>
                <a:spcPct val="0"/>
              </a:spcBef>
              <a:spcAft>
                <a:spcPct val="0"/>
              </a:spcAft>
            </a:pPr>
            <a:r>
              <a:rPr lang="en-US" sz="2800" b="1" dirty="0" smtClean="0">
                <a:solidFill>
                  <a:schemeClr val="accent6">
                    <a:lumMod val="75000"/>
                  </a:schemeClr>
                </a:solidFill>
                <a:latin typeface="ITC Officina Serif"/>
                <a:ea typeface="+mj-ea"/>
                <a:cs typeface="Arial" charset="0"/>
              </a:rPr>
              <a:t>5. WATCHMAN™ Device Deployment</a:t>
            </a:r>
            <a:endParaRPr lang="en-US" sz="2400" b="1" dirty="0">
              <a:solidFill>
                <a:schemeClr val="accent6">
                  <a:lumMod val="75000"/>
                </a:schemeClr>
              </a:solidFill>
              <a:latin typeface="ITC Officina Serif"/>
              <a:ea typeface="+mj-ea"/>
              <a:cs typeface="Arial" charset="0"/>
            </a:endParaRPr>
          </a:p>
        </p:txBody>
      </p:sp>
      <p:cxnSp>
        <p:nvCxnSpPr>
          <p:cNvPr id="32782" name="Straight Arrow Connector 14"/>
          <p:cNvCxnSpPr>
            <a:cxnSpLocks noChangeShapeType="1"/>
          </p:cNvCxnSpPr>
          <p:nvPr/>
        </p:nvCxnSpPr>
        <p:spPr bwMode="auto">
          <a:xfrm>
            <a:off x="7056247" y="4826934"/>
            <a:ext cx="852921" cy="0"/>
          </a:xfrm>
          <a:prstGeom prst="straightConnector1">
            <a:avLst/>
          </a:prstGeom>
          <a:noFill/>
          <a:ln w="603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 name="Rectangle 2"/>
          <p:cNvSpPr/>
          <p:nvPr/>
        </p:nvSpPr>
        <p:spPr>
          <a:xfrm>
            <a:off x="76200" y="1792069"/>
            <a:ext cx="6033654" cy="646331"/>
          </a:xfrm>
          <a:prstGeom prst="rect">
            <a:avLst/>
          </a:prstGeom>
        </p:spPr>
        <p:txBody>
          <a:bodyPr wrap="square">
            <a:spAutoFit/>
          </a:bodyPr>
          <a:lstStyle/>
          <a:p>
            <a:pPr algn="r"/>
            <a:r>
              <a:rPr lang="en-US" dirty="0" smtClean="0">
                <a:solidFill>
                  <a:schemeClr val="accent6">
                    <a:lumMod val="75000"/>
                  </a:schemeClr>
                </a:solidFill>
              </a:rPr>
              <a:t>On </a:t>
            </a:r>
            <a:r>
              <a:rPr lang="en-US" dirty="0" err="1">
                <a:solidFill>
                  <a:schemeClr val="accent6">
                    <a:lumMod val="75000"/>
                  </a:schemeClr>
                </a:solidFill>
              </a:rPr>
              <a:t>fluoro</a:t>
            </a:r>
            <a:r>
              <a:rPr lang="en-US" dirty="0">
                <a:solidFill>
                  <a:schemeClr val="accent6">
                    <a:lumMod val="75000"/>
                  </a:schemeClr>
                </a:solidFill>
              </a:rPr>
              <a:t>, align most distal marker band on Delivery </a:t>
            </a:r>
            <a:r>
              <a:rPr lang="en-US" dirty="0" smtClean="0">
                <a:solidFill>
                  <a:schemeClr val="accent6">
                    <a:lumMod val="75000"/>
                  </a:schemeClr>
                </a:solidFill>
              </a:rPr>
              <a:t>System with </a:t>
            </a:r>
            <a:r>
              <a:rPr lang="en-US" dirty="0">
                <a:solidFill>
                  <a:schemeClr val="accent6">
                    <a:lumMod val="75000"/>
                  </a:schemeClr>
                </a:solidFill>
              </a:rPr>
              <a:t>most distal marker band on Access </a:t>
            </a:r>
            <a:r>
              <a:rPr lang="en-US" dirty="0" smtClean="0">
                <a:solidFill>
                  <a:schemeClr val="accent6">
                    <a:lumMod val="75000"/>
                  </a:schemeClr>
                </a:solidFill>
              </a:rPr>
              <a:t>Sheath</a:t>
            </a:r>
            <a:endParaRPr lang="en-US" dirty="0">
              <a:solidFill>
                <a:schemeClr val="accent6">
                  <a:lumMod val="75000"/>
                </a:schemeClr>
              </a:solidFill>
            </a:endParaRPr>
          </a:p>
        </p:txBody>
      </p:sp>
      <p:cxnSp>
        <p:nvCxnSpPr>
          <p:cNvPr id="25" name="Straight Connector 9"/>
          <p:cNvCxnSpPr>
            <a:cxnSpLocks noChangeShapeType="1"/>
          </p:cNvCxnSpPr>
          <p:nvPr/>
        </p:nvCxnSpPr>
        <p:spPr bwMode="auto">
          <a:xfrm>
            <a:off x="7162799" y="3352800"/>
            <a:ext cx="1" cy="4128701"/>
          </a:xfrm>
          <a:prstGeom prst="line">
            <a:avLst/>
          </a:prstGeom>
          <a:noFill/>
          <a:ln w="25400" algn="ctr">
            <a:solidFill>
              <a:srgbClr val="FFFF00"/>
            </a:solidFill>
            <a:prstDash val="sysDash"/>
            <a:round/>
            <a:headEnd/>
            <a:tailEnd/>
          </a:ln>
          <a:extLst>
            <a:ext uri="{909E8E84-426E-40DD-AFC4-6F175D3DCCD1}">
              <a14:hiddenFill xmlns:a14="http://schemas.microsoft.com/office/drawing/2010/main">
                <a:noFill/>
              </a14:hiddenFill>
            </a:ext>
          </a:extLst>
        </p:spPr>
      </p:cxnSp>
      <p:sp>
        <p:nvSpPr>
          <p:cNvPr id="5" name="Rectangle 4"/>
          <p:cNvSpPr/>
          <p:nvPr/>
        </p:nvSpPr>
        <p:spPr>
          <a:xfrm>
            <a:off x="228599" y="3059668"/>
            <a:ext cx="8647303" cy="369332"/>
          </a:xfrm>
          <a:prstGeom prst="rect">
            <a:avLst/>
          </a:prstGeom>
        </p:spPr>
        <p:txBody>
          <a:bodyPr wrap="square">
            <a:spAutoFit/>
          </a:bodyPr>
          <a:lstStyle/>
          <a:p>
            <a:r>
              <a:rPr lang="en-US" dirty="0">
                <a:solidFill>
                  <a:schemeClr val="accent6">
                    <a:lumMod val="75000"/>
                  </a:schemeClr>
                </a:solidFill>
              </a:rPr>
              <a:t>Stabilize WATCHMAN Delivery </a:t>
            </a:r>
            <a:r>
              <a:rPr lang="en-US" dirty="0" smtClean="0">
                <a:solidFill>
                  <a:schemeClr val="accent6">
                    <a:lumMod val="75000"/>
                  </a:schemeClr>
                </a:solidFill>
              </a:rPr>
              <a:t>System, </a:t>
            </a:r>
            <a:r>
              <a:rPr lang="en-US" dirty="0">
                <a:solidFill>
                  <a:schemeClr val="accent6">
                    <a:lumMod val="75000"/>
                  </a:schemeClr>
                </a:solidFill>
              </a:rPr>
              <a:t>retract Access Sheath and snap together</a:t>
            </a:r>
          </a:p>
        </p:txBody>
      </p:sp>
      <p:sp>
        <p:nvSpPr>
          <p:cNvPr id="6" name="TextBox 5"/>
          <p:cNvSpPr txBox="1"/>
          <p:nvPr/>
        </p:nvSpPr>
        <p:spPr>
          <a:xfrm>
            <a:off x="228599" y="4001869"/>
            <a:ext cx="2057401" cy="923330"/>
          </a:xfrm>
          <a:prstGeom prst="rect">
            <a:avLst/>
          </a:prstGeom>
          <a:noFill/>
        </p:spPr>
        <p:txBody>
          <a:bodyPr wrap="square" rtlCol="0">
            <a:spAutoFit/>
          </a:bodyPr>
          <a:lstStyle/>
          <a:p>
            <a:pPr algn="ctr"/>
            <a:r>
              <a:rPr lang="en-US" b="1" dirty="0" smtClean="0">
                <a:solidFill>
                  <a:schemeClr val="accent6">
                    <a:lumMod val="75000"/>
                  </a:schemeClr>
                </a:solidFill>
              </a:rPr>
              <a:t>Disconnected Delivery/Access Sheaths</a:t>
            </a:r>
            <a:endParaRPr lang="en-US" b="1" dirty="0">
              <a:solidFill>
                <a:schemeClr val="accent6">
                  <a:lumMod val="75000"/>
                </a:schemeClr>
              </a:solidFill>
            </a:endParaRPr>
          </a:p>
        </p:txBody>
      </p:sp>
      <p:sp>
        <p:nvSpPr>
          <p:cNvPr id="19" name="TextBox 18"/>
          <p:cNvSpPr txBox="1"/>
          <p:nvPr/>
        </p:nvSpPr>
        <p:spPr>
          <a:xfrm>
            <a:off x="492456" y="5715000"/>
            <a:ext cx="1793544" cy="923330"/>
          </a:xfrm>
          <a:prstGeom prst="rect">
            <a:avLst/>
          </a:prstGeom>
          <a:noFill/>
        </p:spPr>
        <p:txBody>
          <a:bodyPr wrap="square" rtlCol="0">
            <a:spAutoFit/>
          </a:bodyPr>
          <a:lstStyle/>
          <a:p>
            <a:pPr algn="ctr"/>
            <a:r>
              <a:rPr lang="en-US" b="1" dirty="0" smtClean="0">
                <a:solidFill>
                  <a:schemeClr val="accent6">
                    <a:lumMod val="75000"/>
                  </a:schemeClr>
                </a:solidFill>
              </a:rPr>
              <a:t>Connected WATCHMAN System</a:t>
            </a:r>
            <a:endParaRPr lang="en-US" b="1" dirty="0">
              <a:solidFill>
                <a:schemeClr val="accent6">
                  <a:lumMod val="75000"/>
                </a:schemeClr>
              </a:solidFill>
            </a:endParaRPr>
          </a:p>
        </p:txBody>
      </p:sp>
    </p:spTree>
    <p:extLst>
      <p:ext uri="{BB962C8B-B14F-4D97-AF65-F5344CB8AC3E}">
        <p14:creationId xmlns:p14="http://schemas.microsoft.com/office/powerpoint/2010/main" val="1298962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IMPORTANT </a:t>
            </a:r>
            <a:r>
              <a:rPr lang="en-US" dirty="0" smtClean="0"/>
              <a:t>INFORMATION</a:t>
            </a:r>
            <a:endParaRPr lang="en-US" dirty="0"/>
          </a:p>
        </p:txBody>
      </p:sp>
      <p:sp>
        <p:nvSpPr>
          <p:cNvPr id="2" name="Content Placeholder 1"/>
          <p:cNvSpPr>
            <a:spLocks noGrp="1"/>
          </p:cNvSpPr>
          <p:nvPr>
            <p:ph sz="half" idx="1"/>
          </p:nvPr>
        </p:nvSpPr>
        <p:spPr/>
        <p:txBody>
          <a:bodyPr>
            <a:normAutofit fontScale="77500" lnSpcReduction="20000"/>
          </a:bodyPr>
          <a:lstStyle/>
          <a:p>
            <a:pPr marL="0" indent="0">
              <a:lnSpc>
                <a:spcPct val="120000"/>
              </a:lnSpc>
              <a:spcBef>
                <a:spcPts val="0"/>
              </a:spcBef>
              <a:buNone/>
            </a:pPr>
            <a:r>
              <a:rPr lang="en-US" dirty="0" smtClean="0"/>
              <a:t>These </a:t>
            </a:r>
            <a:r>
              <a:rPr lang="en-US" dirty="0"/>
              <a:t>materials are intended to describe common clinical considerations and procedural steps for the on-label use of referenced technologies as well as current standards of care for certain conditions.  Of course, patients and their medical circumstances vary, so the clinical considerations and procedural steps described may not be appropriate for every patient or case.  As always, decisions surrounding patient care depend on the physician’s professional judgment in light of all available information for the case at hand.</a:t>
            </a:r>
          </a:p>
          <a:p>
            <a:pPr marL="0" indent="0">
              <a:lnSpc>
                <a:spcPct val="120000"/>
              </a:lnSpc>
              <a:spcBef>
                <a:spcPts val="0"/>
              </a:spcBef>
              <a:buNone/>
            </a:pPr>
            <a:endParaRPr lang="en-US" dirty="0"/>
          </a:p>
          <a:p>
            <a:pPr marL="0" indent="0">
              <a:lnSpc>
                <a:spcPct val="120000"/>
              </a:lnSpc>
              <a:spcBef>
                <a:spcPts val="0"/>
              </a:spcBef>
              <a:buNone/>
            </a:pPr>
            <a:r>
              <a:rPr lang="en-US" dirty="0"/>
              <a:t>Boston Scientific (BSC) does not promote or encourage the use of its devices outside their approved labeling.  Boston Scientific does not have an FDA-approved ablation catheter for the treatment of atrial fibrillation.</a:t>
            </a:r>
          </a:p>
          <a:p>
            <a:pPr marL="0" indent="0">
              <a:lnSpc>
                <a:spcPct val="120000"/>
              </a:lnSpc>
              <a:spcBef>
                <a:spcPts val="0"/>
              </a:spcBef>
              <a:buNone/>
            </a:pPr>
            <a:endParaRPr lang="en-US" dirty="0"/>
          </a:p>
          <a:p>
            <a:pPr marL="0" indent="0">
              <a:lnSpc>
                <a:spcPct val="120000"/>
              </a:lnSpc>
              <a:spcBef>
                <a:spcPts val="0"/>
              </a:spcBef>
              <a:buNone/>
            </a:pPr>
            <a:r>
              <a:rPr lang="en-US" dirty="0"/>
              <a:t>The presenter’s experience with BSC products may not be interpreted or relied upon to support clinical claims about BSC devices or product comparison claims regarding BSC and competitive devices.  The experiences of other users may vary.</a:t>
            </a:r>
          </a:p>
          <a:p>
            <a:pPr marL="0" indent="0">
              <a:lnSpc>
                <a:spcPct val="120000"/>
              </a:lnSpc>
              <a:spcBef>
                <a:spcPts val="0"/>
              </a:spcBef>
              <a:buNone/>
            </a:pPr>
            <a:endParaRPr lang="en-US" dirty="0"/>
          </a:p>
          <a:p>
            <a:pPr marL="0" indent="0">
              <a:lnSpc>
                <a:spcPct val="120000"/>
              </a:lnSpc>
              <a:spcBef>
                <a:spcPts val="0"/>
              </a:spcBef>
              <a:buNone/>
            </a:pPr>
            <a:r>
              <a:rPr lang="en-US" dirty="0"/>
              <a:t>All Images on file with BSCI.  All case studies presented are not necessarily representative of clinical outcomes in all cases as individual results may vary.  All material, graphs, data and charts sourcing is on file with the presenter and are the property of their respective copyright owner.</a:t>
            </a:r>
          </a:p>
          <a:p>
            <a:pPr marL="0" indent="0">
              <a:lnSpc>
                <a:spcPct val="120000"/>
              </a:lnSpc>
              <a:spcBef>
                <a:spcPts val="0"/>
              </a:spcBef>
              <a:buNone/>
            </a:pPr>
            <a:endParaRPr lang="en-US" dirty="0"/>
          </a:p>
        </p:txBody>
      </p:sp>
    </p:spTree>
    <p:extLst>
      <p:ext uri="{BB962C8B-B14F-4D97-AF65-F5344CB8AC3E}">
        <p14:creationId xmlns:p14="http://schemas.microsoft.com/office/powerpoint/2010/main" val="2536878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477000" cy="838200"/>
          </a:xfrm>
        </p:spPr>
        <p:txBody>
          <a:bodyPr>
            <a:normAutofit/>
          </a:bodyPr>
          <a:lstStyle/>
          <a:p>
            <a:r>
              <a:rPr lang="en-US" b="1" dirty="0" smtClean="0">
                <a:effectLst/>
                <a:latin typeface="ITC Officina Serif"/>
              </a:rPr>
              <a:t>5. WATCHMAN™ Device Deployment</a:t>
            </a:r>
            <a:endParaRPr lang="en-US" b="1" dirty="0">
              <a:effectLst/>
              <a:latin typeface="ITC Officina Serif"/>
            </a:endParaRPr>
          </a:p>
        </p:txBody>
      </p:sp>
      <p:sp>
        <p:nvSpPr>
          <p:cNvPr id="4" name="Content Placeholder 3"/>
          <p:cNvSpPr>
            <a:spLocks noGrp="1"/>
          </p:cNvSpPr>
          <p:nvPr>
            <p:ph sz="half" idx="1"/>
          </p:nvPr>
        </p:nvSpPr>
        <p:spPr>
          <a:xfrm>
            <a:off x="76200" y="1524000"/>
            <a:ext cx="4648200" cy="5074920"/>
          </a:xfrm>
        </p:spPr>
        <p:txBody>
          <a:bodyPr>
            <a:noAutofit/>
          </a:bodyPr>
          <a:lstStyle/>
          <a:p>
            <a:pPr>
              <a:lnSpc>
                <a:spcPct val="95000"/>
              </a:lnSpc>
            </a:pPr>
            <a:r>
              <a:rPr lang="en-US" sz="1800" dirty="0" smtClean="0"/>
              <a:t>Observe </a:t>
            </a:r>
            <a:r>
              <a:rPr lang="en-US" sz="1800" dirty="0"/>
              <a:t>distal end of device to ensure </a:t>
            </a:r>
            <a:r>
              <a:rPr lang="en-US" sz="1800" u="sng" dirty="0"/>
              <a:t>no forward motion</a:t>
            </a:r>
            <a:r>
              <a:rPr lang="en-US" sz="1800" dirty="0"/>
              <a:t> (or repositioning relative to </a:t>
            </a:r>
            <a:r>
              <a:rPr lang="en-US" sz="1800" dirty="0" err="1"/>
              <a:t>ostium</a:t>
            </a:r>
            <a:r>
              <a:rPr lang="en-US" sz="1800" dirty="0"/>
              <a:t>) </a:t>
            </a:r>
            <a:r>
              <a:rPr lang="en-US" sz="1800" dirty="0" smtClean="0"/>
              <a:t>has occurred</a:t>
            </a:r>
            <a:endParaRPr lang="en-US" sz="1800" dirty="0"/>
          </a:p>
          <a:p>
            <a:pPr lvl="1">
              <a:lnSpc>
                <a:spcPct val="95000"/>
              </a:lnSpc>
            </a:pPr>
            <a:r>
              <a:rPr lang="en-US" sz="1600" dirty="0"/>
              <a:t>Tactile feel may be decreased, risk of complications may be increased</a:t>
            </a:r>
          </a:p>
          <a:p>
            <a:pPr>
              <a:lnSpc>
                <a:spcPct val="95000"/>
              </a:lnSpc>
            </a:pPr>
            <a:endParaRPr lang="en-US" sz="1800" dirty="0" smtClean="0"/>
          </a:p>
          <a:p>
            <a:pPr>
              <a:lnSpc>
                <a:spcPct val="95000"/>
              </a:lnSpc>
            </a:pPr>
            <a:r>
              <a:rPr lang="en-US" sz="1800" dirty="0" smtClean="0"/>
              <a:t>Loosen hemostasis valve on Delivery System, hold deployment knob stationary, retract Access Sheath/Delivery System assembly to deploy device</a:t>
            </a:r>
          </a:p>
          <a:p>
            <a:pPr marL="0" indent="0">
              <a:lnSpc>
                <a:spcPct val="95000"/>
              </a:lnSpc>
              <a:buNone/>
            </a:pPr>
            <a:endParaRPr lang="en-US" sz="1800" dirty="0"/>
          </a:p>
          <a:p>
            <a:pPr>
              <a:lnSpc>
                <a:spcPct val="95000"/>
              </a:lnSpc>
            </a:pPr>
            <a:r>
              <a:rPr lang="en-US" sz="1800" dirty="0" err="1" smtClean="0"/>
              <a:t>Unsheath</a:t>
            </a:r>
            <a:r>
              <a:rPr lang="en-US" sz="1800" dirty="0" smtClean="0"/>
              <a:t> </a:t>
            </a:r>
            <a:r>
              <a:rPr lang="en-US" sz="1800" dirty="0"/>
              <a:t>device </a:t>
            </a:r>
            <a:r>
              <a:rPr lang="en-US" sz="1800" dirty="0" smtClean="0"/>
              <a:t>using </a:t>
            </a:r>
            <a:r>
              <a:rPr lang="en-US" sz="1800" dirty="0"/>
              <a:t>slow stable motion for optimal </a:t>
            </a:r>
            <a:r>
              <a:rPr lang="en-US" sz="1800" dirty="0" smtClean="0"/>
              <a:t>control (at </a:t>
            </a:r>
            <a:r>
              <a:rPr lang="en-US" sz="1800" dirty="0"/>
              <a:t>least 3-5 </a:t>
            </a:r>
            <a:r>
              <a:rPr lang="en-US" sz="1800" dirty="0" smtClean="0"/>
              <a:t>seconds), ensure distal tip</a:t>
            </a:r>
            <a:r>
              <a:rPr lang="en-US" sz="1800" dirty="0"/>
              <a:t> </a:t>
            </a:r>
            <a:r>
              <a:rPr lang="en-US" sz="1800" dirty="0" smtClean="0"/>
              <a:t>remains in desired position</a:t>
            </a:r>
            <a:endParaRPr lang="en-US" dirty="0" smtClean="0"/>
          </a:p>
          <a:p>
            <a:pPr lvl="1">
              <a:lnSpc>
                <a:spcPct val="95000"/>
              </a:lnSpc>
            </a:pPr>
            <a:endParaRPr lang="en-US" dirty="0"/>
          </a:p>
          <a:p>
            <a:pPr>
              <a:lnSpc>
                <a:spcPct val="95000"/>
              </a:lnSpc>
            </a:pPr>
            <a:endParaRPr lang="en-US" sz="1800" dirty="0"/>
          </a:p>
          <a:p>
            <a:pPr>
              <a:lnSpc>
                <a:spcPct val="95000"/>
              </a:lnSpc>
            </a:pPr>
            <a:endParaRPr lang="en-US" sz="1800" dirty="0"/>
          </a:p>
        </p:txBody>
      </p:sp>
      <p:pic>
        <p:nvPicPr>
          <p:cNvPr id="7" name="fluorodeploy.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5039659" y="1619375"/>
            <a:ext cx="3827190" cy="3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Deployment_stabilized.wmv">
            <a:hlinkClick r:id="" action="ppaction://media"/>
          </p:cNvPr>
          <p:cNvPicPr>
            <a:picLocks noRot="1" noChangeAspect="1" noChangeArrowheads="1"/>
          </p:cNvPicPr>
          <p:nvPr>
            <a:videoFile r:link="rId3"/>
          </p:nvPr>
        </p:nvPicPr>
        <p:blipFill>
          <a:blip r:embed="rId7">
            <a:extLst>
              <a:ext uri="{28A0092B-C50C-407E-A947-70E740481C1C}">
                <a14:useLocalDpi xmlns:a14="http://schemas.microsoft.com/office/drawing/2010/main" val="0"/>
              </a:ext>
            </a:extLst>
          </a:blip>
          <a:srcRect/>
          <a:stretch>
            <a:fillRect/>
          </a:stretch>
        </p:blipFill>
        <p:spPr bwMode="auto">
          <a:xfrm>
            <a:off x="7019167" y="3806514"/>
            <a:ext cx="1880467" cy="15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602068"/>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6"/>
                </p:tgtEl>
              </p:cMediaNode>
            </p:video>
            <p:video>
              <p:cMediaNode>
                <p:cTn id="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Rectangle 6"/>
          <p:cNvSpPr>
            <a:spLocks noGrp="1" noChangeArrowheads="1"/>
          </p:cNvSpPr>
          <p:nvPr>
            <p:ph type="title"/>
          </p:nvPr>
        </p:nvSpPr>
        <p:spPr>
          <a:xfrm>
            <a:off x="381000" y="228600"/>
            <a:ext cx="6477000" cy="838200"/>
          </a:xfrm>
          <a:prstGeom prst="rect">
            <a:avLst/>
          </a:prstGeom>
        </p:spPr>
        <p:txBody>
          <a:bodyPr vert="horz" lIns="91440" tIns="45720" rIns="91440" bIns="45720" rtlCol="0" anchor="ctr" anchorCtr="0">
            <a:normAutofit/>
          </a:bodyPr>
          <a:lstStyle/>
          <a:p>
            <a:pPr algn="l"/>
            <a:r>
              <a:rPr lang="en-US" b="1" dirty="0" smtClean="0">
                <a:effectLst/>
                <a:latin typeface="ITC Officina Serif"/>
              </a:rPr>
              <a:t>6. Device Release Criteria – P.A.S.S.</a:t>
            </a:r>
            <a:endParaRPr lang="en-US" b="1" dirty="0">
              <a:effectLst/>
              <a:latin typeface="ITC Officina Serif"/>
            </a:endParaRPr>
          </a:p>
        </p:txBody>
      </p:sp>
      <p:sp>
        <p:nvSpPr>
          <p:cNvPr id="47107" name="TextBox 4"/>
          <p:cNvSpPr txBox="1">
            <a:spLocks noChangeArrowheads="1"/>
          </p:cNvSpPr>
          <p:nvPr/>
        </p:nvSpPr>
        <p:spPr bwMode="auto">
          <a:xfrm>
            <a:off x="1752600" y="6521450"/>
            <a:ext cx="7696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1100" b="0" dirty="0">
                <a:solidFill>
                  <a:srgbClr val="F8F8F8"/>
                </a:solidFill>
                <a:ea typeface="MS PGothic" pitchFamily="34" charset="-128"/>
              </a:rPr>
              <a:t>Caution: Investigational device limited to investigational use only under US federal law. Not for sale.</a:t>
            </a:r>
          </a:p>
          <a:p>
            <a:pPr eaLnBrk="1" hangingPunct="1"/>
            <a:endParaRPr lang="en-US" b="0" dirty="0">
              <a:solidFill>
                <a:srgbClr val="F8F8F8"/>
              </a:solidFill>
              <a:ea typeface="MS PGothic" pitchFamily="34" charset="-128"/>
            </a:endParaRPr>
          </a:p>
        </p:txBody>
      </p:sp>
      <p:sp>
        <p:nvSpPr>
          <p:cNvPr id="8" name="Rectangle 7"/>
          <p:cNvSpPr txBox="1">
            <a:spLocks noChangeArrowheads="1"/>
          </p:cNvSpPr>
          <p:nvPr/>
        </p:nvSpPr>
        <p:spPr bwMode="auto">
          <a:xfrm>
            <a:off x="381000" y="2438400"/>
            <a:ext cx="8610600" cy="5181600"/>
          </a:xfrm>
          <a:prstGeom prst="rect">
            <a:avLst/>
          </a:prstGeom>
          <a:noFill/>
          <a:ln w="9525">
            <a:noFill/>
            <a:miter lim="800000"/>
            <a:headEnd/>
            <a:tailEnd/>
          </a:ln>
        </p:spPr>
        <p:txBody>
          <a:bodyPr/>
          <a:lstStyle>
            <a:lvl1pPr marL="231775" indent="-231775" algn="l" rtl="0" eaLnBrk="0" fontAlgn="base" hangingPunct="0">
              <a:spcBef>
                <a:spcPct val="50000"/>
              </a:spcBef>
              <a:spcAft>
                <a:spcPct val="0"/>
              </a:spcAft>
              <a:buClr>
                <a:schemeClr val="accent1"/>
              </a:buClr>
              <a:buChar char="•"/>
              <a:defRPr sz="2800">
                <a:solidFill>
                  <a:srgbClr val="000000"/>
                </a:solidFill>
                <a:latin typeface="Arial" charset="0"/>
                <a:ea typeface="+mn-ea"/>
                <a:cs typeface="+mn-cs"/>
              </a:defRPr>
            </a:lvl1pPr>
            <a:lvl2pPr marL="687388" indent="-285750" algn="l" rtl="0" eaLnBrk="0" fontAlgn="base" hangingPunct="0">
              <a:spcBef>
                <a:spcPct val="50000"/>
              </a:spcBef>
              <a:spcAft>
                <a:spcPct val="0"/>
              </a:spcAft>
              <a:buClr>
                <a:schemeClr val="accent1"/>
              </a:buClr>
              <a:buChar char="•"/>
              <a:defRPr sz="2800">
                <a:solidFill>
                  <a:schemeClr val="tx2"/>
                </a:solidFill>
                <a:latin typeface="Arial" charset="0"/>
                <a:cs typeface="+mn-cs"/>
              </a:defRPr>
            </a:lvl2pPr>
            <a:lvl3pPr marL="1030288" indent="-228600" algn="l" rtl="0" eaLnBrk="0" fontAlgn="base" hangingPunct="0">
              <a:spcBef>
                <a:spcPct val="50000"/>
              </a:spcBef>
              <a:spcAft>
                <a:spcPct val="0"/>
              </a:spcAft>
              <a:buClr>
                <a:schemeClr val="accent2"/>
              </a:buClr>
              <a:buFont typeface="Times New Roman" pitchFamily="18" charset="0"/>
              <a:buChar char="–"/>
              <a:defRPr sz="2400">
                <a:solidFill>
                  <a:srgbClr val="4D4D4D"/>
                </a:solidFill>
                <a:latin typeface="Arial" charset="0"/>
                <a:cs typeface="+mn-cs"/>
              </a:defRPr>
            </a:lvl3pPr>
            <a:lvl4pPr marL="1373188" indent="-228600" algn="l" rtl="0" eaLnBrk="0" fontAlgn="base" hangingPunct="0">
              <a:spcBef>
                <a:spcPct val="50000"/>
              </a:spcBef>
              <a:spcAft>
                <a:spcPct val="0"/>
              </a:spcAft>
              <a:buClr>
                <a:schemeClr val="hlink"/>
              </a:buClr>
              <a:buChar char="•"/>
              <a:defRPr sz="2000">
                <a:solidFill>
                  <a:schemeClr val="tx1"/>
                </a:solidFill>
                <a:latin typeface="Arial" charset="0"/>
                <a:cs typeface="+mn-cs"/>
              </a:defRPr>
            </a:lvl4pPr>
            <a:lvl5pPr marL="1716088" indent="-228600" algn="l" rtl="0" eaLnBrk="0" fontAlgn="base" hangingPunct="0">
              <a:spcBef>
                <a:spcPct val="50000"/>
              </a:spcBef>
              <a:spcAft>
                <a:spcPct val="0"/>
              </a:spcAft>
              <a:buClr>
                <a:schemeClr val="folHlink"/>
              </a:buClr>
              <a:buFont typeface="Times New Roman" pitchFamily="18" charset="0"/>
              <a:buChar char="–"/>
              <a:defRPr>
                <a:solidFill>
                  <a:srgbClr val="5F5F5F"/>
                </a:solidFill>
                <a:latin typeface="Arial" charset="0"/>
                <a:cs typeface="+mn-cs"/>
              </a:defRPr>
            </a:lvl5pPr>
            <a:lvl6pPr marL="18859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6pPr>
            <a:lvl7pPr marL="23431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7pPr>
            <a:lvl8pPr marL="28003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8pPr>
            <a:lvl9pPr marL="32575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9pPr>
          </a:lstStyle>
          <a:p>
            <a:pPr marL="457200" indent="-457200" algn="ctr">
              <a:buClr>
                <a:srgbClr val="000000"/>
              </a:buClr>
              <a:buFontTx/>
              <a:buNone/>
              <a:defRPr/>
            </a:pPr>
            <a:r>
              <a:rPr lang="en-US" sz="2000" b="1" i="1" kern="0" dirty="0" smtClean="0">
                <a:solidFill>
                  <a:schemeClr val="accent6"/>
                </a:solidFill>
              </a:rPr>
              <a:t>All criteria must be met prior to device release (PASS)</a:t>
            </a:r>
          </a:p>
          <a:p>
            <a:pPr marL="858838" lvl="1" indent="-457200">
              <a:buClr>
                <a:srgbClr val="000000"/>
              </a:buClr>
              <a:buFontTx/>
              <a:buNone/>
              <a:defRPr/>
            </a:pPr>
            <a:r>
              <a:rPr lang="en-US" b="1" kern="0" dirty="0" smtClean="0">
                <a:solidFill>
                  <a:srgbClr val="FF6600"/>
                </a:solidFill>
              </a:rPr>
              <a:t>P</a:t>
            </a:r>
            <a:r>
              <a:rPr lang="en-US" sz="2000" b="1" kern="0" dirty="0" smtClean="0">
                <a:solidFill>
                  <a:schemeClr val="accent6"/>
                </a:solidFill>
              </a:rPr>
              <a:t>osition</a:t>
            </a:r>
            <a:r>
              <a:rPr lang="en-US" sz="2000" b="0" kern="0" dirty="0" smtClean="0">
                <a:solidFill>
                  <a:schemeClr val="accent6"/>
                </a:solidFill>
              </a:rPr>
              <a:t> – device is at the </a:t>
            </a:r>
            <a:r>
              <a:rPr lang="en-US" sz="2000" b="0" kern="0" dirty="0" err="1" smtClean="0">
                <a:solidFill>
                  <a:schemeClr val="accent6"/>
                </a:solidFill>
              </a:rPr>
              <a:t>ostium</a:t>
            </a:r>
            <a:r>
              <a:rPr lang="en-US" sz="2000" b="0" kern="0" dirty="0" smtClean="0">
                <a:solidFill>
                  <a:schemeClr val="accent6"/>
                </a:solidFill>
              </a:rPr>
              <a:t> of the LAA</a:t>
            </a:r>
          </a:p>
          <a:p>
            <a:pPr marL="858838" lvl="1" indent="-457200">
              <a:buClr>
                <a:srgbClr val="000000"/>
              </a:buClr>
              <a:buFontTx/>
              <a:buNone/>
              <a:defRPr/>
            </a:pPr>
            <a:r>
              <a:rPr lang="en-US" b="1" kern="0" dirty="0" smtClean="0">
                <a:solidFill>
                  <a:srgbClr val="FF6600"/>
                </a:solidFill>
              </a:rPr>
              <a:t>A</a:t>
            </a:r>
            <a:r>
              <a:rPr lang="en-US" sz="2000" b="1" kern="0" dirty="0" smtClean="0">
                <a:solidFill>
                  <a:schemeClr val="accent6"/>
                </a:solidFill>
              </a:rPr>
              <a:t>nchor</a:t>
            </a:r>
            <a:r>
              <a:rPr lang="en-US" sz="2000" b="0" kern="0" dirty="0" smtClean="0">
                <a:solidFill>
                  <a:schemeClr val="accent6"/>
                </a:solidFill>
              </a:rPr>
              <a:t> – fixation anchors engaged / device is stable	</a:t>
            </a:r>
          </a:p>
          <a:p>
            <a:pPr marL="858838" lvl="1" indent="-457200">
              <a:buClr>
                <a:srgbClr val="000000"/>
              </a:buClr>
              <a:buFontTx/>
              <a:buNone/>
              <a:defRPr/>
            </a:pPr>
            <a:r>
              <a:rPr lang="en-US" b="1" kern="0" dirty="0" smtClean="0">
                <a:solidFill>
                  <a:srgbClr val="FF6600"/>
                </a:solidFill>
              </a:rPr>
              <a:t>S</a:t>
            </a:r>
            <a:r>
              <a:rPr lang="en-US" sz="2000" b="1" kern="0" dirty="0" smtClean="0">
                <a:solidFill>
                  <a:schemeClr val="accent6"/>
                </a:solidFill>
              </a:rPr>
              <a:t>ize</a:t>
            </a:r>
            <a:r>
              <a:rPr lang="en-US" sz="2000" b="0" kern="0" dirty="0" smtClean="0">
                <a:solidFill>
                  <a:schemeClr val="accent6"/>
                </a:solidFill>
              </a:rPr>
              <a:t> – device is compressed 8-20% of original size</a:t>
            </a:r>
          </a:p>
          <a:p>
            <a:pPr marL="858838" lvl="1" indent="-457200">
              <a:buClr>
                <a:srgbClr val="000000"/>
              </a:buClr>
              <a:buFontTx/>
              <a:buNone/>
              <a:defRPr/>
            </a:pPr>
            <a:r>
              <a:rPr lang="en-US" b="1" kern="0" dirty="0" smtClean="0">
                <a:solidFill>
                  <a:srgbClr val="FF6600"/>
                </a:solidFill>
              </a:rPr>
              <a:t>S</a:t>
            </a:r>
            <a:r>
              <a:rPr lang="en-US" sz="2000" b="1" kern="0" dirty="0" smtClean="0">
                <a:solidFill>
                  <a:schemeClr val="accent6"/>
                </a:solidFill>
              </a:rPr>
              <a:t>eal</a:t>
            </a:r>
            <a:r>
              <a:rPr lang="en-US" sz="2000" b="0" kern="0" dirty="0" smtClean="0">
                <a:solidFill>
                  <a:schemeClr val="accent6"/>
                </a:solidFill>
              </a:rPr>
              <a:t> – device spans ostium, all lobes of LAA are covered</a:t>
            </a:r>
            <a:br>
              <a:rPr lang="en-US" sz="2000" b="0" kern="0" dirty="0" smtClean="0">
                <a:solidFill>
                  <a:schemeClr val="accent6"/>
                </a:solidFill>
              </a:rPr>
            </a:br>
            <a:endParaRPr lang="en-US" sz="2000" i="1" kern="0" dirty="0" smtClean="0">
              <a:solidFill>
                <a:schemeClr val="accent6"/>
              </a:solidFill>
            </a:endParaRPr>
          </a:p>
        </p:txBody>
      </p:sp>
      <p:sp>
        <p:nvSpPr>
          <p:cNvPr id="3" name="Rounded Rectangle 2"/>
          <p:cNvSpPr/>
          <p:nvPr/>
        </p:nvSpPr>
        <p:spPr>
          <a:xfrm>
            <a:off x="490759" y="1447800"/>
            <a:ext cx="8243888" cy="838200"/>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dirty="0" smtClean="0">
                <a:solidFill>
                  <a:srgbClr val="F8F8F8"/>
                </a:solidFill>
                <a:latin typeface="Arial" charset="0"/>
                <a:cs typeface="Arial" charset="0"/>
              </a:rPr>
              <a:t>WATCHMAN™ Device features one-step deployment</a:t>
            </a:r>
            <a:endParaRPr lang="en-US" sz="2400" b="1" kern="0" dirty="0">
              <a:solidFill>
                <a:srgbClr val="F8F8F8"/>
              </a:solidFill>
              <a:latin typeface="Arial" charset="0"/>
              <a:cs typeface="Arial" charset="0"/>
            </a:endParaRPr>
          </a:p>
          <a:p>
            <a:pPr algn="ctr"/>
            <a:r>
              <a:rPr lang="en-US" sz="2400" b="1" kern="0" dirty="0" smtClean="0">
                <a:solidFill>
                  <a:srgbClr val="F8F8F8"/>
                </a:solidFill>
                <a:latin typeface="Arial" charset="0"/>
                <a:cs typeface="Arial" charset="0"/>
              </a:rPr>
              <a:t>Recapturable and Repositionable</a:t>
            </a:r>
          </a:p>
        </p:txBody>
      </p:sp>
      <p:pic>
        <p:nvPicPr>
          <p:cNvPr id="6" name="Picture 5" descr="66TEEopt"/>
          <p:cNvPicPr>
            <a:picLocks noChangeAspect="1" noChangeArrowheads="1"/>
          </p:cNvPicPr>
          <p:nvPr/>
        </p:nvPicPr>
        <p:blipFill>
          <a:blip r:embed="rId3">
            <a:lum bright="4000"/>
            <a:extLst>
              <a:ext uri="{28A0092B-C50C-407E-A947-70E740481C1C}">
                <a14:useLocalDpi xmlns:a14="http://schemas.microsoft.com/office/drawing/2010/main" val="0"/>
              </a:ext>
            </a:extLst>
          </a:blip>
          <a:srcRect l="17686" t="11171" r="20692" b="14957"/>
          <a:stretch>
            <a:fillRect/>
          </a:stretch>
        </p:blipFill>
        <p:spPr bwMode="auto">
          <a:xfrm>
            <a:off x="7062103" y="3048000"/>
            <a:ext cx="2005697" cy="17526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6250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0TEEopt"/>
          <p:cNvPicPr>
            <a:picLocks noChangeAspect="1" noChangeArrowheads="1"/>
          </p:cNvPicPr>
          <p:nvPr/>
        </p:nvPicPr>
        <p:blipFill>
          <a:blip r:embed="rId3">
            <a:lum bright="4000"/>
            <a:extLst>
              <a:ext uri="{28A0092B-C50C-407E-A947-70E740481C1C}">
                <a14:useLocalDpi xmlns:a14="http://schemas.microsoft.com/office/drawing/2010/main" val="0"/>
              </a:ext>
            </a:extLst>
          </a:blip>
          <a:srcRect l="17805" t="10117" r="20967" b="17558"/>
          <a:stretch>
            <a:fillRect/>
          </a:stretch>
        </p:blipFill>
        <p:spPr bwMode="auto">
          <a:xfrm>
            <a:off x="214313" y="1881187"/>
            <a:ext cx="2582862" cy="22225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8131" name="Picture 4" descr="45TEEopt"/>
          <p:cNvPicPr>
            <a:picLocks noChangeAspect="1" noChangeArrowheads="1"/>
          </p:cNvPicPr>
          <p:nvPr/>
        </p:nvPicPr>
        <p:blipFill>
          <a:blip r:embed="rId4">
            <a:lum bright="4000"/>
            <a:extLst>
              <a:ext uri="{28A0092B-C50C-407E-A947-70E740481C1C}">
                <a14:useLocalDpi xmlns:a14="http://schemas.microsoft.com/office/drawing/2010/main" val="0"/>
              </a:ext>
            </a:extLst>
          </a:blip>
          <a:srcRect l="17912" t="9901" r="21187" b="16022"/>
          <a:stretch>
            <a:fillRect/>
          </a:stretch>
        </p:blipFill>
        <p:spPr bwMode="auto">
          <a:xfrm>
            <a:off x="403225" y="4302125"/>
            <a:ext cx="2587625" cy="22923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5" descr="66TEEopt"/>
          <p:cNvPicPr>
            <a:picLocks noChangeAspect="1" noChangeArrowheads="1"/>
          </p:cNvPicPr>
          <p:nvPr/>
        </p:nvPicPr>
        <p:blipFill>
          <a:blip r:embed="rId5">
            <a:lum bright="4000"/>
            <a:extLst>
              <a:ext uri="{28A0092B-C50C-407E-A947-70E740481C1C}">
                <a14:useLocalDpi xmlns:a14="http://schemas.microsoft.com/office/drawing/2010/main" val="0"/>
              </a:ext>
            </a:extLst>
          </a:blip>
          <a:srcRect l="17686" t="11171" r="20692" b="14957"/>
          <a:stretch>
            <a:fillRect/>
          </a:stretch>
        </p:blipFill>
        <p:spPr bwMode="auto">
          <a:xfrm>
            <a:off x="6426200" y="1892300"/>
            <a:ext cx="2503488" cy="21875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6" descr="100TEEopt"/>
          <p:cNvPicPr>
            <a:picLocks noChangeAspect="1" noChangeArrowheads="1"/>
          </p:cNvPicPr>
          <p:nvPr/>
        </p:nvPicPr>
        <p:blipFill>
          <a:blip r:embed="rId6">
            <a:lum bright="4000"/>
            <a:extLst>
              <a:ext uri="{28A0092B-C50C-407E-A947-70E740481C1C}">
                <a14:useLocalDpi xmlns:a14="http://schemas.microsoft.com/office/drawing/2010/main" val="0"/>
              </a:ext>
            </a:extLst>
          </a:blip>
          <a:srcRect l="18510" t="9897" r="21010" b="13708"/>
          <a:stretch>
            <a:fillRect/>
          </a:stretch>
        </p:blipFill>
        <p:spPr bwMode="auto">
          <a:xfrm>
            <a:off x="3403600" y="4292600"/>
            <a:ext cx="2508250" cy="230346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7" descr="135TEE"/>
          <p:cNvPicPr>
            <a:picLocks noChangeAspect="1" noChangeArrowheads="1"/>
          </p:cNvPicPr>
          <p:nvPr/>
        </p:nvPicPr>
        <p:blipFill>
          <a:blip r:embed="rId7">
            <a:lum bright="4000"/>
            <a:extLst>
              <a:ext uri="{28A0092B-C50C-407E-A947-70E740481C1C}">
                <a14:useLocalDpi xmlns:a14="http://schemas.microsoft.com/office/drawing/2010/main" val="0"/>
              </a:ext>
            </a:extLst>
          </a:blip>
          <a:srcRect l="18291" t="9454" r="20901" b="11421"/>
          <a:stretch>
            <a:fillRect/>
          </a:stretch>
        </p:blipFill>
        <p:spPr bwMode="auto">
          <a:xfrm>
            <a:off x="6324600" y="4306887"/>
            <a:ext cx="2430463" cy="2300288"/>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94599" name="Rectangle 11"/>
          <p:cNvSpPr>
            <a:spLocks noGrp="1" noChangeArrowheads="1"/>
          </p:cNvSpPr>
          <p:nvPr>
            <p:ph type="title"/>
          </p:nvPr>
        </p:nvSpPr>
        <p:spPr>
          <a:xfrm>
            <a:off x="381000" y="228600"/>
            <a:ext cx="6553200" cy="838200"/>
          </a:xfrm>
          <a:prstGeom prst="rect">
            <a:avLst/>
          </a:prstGeom>
        </p:spPr>
        <p:txBody>
          <a:bodyPr vert="horz" lIns="91440" tIns="45720" rIns="91440" bIns="45720" rtlCol="0" anchor="ctr" anchorCtr="0">
            <a:noAutofit/>
          </a:bodyPr>
          <a:lstStyle/>
          <a:p>
            <a:pPr algn="l"/>
            <a:r>
              <a:rPr lang="en-US" b="1" dirty="0" smtClean="0">
                <a:effectLst/>
              </a:rPr>
              <a:t>6. Device </a:t>
            </a:r>
            <a:r>
              <a:rPr lang="en-US" b="1" dirty="0">
                <a:effectLst/>
              </a:rPr>
              <a:t>Release Criteria – </a:t>
            </a:r>
            <a:r>
              <a:rPr lang="en-US" sz="3200" b="1" dirty="0">
                <a:solidFill>
                  <a:srgbClr val="FF6600"/>
                </a:solidFill>
                <a:effectLst/>
              </a:rPr>
              <a:t>P</a:t>
            </a:r>
            <a:r>
              <a:rPr lang="en-US" b="1" dirty="0">
                <a:effectLst/>
              </a:rPr>
              <a:t>osition </a:t>
            </a:r>
          </a:p>
        </p:txBody>
      </p:sp>
      <p:sp>
        <p:nvSpPr>
          <p:cNvPr id="48137" name="TextBox 1"/>
          <p:cNvSpPr txBox="1">
            <a:spLocks noChangeArrowheads="1"/>
          </p:cNvSpPr>
          <p:nvPr/>
        </p:nvSpPr>
        <p:spPr bwMode="auto">
          <a:xfrm>
            <a:off x="500063" y="1371600"/>
            <a:ext cx="8223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2400" i="1" dirty="0">
                <a:solidFill>
                  <a:schemeClr val="accent6"/>
                </a:solidFill>
              </a:rPr>
              <a:t>Device should be at or just distal to the LAA ostium </a:t>
            </a:r>
          </a:p>
        </p:txBody>
      </p:sp>
      <p:pic>
        <p:nvPicPr>
          <p:cNvPr id="4813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4813" y="1833562"/>
            <a:ext cx="3379787"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4924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effectLst/>
              </a:rPr>
              <a:t>Device Position: TOO DISTAL</a:t>
            </a:r>
            <a:r>
              <a:rPr lang="en-US" b="1" dirty="0">
                <a:effectLst/>
              </a:rPr>
              <a:t/>
            </a:r>
            <a:br>
              <a:rPr lang="en-US" b="1" dirty="0">
                <a:effectLst/>
              </a:rPr>
            </a:br>
            <a:r>
              <a:rPr lang="en-US" sz="2700" b="1" dirty="0">
                <a:effectLst/>
              </a:rPr>
              <a:t>Partial Recapture</a:t>
            </a:r>
            <a:endParaRPr lang="en-US" sz="3100" dirty="0">
              <a:effectLst/>
            </a:endParaRPr>
          </a:p>
        </p:txBody>
      </p:sp>
      <p:sp>
        <p:nvSpPr>
          <p:cNvPr id="3" name="Content Placeholder 2"/>
          <p:cNvSpPr>
            <a:spLocks noGrp="1"/>
          </p:cNvSpPr>
          <p:nvPr>
            <p:ph sz="half" idx="1"/>
          </p:nvPr>
        </p:nvSpPr>
        <p:spPr>
          <a:xfrm>
            <a:off x="121919" y="2438400"/>
            <a:ext cx="4754880" cy="1600200"/>
          </a:xfrm>
        </p:spPr>
        <p:txBody>
          <a:bodyPr>
            <a:noAutofit/>
          </a:bodyPr>
          <a:lstStyle/>
          <a:p>
            <a:pPr marL="236509" lvl="1">
              <a:lnSpc>
                <a:spcPct val="95000"/>
              </a:lnSpc>
              <a:spcBef>
                <a:spcPts val="600"/>
              </a:spcBef>
              <a:buFont typeface="Arial" pitchFamily="34" charset="0"/>
              <a:buChar char="•"/>
            </a:pPr>
            <a:r>
              <a:rPr lang="en-US" dirty="0" smtClean="0"/>
              <a:t>Advance tip of Access/Delivery System assembly up to device (do not unsnap)</a:t>
            </a:r>
          </a:p>
          <a:p>
            <a:pPr marL="236509" lvl="1">
              <a:lnSpc>
                <a:spcPct val="95000"/>
              </a:lnSpc>
              <a:spcBef>
                <a:spcPts val="600"/>
              </a:spcBef>
              <a:buFont typeface="Arial" pitchFamily="34" charset="0"/>
              <a:buChar char="•"/>
            </a:pPr>
            <a:endParaRPr lang="en-US" sz="1400" dirty="0" smtClean="0"/>
          </a:p>
          <a:p>
            <a:pPr marL="236509" lvl="1">
              <a:lnSpc>
                <a:spcPct val="95000"/>
              </a:lnSpc>
              <a:spcBef>
                <a:spcPts val="600"/>
              </a:spcBef>
              <a:buFont typeface="Arial" pitchFamily="34" charset="0"/>
              <a:buChar char="•"/>
            </a:pPr>
            <a:r>
              <a:rPr lang="en-US" dirty="0" smtClean="0"/>
              <a:t>Stabilize deployment knob position with right hand and gently advance Access/Delivery System over shoulders of device</a:t>
            </a:r>
          </a:p>
          <a:p>
            <a:pPr marL="630161" lvl="2">
              <a:lnSpc>
                <a:spcPct val="95000"/>
              </a:lnSpc>
              <a:spcBef>
                <a:spcPts val="600"/>
              </a:spcBef>
            </a:pPr>
            <a:r>
              <a:rPr lang="en-US" sz="1400" dirty="0" smtClean="0"/>
              <a:t>Resistance </a:t>
            </a:r>
            <a:r>
              <a:rPr lang="en-US" sz="1400" dirty="0"/>
              <a:t>will be felt as device shoulders </a:t>
            </a:r>
            <a:r>
              <a:rPr lang="en-US" sz="1400" dirty="0" smtClean="0"/>
              <a:t>collapse</a:t>
            </a:r>
            <a:endParaRPr lang="en-US" sz="1400" dirty="0"/>
          </a:p>
        </p:txBody>
      </p:sp>
      <p:pic>
        <p:nvPicPr>
          <p:cNvPr id="6" name="toodistal 01008.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876799" y="2224368"/>
            <a:ext cx="4124613" cy="272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6625" y="1625718"/>
            <a:ext cx="9067375" cy="355482"/>
          </a:xfrm>
          <a:prstGeom prst="rect">
            <a:avLst/>
          </a:prstGeom>
        </p:spPr>
        <p:txBody>
          <a:bodyPr wrap="square">
            <a:spAutoFit/>
          </a:bodyPr>
          <a:lstStyle/>
          <a:p>
            <a:pPr marL="0" lvl="1" indent="0" algn="ctr">
              <a:lnSpc>
                <a:spcPct val="95000"/>
              </a:lnSpc>
              <a:spcBef>
                <a:spcPts val="600"/>
              </a:spcBef>
              <a:buNone/>
            </a:pPr>
            <a:r>
              <a:rPr lang="en-US" b="1" u="sng" dirty="0">
                <a:solidFill>
                  <a:schemeClr val="accent6">
                    <a:lumMod val="75000"/>
                  </a:schemeClr>
                </a:solidFill>
              </a:rPr>
              <a:t>Too Distal</a:t>
            </a:r>
            <a:r>
              <a:rPr lang="en-US" b="1" dirty="0">
                <a:solidFill>
                  <a:schemeClr val="accent6">
                    <a:lumMod val="75000"/>
                  </a:schemeClr>
                </a:solidFill>
              </a:rPr>
              <a:t> - possible uncovered lobes, incomplete seal or residual flow in LAA</a:t>
            </a:r>
          </a:p>
        </p:txBody>
      </p:sp>
      <p:sp>
        <p:nvSpPr>
          <p:cNvPr id="10" name="Rectangle 9"/>
          <p:cNvSpPr/>
          <p:nvPr/>
        </p:nvSpPr>
        <p:spPr>
          <a:xfrm>
            <a:off x="142590" y="4955045"/>
            <a:ext cx="9001410" cy="1521955"/>
          </a:xfrm>
          <a:prstGeom prst="rect">
            <a:avLst/>
          </a:prstGeom>
        </p:spPr>
        <p:txBody>
          <a:bodyPr wrap="square">
            <a:spAutoFit/>
          </a:bodyPr>
          <a:lstStyle/>
          <a:p>
            <a:pPr marL="236509" lvl="1" indent="-236509" defTabSz="914287">
              <a:lnSpc>
                <a:spcPct val="95000"/>
              </a:lnSpc>
              <a:spcBef>
                <a:spcPts val="600"/>
              </a:spcBef>
              <a:buFont typeface="Arial" pitchFamily="34" charset="0"/>
              <a:buChar char="•"/>
            </a:pPr>
            <a:r>
              <a:rPr lang="en-US" dirty="0">
                <a:solidFill>
                  <a:schemeClr val="accent6">
                    <a:lumMod val="75000"/>
                  </a:schemeClr>
                </a:solidFill>
              </a:rPr>
              <a:t>Continue to advance System up to, but not past, fixation anchors</a:t>
            </a:r>
          </a:p>
          <a:p>
            <a:pPr marL="630161" lvl="2">
              <a:lnSpc>
                <a:spcPct val="95000"/>
              </a:lnSpc>
              <a:spcBef>
                <a:spcPts val="600"/>
              </a:spcBef>
            </a:pPr>
            <a:r>
              <a:rPr lang="en-US" sz="1400" dirty="0">
                <a:solidFill>
                  <a:schemeClr val="accent6">
                    <a:lumMod val="75000"/>
                  </a:schemeClr>
                </a:solidFill>
              </a:rPr>
              <a:t>When resistance is felt a second time (anchor contact), stop, tighten hemostasis valve</a:t>
            </a:r>
          </a:p>
          <a:p>
            <a:pPr marL="630161" lvl="2">
              <a:lnSpc>
                <a:spcPct val="95000"/>
              </a:lnSpc>
              <a:spcBef>
                <a:spcPts val="600"/>
              </a:spcBef>
            </a:pPr>
            <a:endParaRPr lang="en-US" sz="1400" dirty="0">
              <a:solidFill>
                <a:schemeClr val="accent6">
                  <a:lumMod val="75000"/>
                </a:schemeClr>
              </a:solidFill>
            </a:endParaRPr>
          </a:p>
          <a:p>
            <a:pPr marL="236509" lvl="1" indent="-236509" defTabSz="914287">
              <a:lnSpc>
                <a:spcPct val="95000"/>
              </a:lnSpc>
              <a:spcBef>
                <a:spcPts val="600"/>
              </a:spcBef>
              <a:buFont typeface="Arial" pitchFamily="34" charset="0"/>
              <a:buChar char="•"/>
            </a:pPr>
            <a:r>
              <a:rPr lang="en-US" dirty="0">
                <a:solidFill>
                  <a:schemeClr val="accent6">
                    <a:lumMod val="75000"/>
                  </a:schemeClr>
                </a:solidFill>
              </a:rPr>
              <a:t>Reposition </a:t>
            </a:r>
            <a:r>
              <a:rPr lang="en-US" dirty="0" smtClean="0">
                <a:solidFill>
                  <a:schemeClr val="accent6">
                    <a:lumMod val="75000"/>
                  </a:schemeClr>
                </a:solidFill>
              </a:rPr>
              <a:t>Access/Delivery System assembly </a:t>
            </a:r>
            <a:r>
              <a:rPr lang="en-US" dirty="0">
                <a:solidFill>
                  <a:schemeClr val="accent6">
                    <a:lumMod val="75000"/>
                  </a:schemeClr>
                </a:solidFill>
              </a:rPr>
              <a:t>proximally and re-deploy by holding deployment knob and retracting Access Sheath until device is completely deployed</a:t>
            </a:r>
          </a:p>
        </p:txBody>
      </p:sp>
    </p:spTree>
    <p:extLst>
      <p:ext uri="{BB962C8B-B14F-4D97-AF65-F5344CB8AC3E}">
        <p14:creationId xmlns:p14="http://schemas.microsoft.com/office/powerpoint/2010/main" val="2234732351"/>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59862" y="278747"/>
            <a:ext cx="7453838" cy="668970"/>
          </a:xfrm>
          <a:prstGeom prst="rect">
            <a:avLst/>
          </a:prstGeom>
          <a:noFill/>
          <a:ln w="9525">
            <a:noFill/>
            <a:miter lim="800000"/>
            <a:headEnd/>
            <a:tailEnd/>
          </a:ln>
        </p:spPr>
        <p:txBody>
          <a:bodyPr vert="horz" lIns="89185" tIns="44593" rIns="89185" bIns="44593" rtlCol="0" anchor="ctr" anchorCtr="0">
            <a:noAutofit/>
          </a:bodyPr>
          <a:lstStyle>
            <a:defPPr>
              <a:defRPr lang="fr-FR"/>
            </a:defPPr>
            <a:lvl1pPr defTabSz="995363" eaLnBrk="1" latinLnBrk="0" hangingPunct="1">
              <a:buNone/>
              <a:defRPr sz="2800">
                <a:solidFill>
                  <a:schemeClr val="bg2"/>
                </a:solidFill>
                <a:effectLst>
                  <a:outerShdw blurRad="38100" dist="38100" dir="2700000" algn="tl">
                    <a:srgbClr val="000000">
                      <a:alpha val="43137"/>
                    </a:srgbClr>
                  </a:outerShdw>
                </a:effectLst>
                <a:latin typeface="+mj-lt"/>
                <a:cs typeface="Arial" charset="0"/>
              </a:defRPr>
            </a:lvl1pPr>
          </a:lstStyle>
          <a:p>
            <a:endParaRPr lang="en-US" b="1" i="1" dirty="0">
              <a:solidFill>
                <a:schemeClr val="accent5">
                  <a:lumMod val="20000"/>
                  <a:lumOff val="80000"/>
                </a:schemeClr>
              </a:solidFill>
            </a:endParaRPr>
          </a:p>
        </p:txBody>
      </p:sp>
      <p:sp>
        <p:nvSpPr>
          <p:cNvPr id="10" name="Rectangle 5"/>
          <p:cNvSpPr>
            <a:spLocks noChangeArrowheads="1"/>
          </p:cNvSpPr>
          <p:nvPr/>
        </p:nvSpPr>
        <p:spPr bwMode="auto">
          <a:xfrm>
            <a:off x="227734" y="1600200"/>
            <a:ext cx="8840066" cy="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nchor="ctr">
            <a:spAutoFit/>
          </a:bodyPr>
          <a:lstStyle/>
          <a:p>
            <a:pPr marL="141960" lvl="1" defTabSz="872635">
              <a:buClr>
                <a:srgbClr val="7C96A1"/>
              </a:buClr>
              <a:buSzPct val="130000"/>
              <a:defRPr/>
            </a:pPr>
            <a:r>
              <a:rPr lang="en-US" b="1" u="sng" dirty="0" smtClean="0">
                <a:solidFill>
                  <a:schemeClr val="accent6">
                    <a:lumMod val="75000"/>
                  </a:schemeClr>
                </a:solidFill>
              </a:rPr>
              <a:t>Too Proximal</a:t>
            </a:r>
            <a:r>
              <a:rPr lang="en-US" b="1" dirty="0" smtClean="0">
                <a:solidFill>
                  <a:schemeClr val="accent6">
                    <a:lumMod val="75000"/>
                  </a:schemeClr>
                </a:solidFill>
              </a:rPr>
              <a:t> - Device </a:t>
            </a:r>
            <a:r>
              <a:rPr lang="en-US" b="1" dirty="0">
                <a:solidFill>
                  <a:schemeClr val="accent6">
                    <a:lumMod val="75000"/>
                  </a:schemeClr>
                </a:solidFill>
              </a:rPr>
              <a:t>protrudes into LA, low compression or unstable </a:t>
            </a:r>
            <a:r>
              <a:rPr lang="en-US" b="1" dirty="0" smtClean="0">
                <a:solidFill>
                  <a:schemeClr val="accent6">
                    <a:lumMod val="75000"/>
                  </a:schemeClr>
                </a:solidFill>
              </a:rPr>
              <a:t>device</a:t>
            </a:r>
            <a:endParaRPr lang="en-US" b="1" dirty="0">
              <a:solidFill>
                <a:schemeClr val="accent6">
                  <a:lumMod val="75000"/>
                </a:schemeClr>
              </a:solidFill>
            </a:endParaRPr>
          </a:p>
        </p:txBody>
      </p:sp>
      <p:sp>
        <p:nvSpPr>
          <p:cNvPr id="2" name="Title 1"/>
          <p:cNvSpPr>
            <a:spLocks noGrp="1"/>
          </p:cNvSpPr>
          <p:nvPr>
            <p:ph type="title"/>
          </p:nvPr>
        </p:nvSpPr>
        <p:spPr/>
        <p:txBody>
          <a:bodyPr>
            <a:noAutofit/>
          </a:bodyPr>
          <a:lstStyle/>
          <a:p>
            <a:r>
              <a:rPr lang="en-US" b="1" dirty="0" smtClean="0">
                <a:effectLst/>
              </a:rPr>
              <a:t>Device Position: TOO PROXIMAL</a:t>
            </a:r>
            <a:br>
              <a:rPr lang="en-US" b="1" dirty="0" smtClean="0">
                <a:effectLst/>
              </a:rPr>
            </a:br>
            <a:r>
              <a:rPr lang="en-US" sz="2400" b="1" dirty="0" smtClean="0">
                <a:effectLst/>
              </a:rPr>
              <a:t>Full Recapture</a:t>
            </a:r>
            <a:endParaRPr lang="en-US" b="1" dirty="0">
              <a:effectLst/>
            </a:endParaRPr>
          </a:p>
        </p:txBody>
      </p:sp>
      <p:pic>
        <p:nvPicPr>
          <p:cNvPr id="11" name="Tproxdep 01005.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867854" y="2057400"/>
            <a:ext cx="4124613" cy="27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
          </p:nvPr>
        </p:nvSpPr>
        <p:spPr>
          <a:xfrm>
            <a:off x="121919" y="2133600"/>
            <a:ext cx="4754880" cy="1600200"/>
          </a:xfrm>
        </p:spPr>
        <p:txBody>
          <a:bodyPr>
            <a:noAutofit/>
          </a:bodyPr>
          <a:lstStyle/>
          <a:p>
            <a:pPr marL="236509" lvl="1">
              <a:lnSpc>
                <a:spcPct val="95000"/>
              </a:lnSpc>
              <a:spcBef>
                <a:spcPts val="600"/>
              </a:spcBef>
              <a:buFont typeface="Arial" pitchFamily="34" charset="0"/>
              <a:buChar char="•"/>
            </a:pPr>
            <a:r>
              <a:rPr lang="en-US" sz="1600" dirty="0" smtClean="0"/>
              <a:t>Advance tip of Access/Delivery System up to face of device (do not unsnap)</a:t>
            </a:r>
          </a:p>
          <a:p>
            <a:pPr marL="236509" lvl="1">
              <a:lnSpc>
                <a:spcPct val="95000"/>
              </a:lnSpc>
              <a:spcBef>
                <a:spcPts val="600"/>
              </a:spcBef>
              <a:buFont typeface="Arial" pitchFamily="34" charset="0"/>
              <a:buChar char="•"/>
            </a:pPr>
            <a:endParaRPr lang="en-US" sz="900" dirty="0" smtClean="0"/>
          </a:p>
          <a:p>
            <a:pPr marL="236509" lvl="1">
              <a:lnSpc>
                <a:spcPct val="95000"/>
              </a:lnSpc>
              <a:spcBef>
                <a:spcPts val="600"/>
              </a:spcBef>
              <a:buFont typeface="Arial" pitchFamily="34" charset="0"/>
              <a:buChar char="•"/>
            </a:pPr>
            <a:r>
              <a:rPr lang="en-US" sz="1600" dirty="0" smtClean="0"/>
              <a:t>Stabilize deployment knob position with right hand and gently advance System  until device is completely collapsed</a:t>
            </a:r>
          </a:p>
          <a:p>
            <a:pPr marL="630161" lvl="2">
              <a:lnSpc>
                <a:spcPct val="95000"/>
              </a:lnSpc>
              <a:spcBef>
                <a:spcPts val="600"/>
              </a:spcBef>
            </a:pPr>
            <a:r>
              <a:rPr lang="en-US" sz="1200" dirty="0" smtClean="0"/>
              <a:t>Resistance </a:t>
            </a:r>
            <a:r>
              <a:rPr lang="en-US" sz="1200" dirty="0"/>
              <a:t>will be felt as device </a:t>
            </a:r>
            <a:r>
              <a:rPr lang="en-US" sz="1200" dirty="0" smtClean="0"/>
              <a:t>shoulders collapse</a:t>
            </a:r>
          </a:p>
          <a:p>
            <a:pPr marL="630161" lvl="2">
              <a:lnSpc>
                <a:spcPct val="95000"/>
              </a:lnSpc>
              <a:spcBef>
                <a:spcPts val="600"/>
              </a:spcBef>
            </a:pPr>
            <a:endParaRPr lang="en-US" sz="900" dirty="0" smtClean="0"/>
          </a:p>
          <a:p>
            <a:pPr marL="236509" lvl="1">
              <a:lnSpc>
                <a:spcPct val="95000"/>
              </a:lnSpc>
              <a:spcBef>
                <a:spcPts val="600"/>
              </a:spcBef>
              <a:buFont typeface="Arial" pitchFamily="34" charset="0"/>
              <a:buChar char="•"/>
            </a:pPr>
            <a:r>
              <a:rPr lang="en-US" sz="1600" dirty="0"/>
              <a:t>Withdraw device until distal </a:t>
            </a:r>
            <a:r>
              <a:rPr lang="en-US" sz="1600" dirty="0" smtClean="0"/>
              <a:t>anchors are </a:t>
            </a:r>
            <a:r>
              <a:rPr lang="en-US" sz="1600" dirty="0"/>
              <a:t>proximal to marker band then tighten hemostasis </a:t>
            </a:r>
            <a:r>
              <a:rPr lang="en-US" sz="1600" dirty="0" smtClean="0"/>
              <a:t>valve</a:t>
            </a:r>
            <a:endParaRPr lang="en-US" sz="1600" dirty="0"/>
          </a:p>
        </p:txBody>
      </p:sp>
      <p:sp>
        <p:nvSpPr>
          <p:cNvPr id="3" name="Rectangle 2"/>
          <p:cNvSpPr/>
          <p:nvPr/>
        </p:nvSpPr>
        <p:spPr>
          <a:xfrm>
            <a:off x="97376" y="5029200"/>
            <a:ext cx="8970424" cy="1598899"/>
          </a:xfrm>
          <a:prstGeom prst="rect">
            <a:avLst/>
          </a:prstGeom>
        </p:spPr>
        <p:txBody>
          <a:bodyPr wrap="square">
            <a:spAutoFit/>
          </a:bodyPr>
          <a:lstStyle/>
          <a:p>
            <a:pPr marL="236509" lvl="1" indent="-236509" defTabSz="914287">
              <a:lnSpc>
                <a:spcPct val="95000"/>
              </a:lnSpc>
              <a:spcBef>
                <a:spcPts val="600"/>
              </a:spcBef>
              <a:buFont typeface="Arial" pitchFamily="34" charset="0"/>
              <a:buChar char="•"/>
            </a:pPr>
            <a:r>
              <a:rPr lang="en-US" sz="1600" dirty="0" smtClean="0">
                <a:solidFill>
                  <a:schemeClr val="accent6">
                    <a:lumMod val="75000"/>
                  </a:schemeClr>
                </a:solidFill>
              </a:rPr>
              <a:t>Unsnap </a:t>
            </a:r>
            <a:r>
              <a:rPr lang="en-US" sz="1600" dirty="0">
                <a:solidFill>
                  <a:schemeClr val="accent6">
                    <a:lumMod val="75000"/>
                  </a:schemeClr>
                </a:solidFill>
              </a:rPr>
              <a:t>and remove Delivery </a:t>
            </a:r>
            <a:r>
              <a:rPr lang="en-US" sz="1600" dirty="0" smtClean="0">
                <a:solidFill>
                  <a:schemeClr val="accent6">
                    <a:lumMod val="75000"/>
                  </a:schemeClr>
                </a:solidFill>
              </a:rPr>
              <a:t>System from </a:t>
            </a:r>
            <a:r>
              <a:rPr lang="en-US" sz="1600" dirty="0">
                <a:solidFill>
                  <a:schemeClr val="accent6">
                    <a:lumMod val="75000"/>
                  </a:schemeClr>
                </a:solidFill>
              </a:rPr>
              <a:t>Access Sheath while maintaining position within LAA</a:t>
            </a:r>
          </a:p>
          <a:p>
            <a:pPr marL="236509" lvl="1" indent="-236509" defTabSz="914287">
              <a:lnSpc>
                <a:spcPct val="95000"/>
              </a:lnSpc>
              <a:spcBef>
                <a:spcPts val="600"/>
              </a:spcBef>
              <a:buFont typeface="Arial" pitchFamily="34" charset="0"/>
              <a:buChar char="•"/>
            </a:pPr>
            <a:endParaRPr lang="en-US" sz="900" dirty="0">
              <a:solidFill>
                <a:schemeClr val="accent6">
                  <a:lumMod val="75000"/>
                </a:schemeClr>
              </a:solidFill>
            </a:endParaRPr>
          </a:p>
          <a:p>
            <a:pPr marL="236509" lvl="1" indent="-236509" defTabSz="914287">
              <a:lnSpc>
                <a:spcPct val="95000"/>
              </a:lnSpc>
              <a:spcBef>
                <a:spcPts val="600"/>
              </a:spcBef>
              <a:buFont typeface="Arial" pitchFamily="34" charset="0"/>
              <a:buChar char="•"/>
            </a:pPr>
            <a:r>
              <a:rPr lang="en-US" sz="1600" dirty="0">
                <a:solidFill>
                  <a:schemeClr val="accent6">
                    <a:lumMod val="75000"/>
                  </a:schemeClr>
                </a:solidFill>
              </a:rPr>
              <a:t>Insert pigtail catheter to reposition Access Sheath in LAA</a:t>
            </a:r>
          </a:p>
          <a:p>
            <a:pPr marL="236509" lvl="1" indent="-236509" defTabSz="914287">
              <a:lnSpc>
                <a:spcPct val="95000"/>
              </a:lnSpc>
              <a:spcBef>
                <a:spcPts val="600"/>
              </a:spcBef>
              <a:buFont typeface="Arial" pitchFamily="34" charset="0"/>
              <a:buChar char="•"/>
            </a:pPr>
            <a:endParaRPr lang="en-US" sz="900" dirty="0">
              <a:solidFill>
                <a:schemeClr val="accent6">
                  <a:lumMod val="75000"/>
                </a:schemeClr>
              </a:solidFill>
            </a:endParaRPr>
          </a:p>
          <a:p>
            <a:pPr marL="236509" lvl="1" indent="-236509" defTabSz="914287">
              <a:lnSpc>
                <a:spcPct val="95000"/>
              </a:lnSpc>
              <a:spcBef>
                <a:spcPts val="600"/>
              </a:spcBef>
              <a:buFont typeface="Arial" pitchFamily="34" charset="0"/>
              <a:buChar char="•"/>
            </a:pPr>
            <a:r>
              <a:rPr lang="en-US" sz="1600" dirty="0">
                <a:solidFill>
                  <a:schemeClr val="accent6">
                    <a:lumMod val="75000"/>
                  </a:schemeClr>
                </a:solidFill>
              </a:rPr>
              <a:t>Repeat implant steps with new Delivery </a:t>
            </a:r>
            <a:r>
              <a:rPr lang="en-US" sz="1600" dirty="0" smtClean="0">
                <a:solidFill>
                  <a:schemeClr val="accent6">
                    <a:lumMod val="75000"/>
                  </a:schemeClr>
                </a:solidFill>
              </a:rPr>
              <a:t>System</a:t>
            </a:r>
            <a:endParaRPr lang="en-US" sz="1600" dirty="0">
              <a:solidFill>
                <a:schemeClr val="accent6">
                  <a:lumMod val="75000"/>
                </a:schemeClr>
              </a:solidFill>
            </a:endParaRPr>
          </a:p>
        </p:txBody>
      </p:sp>
    </p:spTree>
    <p:extLst>
      <p:ext uri="{BB962C8B-B14F-4D97-AF65-F5344CB8AC3E}">
        <p14:creationId xmlns:p14="http://schemas.microsoft.com/office/powerpoint/2010/main" val="113651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18"/>
          <p:cNvSpPr>
            <a:spLocks noGrp="1" noChangeArrowheads="1"/>
          </p:cNvSpPr>
          <p:nvPr>
            <p:ph type="title"/>
          </p:nvPr>
        </p:nvSpPr>
        <p:spPr>
          <a:xfrm>
            <a:off x="381000" y="228600"/>
            <a:ext cx="6553200" cy="838200"/>
          </a:xfrm>
          <a:prstGeom prst="rect">
            <a:avLst/>
          </a:prstGeom>
        </p:spPr>
        <p:txBody>
          <a:bodyPr vert="horz" lIns="91440" tIns="45720" rIns="91440" bIns="45720" rtlCol="0" anchor="ctr" anchorCtr="0">
            <a:noAutofit/>
          </a:bodyPr>
          <a:lstStyle/>
          <a:p>
            <a:pPr algn="l"/>
            <a:r>
              <a:rPr lang="en-US" b="1" dirty="0" smtClean="0">
                <a:effectLst/>
                <a:latin typeface="ITC Officina Serif"/>
              </a:rPr>
              <a:t>6. Device </a:t>
            </a:r>
            <a:r>
              <a:rPr lang="en-US" b="1" dirty="0">
                <a:effectLst/>
                <a:latin typeface="ITC Officina Serif"/>
              </a:rPr>
              <a:t>Release Criteria – </a:t>
            </a:r>
            <a:r>
              <a:rPr lang="en-US" sz="3200" b="1" dirty="0">
                <a:solidFill>
                  <a:srgbClr val="FF6600"/>
                </a:solidFill>
                <a:effectLst/>
                <a:latin typeface="ITC Officina Serif"/>
              </a:rPr>
              <a:t>A</a:t>
            </a:r>
            <a:r>
              <a:rPr lang="en-US" b="1" dirty="0">
                <a:effectLst/>
                <a:latin typeface="ITC Officina Serif"/>
              </a:rPr>
              <a:t>nchor</a:t>
            </a:r>
          </a:p>
        </p:txBody>
      </p:sp>
      <p:sp>
        <p:nvSpPr>
          <p:cNvPr id="23" name="Rectangle 20"/>
          <p:cNvSpPr txBox="1">
            <a:spLocks noChangeArrowheads="1"/>
          </p:cNvSpPr>
          <p:nvPr/>
        </p:nvSpPr>
        <p:spPr bwMode="auto">
          <a:xfrm>
            <a:off x="4686300" y="1676400"/>
            <a:ext cx="4229100" cy="5181600"/>
          </a:xfrm>
          <a:prstGeom prst="rect">
            <a:avLst/>
          </a:prstGeom>
          <a:noFill/>
          <a:ln w="9525">
            <a:noFill/>
            <a:miter lim="800000"/>
            <a:headEnd/>
            <a:tailEnd/>
          </a:ln>
        </p:spPr>
        <p:txBody>
          <a:bodyPr/>
          <a:lstStyle>
            <a:lvl1pPr marL="231775" indent="-231775" algn="l" rtl="0" eaLnBrk="0" fontAlgn="base" hangingPunct="0">
              <a:spcBef>
                <a:spcPct val="50000"/>
              </a:spcBef>
              <a:spcAft>
                <a:spcPct val="0"/>
              </a:spcAft>
              <a:buClr>
                <a:schemeClr val="accent1"/>
              </a:buClr>
              <a:buChar char="•"/>
              <a:defRPr sz="2800">
                <a:solidFill>
                  <a:srgbClr val="000000"/>
                </a:solidFill>
                <a:latin typeface="Arial" charset="0"/>
                <a:ea typeface="+mn-ea"/>
                <a:cs typeface="+mn-cs"/>
              </a:defRPr>
            </a:lvl1pPr>
            <a:lvl2pPr marL="687388" indent="-285750" algn="l" rtl="0" eaLnBrk="0" fontAlgn="base" hangingPunct="0">
              <a:spcBef>
                <a:spcPct val="50000"/>
              </a:spcBef>
              <a:spcAft>
                <a:spcPct val="0"/>
              </a:spcAft>
              <a:buClr>
                <a:schemeClr val="accent1"/>
              </a:buClr>
              <a:buChar char="•"/>
              <a:defRPr sz="2800">
                <a:solidFill>
                  <a:schemeClr val="tx2"/>
                </a:solidFill>
                <a:latin typeface="Arial" charset="0"/>
                <a:cs typeface="+mn-cs"/>
              </a:defRPr>
            </a:lvl2pPr>
            <a:lvl3pPr marL="1030288" indent="-228600" algn="l" rtl="0" eaLnBrk="0" fontAlgn="base" hangingPunct="0">
              <a:spcBef>
                <a:spcPct val="50000"/>
              </a:spcBef>
              <a:spcAft>
                <a:spcPct val="0"/>
              </a:spcAft>
              <a:buClr>
                <a:schemeClr val="accent2"/>
              </a:buClr>
              <a:buFont typeface="Times New Roman" pitchFamily="18" charset="0"/>
              <a:buChar char="–"/>
              <a:defRPr sz="2400">
                <a:solidFill>
                  <a:srgbClr val="4D4D4D"/>
                </a:solidFill>
                <a:latin typeface="Arial" charset="0"/>
                <a:cs typeface="+mn-cs"/>
              </a:defRPr>
            </a:lvl3pPr>
            <a:lvl4pPr marL="1373188" indent="-228600" algn="l" rtl="0" eaLnBrk="0" fontAlgn="base" hangingPunct="0">
              <a:spcBef>
                <a:spcPct val="50000"/>
              </a:spcBef>
              <a:spcAft>
                <a:spcPct val="0"/>
              </a:spcAft>
              <a:buClr>
                <a:schemeClr val="hlink"/>
              </a:buClr>
              <a:buChar char="•"/>
              <a:defRPr sz="2000">
                <a:solidFill>
                  <a:schemeClr val="tx1"/>
                </a:solidFill>
                <a:latin typeface="Arial" charset="0"/>
                <a:cs typeface="+mn-cs"/>
              </a:defRPr>
            </a:lvl4pPr>
            <a:lvl5pPr marL="1716088" indent="-228600" algn="l" rtl="0" eaLnBrk="0" fontAlgn="base" hangingPunct="0">
              <a:spcBef>
                <a:spcPct val="50000"/>
              </a:spcBef>
              <a:spcAft>
                <a:spcPct val="0"/>
              </a:spcAft>
              <a:buClr>
                <a:schemeClr val="folHlink"/>
              </a:buClr>
              <a:buFont typeface="Times New Roman" pitchFamily="18" charset="0"/>
              <a:buChar char="–"/>
              <a:defRPr>
                <a:solidFill>
                  <a:srgbClr val="5F5F5F"/>
                </a:solidFill>
                <a:latin typeface="Arial" charset="0"/>
                <a:cs typeface="+mn-cs"/>
              </a:defRPr>
            </a:lvl5pPr>
            <a:lvl6pPr marL="18859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6pPr>
            <a:lvl7pPr marL="23431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7pPr>
            <a:lvl8pPr marL="28003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8pPr>
            <a:lvl9pPr marL="32575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9pPr>
          </a:lstStyle>
          <a:p>
            <a:pPr marL="381000" indent="-381000">
              <a:buClr>
                <a:schemeClr val="tx2"/>
              </a:buClr>
              <a:buFontTx/>
              <a:buAutoNum type="arabicPeriod"/>
              <a:defRPr/>
            </a:pPr>
            <a:r>
              <a:rPr lang="en-US" sz="1600" kern="0" dirty="0" smtClean="0">
                <a:solidFill>
                  <a:schemeClr val="accent6">
                    <a:lumMod val="75000"/>
                  </a:schemeClr>
                </a:solidFill>
              </a:rPr>
              <a:t>To test stability, gently retract deployment knob and let go, observe device returns to original position</a:t>
            </a:r>
            <a:br>
              <a:rPr lang="en-US" sz="1600" kern="0" dirty="0" smtClean="0">
                <a:solidFill>
                  <a:schemeClr val="accent6">
                    <a:lumMod val="75000"/>
                  </a:schemeClr>
                </a:solidFill>
              </a:rPr>
            </a:br>
            <a:r>
              <a:rPr lang="en-US" sz="1600" kern="0" dirty="0" smtClean="0">
                <a:solidFill>
                  <a:schemeClr val="accent6">
                    <a:lumMod val="75000"/>
                  </a:schemeClr>
                </a:solidFill>
              </a:rPr>
              <a:t/>
            </a:r>
            <a:br>
              <a:rPr lang="en-US" sz="1600" kern="0" dirty="0" smtClean="0">
                <a:solidFill>
                  <a:schemeClr val="accent6">
                    <a:lumMod val="75000"/>
                  </a:schemeClr>
                </a:solidFill>
              </a:rPr>
            </a:br>
            <a:endParaRPr lang="en-US" sz="1600" kern="0" dirty="0" smtClean="0">
              <a:solidFill>
                <a:schemeClr val="accent6">
                  <a:lumMod val="75000"/>
                </a:schemeClr>
              </a:solidFill>
            </a:endParaRPr>
          </a:p>
          <a:p>
            <a:pPr marL="381000" indent="-381000">
              <a:buClr>
                <a:srgbClr val="F08637"/>
              </a:buClr>
              <a:buFontTx/>
              <a:buAutoNum type="arabicPeriod"/>
              <a:defRPr/>
            </a:pPr>
            <a:endParaRPr lang="en-US" sz="1600" kern="0" dirty="0" smtClean="0">
              <a:solidFill>
                <a:schemeClr val="accent6">
                  <a:lumMod val="75000"/>
                </a:schemeClr>
              </a:solidFill>
            </a:endParaRPr>
          </a:p>
          <a:p>
            <a:pPr marL="381000" indent="-381000">
              <a:buClr>
                <a:srgbClr val="F08637"/>
              </a:buClr>
              <a:buFontTx/>
              <a:buAutoNum type="arabicPeriod"/>
              <a:defRPr/>
            </a:pPr>
            <a:endParaRPr lang="en-US" sz="1600" kern="0" dirty="0" smtClean="0">
              <a:solidFill>
                <a:schemeClr val="accent6">
                  <a:lumMod val="75000"/>
                </a:schemeClr>
              </a:solidFill>
            </a:endParaRPr>
          </a:p>
          <a:p>
            <a:pPr marL="381000" indent="-381000">
              <a:buClr>
                <a:srgbClr val="F08637"/>
              </a:buClr>
              <a:buFontTx/>
              <a:buAutoNum type="arabicPeriod"/>
              <a:defRPr/>
            </a:pPr>
            <a:endParaRPr lang="en-US" sz="1600" kern="0" dirty="0" smtClean="0">
              <a:solidFill>
                <a:schemeClr val="accent6">
                  <a:lumMod val="75000"/>
                </a:schemeClr>
              </a:solidFill>
            </a:endParaRPr>
          </a:p>
          <a:p>
            <a:pPr marL="381000" indent="-381000">
              <a:buClr>
                <a:srgbClr val="F08637"/>
              </a:buClr>
              <a:buFontTx/>
              <a:buAutoNum type="arabicPeriod"/>
              <a:defRPr/>
            </a:pPr>
            <a:endParaRPr lang="en-US" sz="1600" kern="0" dirty="0" smtClean="0">
              <a:solidFill>
                <a:schemeClr val="accent6">
                  <a:lumMod val="75000"/>
                </a:schemeClr>
              </a:solidFill>
            </a:endParaRPr>
          </a:p>
          <a:p>
            <a:pPr marL="381000" indent="-381000">
              <a:buClr>
                <a:srgbClr val="F08637"/>
              </a:buClr>
              <a:buFontTx/>
              <a:buAutoNum type="arabicPeriod"/>
              <a:defRPr/>
            </a:pPr>
            <a:endParaRPr lang="en-US" sz="1600" kern="0" dirty="0" smtClean="0">
              <a:solidFill>
                <a:schemeClr val="accent6">
                  <a:lumMod val="75000"/>
                </a:schemeClr>
              </a:solidFill>
            </a:endParaRPr>
          </a:p>
          <a:p>
            <a:pPr marL="381000" indent="-381000">
              <a:buClr>
                <a:schemeClr val="tx2"/>
              </a:buClr>
              <a:buFontTx/>
              <a:buAutoNum type="arabicPeriod"/>
              <a:defRPr/>
            </a:pPr>
            <a:r>
              <a:rPr lang="en-US" sz="1600" kern="0" dirty="0" smtClean="0">
                <a:solidFill>
                  <a:schemeClr val="accent6">
                    <a:lumMod val="75000"/>
                  </a:schemeClr>
                </a:solidFill>
              </a:rPr>
              <a:t>If the device moves to where position is no longer acceptable or the compression is no longer sufficient, the device should be recaptured</a:t>
            </a:r>
          </a:p>
          <a:p>
            <a:pPr marL="381000" indent="-381000">
              <a:buClr>
                <a:schemeClr val="tx2"/>
              </a:buClr>
              <a:buFontTx/>
              <a:buAutoNum type="arabicPeriod"/>
              <a:defRPr/>
            </a:pPr>
            <a:r>
              <a:rPr lang="en-US" sz="1600" kern="0" dirty="0" smtClean="0">
                <a:solidFill>
                  <a:schemeClr val="accent6">
                    <a:lumMod val="75000"/>
                  </a:schemeClr>
                </a:solidFill>
              </a:rPr>
              <a:t>Test stability more than once if device stability is questionable</a:t>
            </a:r>
          </a:p>
        </p:txBody>
      </p:sp>
      <p:sp>
        <p:nvSpPr>
          <p:cNvPr id="24" name="TextBox 10"/>
          <p:cNvSpPr txBox="1">
            <a:spLocks noChangeArrowheads="1"/>
          </p:cNvSpPr>
          <p:nvPr/>
        </p:nvSpPr>
        <p:spPr bwMode="auto">
          <a:xfrm>
            <a:off x="5867400" y="4419600"/>
            <a:ext cx="2741613" cy="304800"/>
          </a:xfrm>
          <a:prstGeom prst="rect">
            <a:avLst/>
          </a:prstGeom>
          <a:noFill/>
          <a:ln w="9525">
            <a:noFill/>
            <a:miter lim="800000"/>
            <a:headEnd/>
            <a:tailEnd/>
          </a:ln>
        </p:spPr>
        <p:txBody>
          <a:bodyPr>
            <a:spAutoFit/>
          </a:bodyPr>
          <a:lstStyle/>
          <a:p>
            <a:pPr fontAlgn="auto">
              <a:spcBef>
                <a:spcPts val="0"/>
              </a:spcBef>
              <a:spcAft>
                <a:spcPts val="0"/>
              </a:spcAft>
              <a:defRPr/>
            </a:pPr>
            <a:r>
              <a:rPr lang="en-US" sz="1400" kern="0" dirty="0">
                <a:solidFill>
                  <a:schemeClr val="bg1">
                    <a:lumMod val="50000"/>
                  </a:schemeClr>
                </a:solidFill>
                <a:latin typeface="Arial" charset="0"/>
                <a:cs typeface="Arial" charset="0"/>
              </a:rPr>
              <a:t>Hemostasis Valve</a:t>
            </a:r>
          </a:p>
        </p:txBody>
      </p:sp>
      <p:pic>
        <p:nvPicPr>
          <p:cNvPr id="49157" name="Picture 2" descr="C:\Documents and Settings\serickson\Desktop\Standardized PPT Update Project\Standardized PPT project\Foundation\deliveryhandle_090805.jpg"/>
          <p:cNvPicPr>
            <a:picLocks noChangeAspect="1" noChangeArrowheads="1"/>
          </p:cNvPicPr>
          <p:nvPr/>
        </p:nvPicPr>
        <p:blipFill>
          <a:blip r:embed="rId4">
            <a:extLst>
              <a:ext uri="{28A0092B-C50C-407E-A947-70E740481C1C}">
                <a14:useLocalDpi xmlns:a14="http://schemas.microsoft.com/office/drawing/2010/main" val="0"/>
              </a:ext>
            </a:extLst>
          </a:blip>
          <a:srcRect l="13956" t="40247" r="13861" b="42374"/>
          <a:stretch>
            <a:fillRect/>
          </a:stretch>
        </p:blipFill>
        <p:spPr bwMode="auto">
          <a:xfrm>
            <a:off x="4840288" y="3119438"/>
            <a:ext cx="3386137" cy="9509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9"/>
          <p:cNvSpPr txBox="1">
            <a:spLocks noChangeArrowheads="1"/>
          </p:cNvSpPr>
          <p:nvPr/>
        </p:nvSpPr>
        <p:spPr bwMode="auto">
          <a:xfrm>
            <a:off x="5391150" y="3411538"/>
            <a:ext cx="1085850" cy="304800"/>
          </a:xfrm>
          <a:prstGeom prst="rect">
            <a:avLst/>
          </a:prstGeom>
          <a:noFill/>
          <a:ln w="9525">
            <a:noFill/>
            <a:miter lim="800000"/>
            <a:headEnd/>
            <a:tailEnd/>
          </a:ln>
        </p:spPr>
        <p:txBody>
          <a:bodyPr>
            <a:spAutoFit/>
          </a:bodyPr>
          <a:lstStyle/>
          <a:p>
            <a:pPr fontAlgn="auto">
              <a:spcBef>
                <a:spcPts val="0"/>
              </a:spcBef>
              <a:spcAft>
                <a:spcPts val="0"/>
              </a:spcAft>
              <a:defRPr/>
            </a:pPr>
            <a:r>
              <a:rPr lang="en-US" sz="1400" kern="0" dirty="0">
                <a:solidFill>
                  <a:schemeClr val="bg1">
                    <a:lumMod val="50000"/>
                  </a:schemeClr>
                </a:solidFill>
                <a:latin typeface="Arial" charset="0"/>
                <a:cs typeface="Arial" charset="0"/>
              </a:rPr>
              <a:t>Core Wire</a:t>
            </a:r>
          </a:p>
        </p:txBody>
      </p:sp>
      <p:sp>
        <p:nvSpPr>
          <p:cNvPr id="27" name="TextBox 8"/>
          <p:cNvSpPr txBox="1">
            <a:spLocks noChangeArrowheads="1"/>
          </p:cNvSpPr>
          <p:nvPr/>
        </p:nvSpPr>
        <p:spPr bwMode="auto">
          <a:xfrm>
            <a:off x="4875213" y="2800350"/>
            <a:ext cx="2744787" cy="304800"/>
          </a:xfrm>
          <a:prstGeom prst="rect">
            <a:avLst/>
          </a:prstGeom>
          <a:noFill/>
          <a:ln w="9525">
            <a:noFill/>
            <a:miter lim="800000"/>
            <a:headEnd/>
            <a:tailEnd/>
          </a:ln>
        </p:spPr>
        <p:txBody>
          <a:bodyPr>
            <a:spAutoFit/>
          </a:bodyPr>
          <a:lstStyle/>
          <a:p>
            <a:pPr fontAlgn="auto">
              <a:spcBef>
                <a:spcPts val="0"/>
              </a:spcBef>
              <a:spcAft>
                <a:spcPts val="0"/>
              </a:spcAft>
              <a:defRPr/>
            </a:pPr>
            <a:r>
              <a:rPr lang="en-US" sz="1400" kern="0" dirty="0">
                <a:solidFill>
                  <a:schemeClr val="bg1">
                    <a:lumMod val="50000"/>
                  </a:schemeClr>
                </a:solidFill>
                <a:latin typeface="Arial" charset="0"/>
                <a:cs typeface="Arial" charset="0"/>
              </a:rPr>
              <a:t>Deployment Knob</a:t>
            </a:r>
          </a:p>
        </p:txBody>
      </p:sp>
      <p:pic>
        <p:nvPicPr>
          <p:cNvPr id="28" name="Flotug103031.mpg">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l="5920" t="4526" r="5920" b="4565"/>
          <a:stretch>
            <a:fillRect/>
          </a:stretch>
        </p:blipFill>
        <p:spPr bwMode="auto">
          <a:xfrm>
            <a:off x="298450" y="2275820"/>
            <a:ext cx="3968750" cy="39719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9" name="Line 21"/>
          <p:cNvSpPr>
            <a:spLocks noChangeShapeType="1"/>
          </p:cNvSpPr>
          <p:nvPr/>
        </p:nvSpPr>
        <p:spPr bwMode="auto">
          <a:xfrm flipH="1">
            <a:off x="5029200" y="3124200"/>
            <a:ext cx="304800" cy="433388"/>
          </a:xfrm>
          <a:prstGeom prst="line">
            <a:avLst/>
          </a:prstGeom>
          <a:noFill/>
          <a:ln w="38100">
            <a:solidFill>
              <a:srgbClr val="000000"/>
            </a:solidFill>
            <a:round/>
            <a:headEnd/>
            <a:tailEnd type="arrow" w="med" len="med"/>
          </a:ln>
        </p:spPr>
        <p:txBody>
          <a:bodyPr/>
          <a:lstStyle/>
          <a:p>
            <a:pPr fontAlgn="auto">
              <a:spcBef>
                <a:spcPts val="0"/>
              </a:spcBef>
              <a:spcAft>
                <a:spcPts val="0"/>
              </a:spcAft>
              <a:defRPr/>
            </a:pPr>
            <a:endParaRPr lang="en-US" b="0" kern="0" dirty="0">
              <a:solidFill>
                <a:schemeClr val="bg1">
                  <a:lumMod val="50000"/>
                </a:schemeClr>
              </a:solidFill>
              <a:latin typeface="Arial" charset="0"/>
              <a:cs typeface="Arial" charset="0"/>
            </a:endParaRPr>
          </a:p>
        </p:txBody>
      </p:sp>
      <p:sp>
        <p:nvSpPr>
          <p:cNvPr id="30" name="Line 23"/>
          <p:cNvSpPr>
            <a:spLocks noChangeShapeType="1"/>
          </p:cNvSpPr>
          <p:nvPr/>
        </p:nvSpPr>
        <p:spPr bwMode="auto">
          <a:xfrm flipH="1">
            <a:off x="6096000" y="3962400"/>
            <a:ext cx="304800" cy="433388"/>
          </a:xfrm>
          <a:prstGeom prst="line">
            <a:avLst/>
          </a:prstGeom>
          <a:noFill/>
          <a:ln w="38100">
            <a:solidFill>
              <a:srgbClr val="000000"/>
            </a:solidFill>
            <a:round/>
            <a:headEnd type="arrow" w="med" len="med"/>
            <a:tailEnd/>
          </a:ln>
        </p:spPr>
        <p:txBody>
          <a:bodyPr/>
          <a:lstStyle/>
          <a:p>
            <a:pPr fontAlgn="auto">
              <a:spcBef>
                <a:spcPts val="0"/>
              </a:spcBef>
              <a:spcAft>
                <a:spcPts val="0"/>
              </a:spcAft>
              <a:defRPr/>
            </a:pPr>
            <a:endParaRPr lang="en-US" b="0" kern="0" dirty="0">
              <a:solidFill>
                <a:schemeClr val="bg1">
                  <a:lumMod val="50000"/>
                </a:schemeClr>
              </a:solidFill>
              <a:latin typeface="Arial" charset="0"/>
              <a:cs typeface="Arial" charset="0"/>
            </a:endParaRPr>
          </a:p>
        </p:txBody>
      </p:sp>
      <p:sp>
        <p:nvSpPr>
          <p:cNvPr id="31" name="Rectangle 24"/>
          <p:cNvSpPr>
            <a:spLocks noChangeArrowheads="1"/>
          </p:cNvSpPr>
          <p:nvPr/>
        </p:nvSpPr>
        <p:spPr bwMode="auto">
          <a:xfrm>
            <a:off x="228600" y="1600200"/>
            <a:ext cx="4099199" cy="52322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800" b="1" kern="0" dirty="0" smtClean="0">
                <a:solidFill>
                  <a:schemeClr val="accent6"/>
                </a:solidFill>
                <a:latin typeface="Arial" charset="0"/>
                <a:cs typeface="Arial" charset="0"/>
              </a:rPr>
              <a:t>Tug Test – Pass or Fail</a:t>
            </a:r>
            <a:endParaRPr lang="en-US" sz="2800" b="1" kern="0" dirty="0">
              <a:solidFill>
                <a:schemeClr val="accent6"/>
              </a:solidFill>
              <a:latin typeface="Arial" charset="0"/>
              <a:cs typeface="Arial" charset="0"/>
            </a:endParaRPr>
          </a:p>
        </p:txBody>
      </p:sp>
    </p:spTree>
    <p:extLst>
      <p:ext uri="{BB962C8B-B14F-4D97-AF65-F5344CB8AC3E}">
        <p14:creationId xmlns:p14="http://schemas.microsoft.com/office/powerpoint/2010/main" val="4013861487"/>
      </p:ext>
    </p:extLst>
  </p:cSld>
  <p:clrMapOvr>
    <a:masterClrMapping/>
  </p:clrMapOvr>
  <p:transition/>
  <p:timing>
    <p:tnLst>
      <p:par>
        <p:cTn id="1" dur="indefinite" restart="never" nodeType="tmRoot">
          <p:childTnLst>
            <p:video>
              <p:cMediaNode>
                <p:cTn id="2" repeatCount="indefinite" fill="hold" display="0">
                  <p:stCondLst>
                    <p:cond delay="indefinite"/>
                  </p:stCondLst>
                  <p:endCondLst>
                    <p:cond evt="onNext" delay="0">
                      <p:tgtEl>
                        <p:sldTgt/>
                      </p:tgtEl>
                    </p:cond>
                    <p:cond evt="onPrev" delay="0">
                      <p:tgtEl>
                        <p:sldTgt/>
                      </p:tgtEl>
                    </p:cond>
                  </p:endCondLst>
                </p:cTn>
                <p:tgtEl>
                  <p:spTgt spid="28"/>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41107719"/>
              </p:ext>
            </p:extLst>
          </p:nvPr>
        </p:nvGraphicFramePr>
        <p:xfrm>
          <a:off x="4495799" y="2337350"/>
          <a:ext cx="4450443" cy="2663329"/>
        </p:xfrm>
        <a:graphic>
          <a:graphicData uri="http://schemas.openxmlformats.org/drawingml/2006/table">
            <a:tbl>
              <a:tblPr/>
              <a:tblGrid>
                <a:gridCol w="973035"/>
                <a:gridCol w="1159136"/>
                <a:gridCol w="1159136"/>
                <a:gridCol w="1159136"/>
              </a:tblGrid>
              <a:tr h="948829">
                <a:tc>
                  <a:txBody>
                    <a:bodyPr/>
                    <a:lstStyle/>
                    <a:p>
                      <a:pPr marL="0" marR="0" algn="ctr">
                        <a:lnSpc>
                          <a:spcPct val="115000"/>
                        </a:lnSpc>
                        <a:spcBef>
                          <a:spcPts val="0"/>
                        </a:spcBef>
                        <a:spcAft>
                          <a:spcPts val="0"/>
                        </a:spcAft>
                      </a:pPr>
                      <a:endParaRPr lang="en-US" sz="1300" baseline="0" dirty="0">
                        <a:solidFill>
                          <a:schemeClr val="bg1">
                            <a:lumMod val="75000"/>
                          </a:schemeClr>
                        </a:solidFill>
                        <a:latin typeface="Calibri"/>
                        <a:ea typeface="Times New Roman"/>
                        <a:cs typeface="Arial"/>
                      </a:endParaRPr>
                    </a:p>
                    <a:p>
                      <a:pPr marL="0" marR="0" algn="ctr">
                        <a:lnSpc>
                          <a:spcPct val="115000"/>
                        </a:lnSpc>
                        <a:spcBef>
                          <a:spcPts val="0"/>
                        </a:spcBef>
                        <a:spcAft>
                          <a:spcPts val="0"/>
                        </a:spcAft>
                      </a:pPr>
                      <a:r>
                        <a:rPr lang="en-US" sz="1300" b="1" baseline="0" dirty="0">
                          <a:solidFill>
                            <a:schemeClr val="bg1">
                              <a:lumMod val="75000"/>
                            </a:schemeClr>
                          </a:solidFill>
                          <a:latin typeface="Calibri"/>
                          <a:ea typeface="Times New Roman"/>
                          <a:cs typeface="Arial"/>
                        </a:rPr>
                        <a:t>Maximum </a:t>
                      </a:r>
                      <a:r>
                        <a:rPr lang="en-US" sz="1300" b="1" baseline="0" dirty="0" smtClean="0">
                          <a:solidFill>
                            <a:schemeClr val="bg1">
                              <a:lumMod val="75000"/>
                            </a:schemeClr>
                          </a:solidFill>
                          <a:latin typeface="Calibri"/>
                          <a:ea typeface="Times New Roman"/>
                          <a:cs typeface="Arial"/>
                        </a:rPr>
                        <a:t>LAA </a:t>
                      </a:r>
                      <a:r>
                        <a:rPr lang="en-US" sz="1300" b="1" baseline="0" dirty="0" err="1" smtClean="0">
                          <a:solidFill>
                            <a:schemeClr val="bg1">
                              <a:lumMod val="75000"/>
                            </a:schemeClr>
                          </a:solidFill>
                          <a:latin typeface="Calibri"/>
                          <a:ea typeface="Times New Roman"/>
                          <a:cs typeface="Arial"/>
                        </a:rPr>
                        <a:t>Ostium</a:t>
                      </a:r>
                      <a:endParaRPr lang="en-US" sz="1300" baseline="0" dirty="0">
                        <a:solidFill>
                          <a:schemeClr val="bg1">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lnSpc>
                          <a:spcPct val="115000"/>
                        </a:lnSpc>
                        <a:spcBef>
                          <a:spcPts val="0"/>
                        </a:spcBef>
                        <a:spcAft>
                          <a:spcPts val="0"/>
                        </a:spcAft>
                      </a:pPr>
                      <a:endParaRPr lang="en-US" sz="1300" baseline="0" dirty="0">
                        <a:solidFill>
                          <a:srgbClr val="000000"/>
                        </a:solidFill>
                        <a:latin typeface="Calibri"/>
                        <a:ea typeface="Times New Roman"/>
                        <a:cs typeface="Arial"/>
                      </a:endParaRPr>
                    </a:p>
                    <a:p>
                      <a:pPr marL="0" marR="0" algn="ctr">
                        <a:lnSpc>
                          <a:spcPct val="115000"/>
                        </a:lnSpc>
                        <a:spcBef>
                          <a:spcPts val="0"/>
                        </a:spcBef>
                        <a:spcAft>
                          <a:spcPts val="0"/>
                        </a:spcAft>
                      </a:pPr>
                      <a:r>
                        <a:rPr lang="en-US" sz="1300" b="1" baseline="0" dirty="0">
                          <a:solidFill>
                            <a:srgbClr val="000000"/>
                          </a:solidFill>
                          <a:latin typeface="Calibri"/>
                          <a:ea typeface="Times New Roman"/>
                          <a:cs typeface="Arial"/>
                        </a:rPr>
                        <a:t>Device </a:t>
                      </a:r>
                      <a:r>
                        <a:rPr lang="en-US" sz="1300" b="1" baseline="0" dirty="0" smtClean="0">
                          <a:solidFill>
                            <a:srgbClr val="000000"/>
                          </a:solidFill>
                          <a:latin typeface="Calibri"/>
                          <a:ea typeface="Times New Roman"/>
                          <a:cs typeface="Arial"/>
                        </a:rPr>
                        <a:t>Size</a:t>
                      </a:r>
                      <a:endParaRPr lang="en-US" sz="1300" baseline="0" dirty="0">
                        <a:solidFill>
                          <a:srgbClr val="000000"/>
                        </a:solidFill>
                        <a:latin typeface="Times New Roman"/>
                        <a:ea typeface="Times New Roman"/>
                        <a:cs typeface="Times New Roman"/>
                      </a:endParaRPr>
                    </a:p>
                    <a:p>
                      <a:pPr marL="0" marR="0" algn="ctr">
                        <a:lnSpc>
                          <a:spcPct val="115000"/>
                        </a:lnSpc>
                        <a:spcBef>
                          <a:spcPts val="0"/>
                        </a:spcBef>
                        <a:spcAft>
                          <a:spcPts val="0"/>
                        </a:spcAft>
                      </a:pPr>
                      <a:r>
                        <a:rPr lang="en-US" sz="1100" i="1" baseline="0" dirty="0">
                          <a:solidFill>
                            <a:srgbClr val="000000"/>
                          </a:solidFill>
                          <a:latin typeface="Calibri"/>
                          <a:ea typeface="Times New Roman"/>
                          <a:cs typeface="Arial"/>
                        </a:rPr>
                        <a:t>(uncompressed diameter)</a:t>
                      </a:r>
                      <a:endParaRPr lang="en-US" sz="11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0" algn="ctr" defTabSz="914400" rtl="0" eaLnBrk="1" fontAlgn="base" latinLnBrk="0" hangingPunct="1">
                        <a:lnSpc>
                          <a:spcPct val="100000"/>
                        </a:lnSpc>
                        <a:spcBef>
                          <a:spcPct val="0"/>
                        </a:spcBef>
                        <a:spcAft>
                          <a:spcPct val="0"/>
                        </a:spcAft>
                        <a:buClr>
                          <a:schemeClr val="accent1"/>
                        </a:buClr>
                        <a:buSzTx/>
                        <a:buFontTx/>
                        <a:buNone/>
                        <a:tabLst/>
                      </a:pPr>
                      <a:endParaRPr kumimoji="0" lang="en-US" sz="7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1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Maximum (20%)</a:t>
                      </a:r>
                      <a:endParaRPr kumimoji="0" lang="en-US" sz="11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1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Compression Measured Diameter*</a:t>
                      </a:r>
                      <a:endParaRPr kumimoji="0" lang="en-US" sz="11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0" algn="ctr" defTabSz="914400" rtl="0" eaLnBrk="1" fontAlgn="base" latinLnBrk="0" hangingPunct="1">
                        <a:lnSpc>
                          <a:spcPct val="100000"/>
                        </a:lnSpc>
                        <a:spcBef>
                          <a:spcPct val="0"/>
                        </a:spcBef>
                        <a:spcAft>
                          <a:spcPct val="0"/>
                        </a:spcAft>
                        <a:buClr>
                          <a:schemeClr val="accent1"/>
                        </a:buClr>
                        <a:buSzTx/>
                        <a:buFontTx/>
                        <a:buNone/>
                        <a:tabLst/>
                      </a:pPr>
                      <a:endParaRPr kumimoji="0" lang="en-US" sz="7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1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Minimum (8%)</a:t>
                      </a:r>
                      <a:r>
                        <a:rPr kumimoji="0" lang="en-US" sz="11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 Compression Measured Diameter*</a:t>
                      </a:r>
                      <a:endParaRPr kumimoji="0" lang="en-US" sz="11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312703">
                <a:tc>
                  <a:txBody>
                    <a:bodyPr/>
                    <a:lstStyle/>
                    <a:p>
                      <a:pPr marL="0" marR="0" algn="ctr">
                        <a:lnSpc>
                          <a:spcPct val="150000"/>
                        </a:lnSpc>
                        <a:spcBef>
                          <a:spcPts val="0"/>
                        </a:spcBef>
                        <a:spcAft>
                          <a:spcPts val="0"/>
                        </a:spcAft>
                      </a:pPr>
                      <a:r>
                        <a:rPr lang="en-US" sz="1500" baseline="0" dirty="0" smtClean="0">
                          <a:solidFill>
                            <a:schemeClr val="bg1">
                              <a:lumMod val="75000"/>
                            </a:schemeClr>
                          </a:solidFill>
                          <a:latin typeface="Calibri"/>
                          <a:ea typeface="Times New Roman"/>
                          <a:cs typeface="Arial"/>
                        </a:rPr>
                        <a:t>17-19 mm</a:t>
                      </a:r>
                      <a:endParaRPr lang="en-US" sz="1500" baseline="0" dirty="0">
                        <a:solidFill>
                          <a:schemeClr val="bg1">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76250" algn="l"/>
                        </a:tabLst>
                      </a:pPr>
                      <a:r>
                        <a:rPr lang="en-US" sz="1500" baseline="0" dirty="0" smtClean="0">
                          <a:solidFill>
                            <a:srgbClr val="000000"/>
                          </a:solidFill>
                          <a:latin typeface="Calibri"/>
                          <a:ea typeface="Times New Roman"/>
                          <a:cs typeface="Arial"/>
                        </a:rPr>
                        <a:t>21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16.8 mm</a:t>
                      </a:r>
                      <a:endParaRPr kumimoji="0" 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19.3 mm</a:t>
                      </a:r>
                      <a:endParaRPr kumimoji="0" 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03">
                <a:tc>
                  <a:txBody>
                    <a:bodyPr/>
                    <a:lstStyle/>
                    <a:p>
                      <a:pPr marL="0" marR="0" algn="ctr">
                        <a:lnSpc>
                          <a:spcPct val="150000"/>
                        </a:lnSpc>
                        <a:spcBef>
                          <a:spcPts val="0"/>
                        </a:spcBef>
                        <a:spcAft>
                          <a:spcPts val="0"/>
                        </a:spcAft>
                      </a:pPr>
                      <a:r>
                        <a:rPr lang="en-US" sz="1500" baseline="0" dirty="0" smtClean="0">
                          <a:solidFill>
                            <a:schemeClr val="bg1">
                              <a:lumMod val="75000"/>
                            </a:schemeClr>
                          </a:solidFill>
                          <a:latin typeface="Calibri"/>
                          <a:ea typeface="Times New Roman"/>
                          <a:cs typeface="Arial"/>
                        </a:rPr>
                        <a:t>20-22 mm</a:t>
                      </a:r>
                      <a:endParaRPr lang="en-US" sz="1500" baseline="0" dirty="0">
                        <a:solidFill>
                          <a:schemeClr val="bg1">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24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19.2 mm</a:t>
                      </a:r>
                      <a:endParaRPr kumimoji="0" 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22.1 mm</a:t>
                      </a:r>
                      <a:endParaRPr kumimoji="0" 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03">
                <a:tc>
                  <a:txBody>
                    <a:bodyPr/>
                    <a:lstStyle/>
                    <a:p>
                      <a:pPr marL="0" marR="0" algn="ctr">
                        <a:lnSpc>
                          <a:spcPct val="150000"/>
                        </a:lnSpc>
                        <a:spcBef>
                          <a:spcPts val="0"/>
                        </a:spcBef>
                        <a:spcAft>
                          <a:spcPts val="0"/>
                        </a:spcAft>
                      </a:pPr>
                      <a:r>
                        <a:rPr lang="en-US" sz="1500" baseline="0" dirty="0" smtClean="0">
                          <a:solidFill>
                            <a:schemeClr val="bg1">
                              <a:lumMod val="75000"/>
                            </a:schemeClr>
                          </a:solidFill>
                          <a:latin typeface="Calibri"/>
                          <a:ea typeface="Times New Roman"/>
                          <a:cs typeface="Arial"/>
                        </a:rPr>
                        <a:t>23-25 mm</a:t>
                      </a:r>
                      <a:endParaRPr lang="en-US" sz="1500" baseline="0" dirty="0">
                        <a:solidFill>
                          <a:schemeClr val="bg1">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27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21.6 mm</a:t>
                      </a:r>
                      <a:endParaRPr kumimoji="0" 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24.8 mm</a:t>
                      </a:r>
                      <a:endParaRPr kumimoji="0" 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03">
                <a:tc>
                  <a:txBody>
                    <a:bodyPr/>
                    <a:lstStyle/>
                    <a:p>
                      <a:pPr marL="0" marR="0" algn="ctr">
                        <a:lnSpc>
                          <a:spcPct val="150000"/>
                        </a:lnSpc>
                        <a:spcBef>
                          <a:spcPts val="0"/>
                        </a:spcBef>
                        <a:spcAft>
                          <a:spcPts val="0"/>
                        </a:spcAft>
                      </a:pPr>
                      <a:r>
                        <a:rPr lang="en-US" sz="1500" baseline="0" dirty="0" smtClean="0">
                          <a:solidFill>
                            <a:schemeClr val="bg1">
                              <a:lumMod val="75000"/>
                            </a:schemeClr>
                          </a:solidFill>
                          <a:latin typeface="Calibri"/>
                          <a:ea typeface="Times New Roman"/>
                          <a:cs typeface="Arial"/>
                        </a:rPr>
                        <a:t>26-28 mm</a:t>
                      </a:r>
                      <a:endParaRPr lang="en-US" sz="1500" baseline="0" dirty="0">
                        <a:solidFill>
                          <a:schemeClr val="bg1">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30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24.0 mm</a:t>
                      </a:r>
                      <a:endParaRPr kumimoji="0" 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27.6 mm</a:t>
                      </a:r>
                      <a:endParaRPr kumimoji="0" 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03">
                <a:tc>
                  <a:txBody>
                    <a:bodyPr/>
                    <a:lstStyle/>
                    <a:p>
                      <a:pPr marL="0" marR="0" algn="ctr">
                        <a:lnSpc>
                          <a:spcPct val="150000"/>
                        </a:lnSpc>
                        <a:spcBef>
                          <a:spcPts val="0"/>
                        </a:spcBef>
                        <a:spcAft>
                          <a:spcPts val="0"/>
                        </a:spcAft>
                      </a:pPr>
                      <a:r>
                        <a:rPr lang="en-US" sz="1500" baseline="0" dirty="0" smtClean="0">
                          <a:solidFill>
                            <a:schemeClr val="bg1">
                              <a:lumMod val="75000"/>
                            </a:schemeClr>
                          </a:solidFill>
                          <a:latin typeface="Calibri"/>
                          <a:ea typeface="Times New Roman"/>
                          <a:cs typeface="Arial"/>
                        </a:rPr>
                        <a:t>29-31 mm</a:t>
                      </a:r>
                      <a:endParaRPr lang="en-US" sz="1500" baseline="0" dirty="0">
                        <a:solidFill>
                          <a:schemeClr val="bg1">
                            <a:lumMod val="75000"/>
                          </a:schemeClr>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aseline="0" dirty="0" smtClean="0">
                          <a:solidFill>
                            <a:srgbClr val="000000"/>
                          </a:solidFill>
                          <a:latin typeface="Calibri"/>
                          <a:ea typeface="Times New Roman"/>
                          <a:cs typeface="Arial"/>
                        </a:rPr>
                        <a:t>33 mm</a:t>
                      </a:r>
                      <a:endParaRPr lang="en-US" sz="1500" baseline="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26.4 mm</a:t>
                      </a:r>
                      <a:endParaRPr kumimoji="0" 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lvl="0" indent="-231775" algn="ctr" defTabSz="914400" rtl="0" eaLnBrk="1" fontAlgn="base" latinLnBrk="0" hangingPunct="1">
                        <a:lnSpc>
                          <a:spcPct val="15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30.4 mm</a:t>
                      </a:r>
                      <a:endParaRPr kumimoji="0" 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2345" marR="62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98722" name="Rectangle 44"/>
          <p:cNvSpPr>
            <a:spLocks noGrp="1" noChangeArrowheads="1"/>
          </p:cNvSpPr>
          <p:nvPr>
            <p:ph type="title"/>
          </p:nvPr>
        </p:nvSpPr>
        <p:spPr>
          <a:prstGeom prst="rect">
            <a:avLst/>
          </a:prstGeom>
        </p:spPr>
        <p:txBody>
          <a:bodyPr vert="horz" lIns="91440" tIns="45720" rIns="91440" bIns="45720" rtlCol="0" anchor="ctr" anchorCtr="0">
            <a:normAutofit/>
          </a:bodyPr>
          <a:lstStyle/>
          <a:p>
            <a:r>
              <a:rPr lang="en-US" sz="2800" b="1" dirty="0" smtClean="0">
                <a:effectLst/>
                <a:latin typeface="ITC Officina Serif"/>
              </a:rPr>
              <a:t>6. Device Release Criteria - </a:t>
            </a:r>
            <a:r>
              <a:rPr lang="en-US" sz="3200" b="1" dirty="0" smtClean="0">
                <a:solidFill>
                  <a:srgbClr val="FF6600"/>
                </a:solidFill>
                <a:effectLst/>
                <a:latin typeface="ITC Officina Serif"/>
              </a:rPr>
              <a:t>S</a:t>
            </a:r>
            <a:r>
              <a:rPr lang="en-US" sz="2800" b="1" dirty="0" smtClean="0">
                <a:effectLst/>
                <a:latin typeface="ITC Officina Serif"/>
              </a:rPr>
              <a:t>ize</a:t>
            </a:r>
            <a:endParaRPr lang="en-US" sz="2800" b="1" dirty="0">
              <a:effectLst/>
              <a:latin typeface="ITC Officina Serif"/>
            </a:endParaRPr>
          </a:p>
        </p:txBody>
      </p:sp>
      <p:sp>
        <p:nvSpPr>
          <p:cNvPr id="50179" name="TextBox 12"/>
          <p:cNvSpPr txBox="1">
            <a:spLocks noChangeArrowheads="1"/>
          </p:cNvSpPr>
          <p:nvPr/>
        </p:nvSpPr>
        <p:spPr bwMode="auto">
          <a:xfrm>
            <a:off x="1752600" y="6521450"/>
            <a:ext cx="7696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1100" b="0" dirty="0">
                <a:solidFill>
                  <a:srgbClr val="F8F8F8"/>
                </a:solidFill>
                <a:ea typeface="MS PGothic" pitchFamily="34" charset="-128"/>
              </a:rPr>
              <a:t>Caution: Investigational device limited to investigational use only under US federal law. Not for sale.</a:t>
            </a:r>
          </a:p>
          <a:p>
            <a:pPr eaLnBrk="1" hangingPunct="1"/>
            <a:endParaRPr lang="en-US" b="0" dirty="0">
              <a:solidFill>
                <a:srgbClr val="F8F8F8"/>
              </a:solidFill>
              <a:ea typeface="MS PGothic" pitchFamily="34" charset="-128"/>
            </a:endParaRPr>
          </a:p>
        </p:txBody>
      </p:sp>
      <p:sp>
        <p:nvSpPr>
          <p:cNvPr id="26" name="Rectangle 3"/>
          <p:cNvSpPr>
            <a:spLocks noChangeArrowheads="1"/>
          </p:cNvSpPr>
          <p:nvPr/>
        </p:nvSpPr>
        <p:spPr bwMode="auto">
          <a:xfrm>
            <a:off x="4659028" y="5018076"/>
            <a:ext cx="3984625" cy="544524"/>
          </a:xfrm>
          <a:prstGeom prst="rect">
            <a:avLst/>
          </a:prstGeom>
          <a:noFill/>
          <a:ln w="9525">
            <a:noFill/>
            <a:miter lim="800000"/>
            <a:headEnd/>
            <a:tailEnd/>
          </a:ln>
        </p:spPr>
        <p:txBody>
          <a:bodyPr lIns="82058" tIns="41029" rIns="82058" bIns="41029" anchor="ctr">
            <a:spAutoFit/>
          </a:bodyPr>
          <a:lstStyle/>
          <a:p>
            <a:pPr algn="ctr" eaLnBrk="0" fontAlgn="auto" hangingPunct="0">
              <a:spcBef>
                <a:spcPts val="0"/>
              </a:spcBef>
              <a:spcAft>
                <a:spcPts val="0"/>
              </a:spcAft>
              <a:defRPr/>
            </a:pPr>
            <a:r>
              <a:rPr lang="en-US" sz="1000" b="0" i="1" kern="0" dirty="0" smtClean="0">
                <a:solidFill>
                  <a:schemeClr val="accent6"/>
                </a:solidFill>
                <a:latin typeface="Arial" charset="0"/>
                <a:cs typeface="Times New Roman" pitchFamily="18" charset="0"/>
              </a:rPr>
              <a:t>*Measure </a:t>
            </a:r>
            <a:r>
              <a:rPr lang="en-US" sz="1000" b="0" i="1" kern="0" dirty="0">
                <a:solidFill>
                  <a:schemeClr val="accent6"/>
                </a:solidFill>
                <a:latin typeface="Arial" charset="0"/>
                <a:cs typeface="Times New Roman" pitchFamily="18" charset="0"/>
              </a:rPr>
              <a:t>in-situ device diameter at </a:t>
            </a:r>
            <a:r>
              <a:rPr lang="en-US" sz="1000" b="0" i="1" u="sng" kern="0" dirty="0">
                <a:solidFill>
                  <a:schemeClr val="accent6"/>
                </a:solidFill>
                <a:latin typeface="Arial" charset="0"/>
                <a:cs typeface="Times New Roman" pitchFamily="18" charset="0"/>
              </a:rPr>
              <a:t>approximate </a:t>
            </a:r>
            <a:r>
              <a:rPr lang="en-US" sz="1000" b="0" i="1" kern="0" dirty="0">
                <a:solidFill>
                  <a:schemeClr val="accent6"/>
                </a:solidFill>
                <a:latin typeface="Arial" charset="0"/>
                <a:cs typeface="Times New Roman" pitchFamily="18" charset="0"/>
              </a:rPr>
              <a:t>TEE angles of 0, 45, 90 and 135 degrees to accurately assess device compression</a:t>
            </a:r>
            <a:endParaRPr lang="en-US" sz="1000" b="0" kern="0" dirty="0">
              <a:solidFill>
                <a:schemeClr val="accent6"/>
              </a:solidFill>
              <a:latin typeface="Arial" charset="0"/>
              <a:cs typeface="Arial" charset="0"/>
            </a:endParaRPr>
          </a:p>
          <a:p>
            <a:pPr algn="ctr" eaLnBrk="0" fontAlgn="auto" hangingPunct="0">
              <a:spcBef>
                <a:spcPts val="0"/>
              </a:spcBef>
              <a:spcAft>
                <a:spcPts val="0"/>
              </a:spcAft>
              <a:defRPr/>
            </a:pPr>
            <a:endParaRPr lang="en-US" sz="1000" b="0" kern="0" dirty="0">
              <a:solidFill>
                <a:schemeClr val="accent6"/>
              </a:solidFill>
              <a:latin typeface="Arial" charset="0"/>
              <a:cs typeface="Arial" charset="0"/>
            </a:endParaRPr>
          </a:p>
        </p:txBody>
      </p:sp>
      <p:grpSp>
        <p:nvGrpSpPr>
          <p:cNvPr id="50211" name="Group 87"/>
          <p:cNvGrpSpPr>
            <a:grpSpLocks/>
          </p:cNvGrpSpPr>
          <p:nvPr/>
        </p:nvGrpSpPr>
        <p:grpSpPr bwMode="auto">
          <a:xfrm>
            <a:off x="381000" y="1642997"/>
            <a:ext cx="3151187" cy="2278063"/>
            <a:chOff x="3539" y="910"/>
            <a:chExt cx="1985" cy="1435"/>
          </a:xfrm>
        </p:grpSpPr>
        <p:pic>
          <p:nvPicPr>
            <p:cNvPr id="50217" name="Picture 37" descr="C:\Documents and Settings\glatus\Desktop\520002 online case study\procedure TEE\520002 4deg measure.gif"/>
            <p:cNvPicPr>
              <a:picLocks noChangeAspect="1" noChangeArrowheads="1"/>
            </p:cNvPicPr>
            <p:nvPr/>
          </p:nvPicPr>
          <p:blipFill>
            <a:blip r:embed="rId3">
              <a:extLst>
                <a:ext uri="{28A0092B-C50C-407E-A947-70E740481C1C}">
                  <a14:useLocalDpi xmlns:a14="http://schemas.microsoft.com/office/drawing/2010/main" val="0"/>
                </a:ext>
              </a:extLst>
            </a:blip>
            <a:srcRect l="28415" t="17596" r="24950" b="36087"/>
            <a:stretch>
              <a:fillRect/>
            </a:stretch>
          </p:blipFill>
          <p:spPr bwMode="auto">
            <a:xfrm>
              <a:off x="3539" y="910"/>
              <a:ext cx="1985" cy="143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9" name="Flowchart: Connector 9"/>
            <p:cNvSpPr>
              <a:spLocks noChangeArrowheads="1"/>
            </p:cNvSpPr>
            <p:nvPr/>
          </p:nvSpPr>
          <p:spPr bwMode="auto">
            <a:xfrm rot="-5400000">
              <a:off x="3598" y="2054"/>
              <a:ext cx="213" cy="317"/>
            </a:xfrm>
            <a:prstGeom prst="flowChartConnector">
              <a:avLst/>
            </a:prstGeom>
            <a:noFill/>
            <a:ln w="38100" algn="ctr">
              <a:solidFill>
                <a:schemeClr val="accent1"/>
              </a:solidFill>
              <a:round/>
              <a:headEnd/>
              <a:tailEnd/>
            </a:ln>
          </p:spPr>
          <p:txBody>
            <a:bodyPr vert="eaVert" lIns="101882" tIns="50941" rIns="101882" bIns="50941"/>
            <a:lstStyle/>
            <a:p>
              <a:pPr marL="342900" indent="-342900" fontAlgn="auto">
                <a:lnSpc>
                  <a:spcPct val="90000"/>
                </a:lnSpc>
                <a:spcBef>
                  <a:spcPct val="20000"/>
                </a:spcBef>
                <a:spcAft>
                  <a:spcPct val="40000"/>
                </a:spcAft>
                <a:buClr>
                  <a:srgbClr val="7C96A1"/>
                </a:buClr>
                <a:buSzPct val="130000"/>
                <a:buFont typeface="Times" pitchFamily="18" charset="0"/>
                <a:buChar char="•"/>
                <a:defRPr/>
              </a:pPr>
              <a:endParaRPr lang="en-US" sz="2200" b="0" kern="0" dirty="0">
                <a:solidFill>
                  <a:sysClr val="windowText" lastClr="000000"/>
                </a:solidFill>
                <a:latin typeface="Arial" charset="0"/>
                <a:cs typeface="Arial" charset="0"/>
              </a:endParaRPr>
            </a:p>
          </p:txBody>
        </p:sp>
        <p:sp>
          <p:nvSpPr>
            <p:cNvPr id="30" name="TextBox 10"/>
            <p:cNvSpPr txBox="1">
              <a:spLocks noChangeArrowheads="1"/>
            </p:cNvSpPr>
            <p:nvPr/>
          </p:nvSpPr>
          <p:spPr bwMode="auto">
            <a:xfrm>
              <a:off x="3564" y="2127"/>
              <a:ext cx="278" cy="164"/>
            </a:xfrm>
            <a:prstGeom prst="rect">
              <a:avLst/>
            </a:prstGeom>
            <a:noFill/>
            <a:ln w="38100">
              <a:noFill/>
              <a:miter lim="800000"/>
              <a:headEnd/>
              <a:tailEnd/>
            </a:ln>
          </p:spPr>
          <p:txBody>
            <a:bodyPr>
              <a:spAutoFit/>
            </a:bodyPr>
            <a:lstStyle/>
            <a:p>
              <a:pPr algn="ctr" fontAlgn="auto">
                <a:spcBef>
                  <a:spcPts val="0"/>
                </a:spcBef>
                <a:spcAft>
                  <a:spcPts val="0"/>
                </a:spcAft>
                <a:defRPr/>
              </a:pPr>
              <a:r>
                <a:rPr lang="en-US" sz="1100" b="0" kern="0" dirty="0">
                  <a:solidFill>
                    <a:schemeClr val="bg1"/>
                  </a:solidFill>
                  <a:latin typeface="Calibri" pitchFamily="34" charset="0"/>
                  <a:cs typeface="Arial" charset="0"/>
                </a:rPr>
                <a:t>20.8</a:t>
              </a:r>
            </a:p>
          </p:txBody>
        </p:sp>
      </p:grpSp>
      <p:sp>
        <p:nvSpPr>
          <p:cNvPr id="34" name="Rectangle 45"/>
          <p:cNvSpPr>
            <a:spLocks noChangeArrowheads="1"/>
          </p:cNvSpPr>
          <p:nvPr/>
        </p:nvSpPr>
        <p:spPr bwMode="auto">
          <a:xfrm>
            <a:off x="4592123" y="1905000"/>
            <a:ext cx="4118435" cy="46166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2400" b="1" kern="0" dirty="0" smtClean="0">
                <a:solidFill>
                  <a:schemeClr val="accent6"/>
                </a:solidFill>
                <a:latin typeface="Arial" charset="0"/>
                <a:cs typeface="Arial" charset="0"/>
              </a:rPr>
              <a:t>Device Compression Table</a:t>
            </a:r>
            <a:endParaRPr lang="en-US" sz="2400" b="1" kern="0" dirty="0">
              <a:solidFill>
                <a:schemeClr val="accent6"/>
              </a:solidFill>
              <a:latin typeface="Arial" charset="0"/>
              <a:cs typeface="Arial" charset="0"/>
            </a:endParaRPr>
          </a:p>
        </p:txBody>
      </p:sp>
      <p:grpSp>
        <p:nvGrpSpPr>
          <p:cNvPr id="3" name="Group 2"/>
          <p:cNvGrpSpPr/>
          <p:nvPr/>
        </p:nvGrpSpPr>
        <p:grpSpPr>
          <a:xfrm>
            <a:off x="764105" y="4108407"/>
            <a:ext cx="4493695" cy="2619375"/>
            <a:chOff x="401637" y="1724025"/>
            <a:chExt cx="4493695" cy="2619375"/>
          </a:xfrm>
        </p:grpSpPr>
        <p:pic>
          <p:nvPicPr>
            <p:cNvPr id="502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0031" b="42149"/>
            <a:stretch/>
          </p:blipFill>
          <p:spPr bwMode="auto">
            <a:xfrm>
              <a:off x="401637" y="1724025"/>
              <a:ext cx="2299033" cy="26193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0216" name="Picture 42" descr="https://mail.atritech.net/exchange/glatus/Inbox/FW:%20how%20about%20this_x003F_.EML/image003.jpg/C58EA28C-18C0-4a97-9AF2-036E93DDAFB3/image003.jpg?attach=1"/>
            <p:cNvPicPr>
              <a:picLocks noChangeAspect="1" noChangeArrowheads="1"/>
            </p:cNvPicPr>
            <p:nvPr/>
          </p:nvPicPr>
          <p:blipFill>
            <a:blip r:embed="rId5">
              <a:extLst>
                <a:ext uri="{28A0092B-C50C-407E-A947-70E740481C1C}">
                  <a14:useLocalDpi xmlns:a14="http://schemas.microsoft.com/office/drawing/2010/main" val="0"/>
                </a:ext>
              </a:extLst>
            </a:blip>
            <a:srcRect l="19252" t="19855" r="23473" b="23465"/>
            <a:stretch>
              <a:fillRect/>
            </a:stretch>
          </p:blipFill>
          <p:spPr bwMode="auto">
            <a:xfrm>
              <a:off x="458511" y="2549317"/>
              <a:ext cx="2159487" cy="168789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665" t="32137" r="19551" b="52492"/>
            <a:stretch/>
          </p:blipFill>
          <p:spPr bwMode="auto">
            <a:xfrm>
              <a:off x="2779453" y="3024816"/>
              <a:ext cx="2115879" cy="69595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Oval 1"/>
          <p:cNvSpPr/>
          <p:nvPr/>
        </p:nvSpPr>
        <p:spPr>
          <a:xfrm>
            <a:off x="4267200" y="3533878"/>
            <a:ext cx="5105400" cy="533422"/>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8635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9"/>
          <p:cNvSpPr>
            <a:spLocks noGrp="1" noChangeArrowheads="1"/>
          </p:cNvSpPr>
          <p:nvPr>
            <p:ph type="title"/>
          </p:nvPr>
        </p:nvSpPr>
        <p:spPr>
          <a:prstGeom prst="rect">
            <a:avLst/>
          </a:prstGeom>
        </p:spPr>
        <p:txBody>
          <a:bodyPr vert="horz" lIns="91440" tIns="45720" rIns="91440" bIns="45720" rtlCol="0" anchor="ctr" anchorCtr="0">
            <a:normAutofit/>
          </a:bodyPr>
          <a:lstStyle/>
          <a:p>
            <a:pPr algn="l"/>
            <a:r>
              <a:rPr lang="en-US" b="1" dirty="0" smtClean="0">
                <a:effectLst/>
                <a:latin typeface="ITC Officina Serif"/>
              </a:rPr>
              <a:t>6. Device </a:t>
            </a:r>
            <a:r>
              <a:rPr lang="en-US" b="1" dirty="0">
                <a:effectLst/>
                <a:latin typeface="ITC Officina Serif"/>
              </a:rPr>
              <a:t>Release Criteria – </a:t>
            </a:r>
            <a:r>
              <a:rPr lang="en-US" sz="3200" b="1" dirty="0">
                <a:solidFill>
                  <a:srgbClr val="FF6600"/>
                </a:solidFill>
                <a:effectLst/>
                <a:latin typeface="ITC Officina Serif"/>
              </a:rPr>
              <a:t>S</a:t>
            </a:r>
            <a:r>
              <a:rPr lang="en-US" b="1" dirty="0">
                <a:effectLst/>
                <a:latin typeface="ITC Officina Serif"/>
              </a:rPr>
              <a:t>eal</a:t>
            </a:r>
          </a:p>
        </p:txBody>
      </p:sp>
      <p:sp>
        <p:nvSpPr>
          <p:cNvPr id="12" name="Rectangle 10"/>
          <p:cNvSpPr txBox="1">
            <a:spLocks noChangeArrowheads="1"/>
          </p:cNvSpPr>
          <p:nvPr/>
        </p:nvSpPr>
        <p:spPr bwMode="auto">
          <a:xfrm>
            <a:off x="304800" y="1676400"/>
            <a:ext cx="8610600" cy="5181600"/>
          </a:xfrm>
          <a:prstGeom prst="rect">
            <a:avLst/>
          </a:prstGeom>
          <a:noFill/>
          <a:ln w="9525">
            <a:noFill/>
            <a:miter lim="800000"/>
            <a:headEnd/>
            <a:tailEnd/>
          </a:ln>
        </p:spPr>
        <p:txBody>
          <a:bodyPr/>
          <a:lstStyle>
            <a:lvl1pPr marL="231775" indent="-231775" algn="l" rtl="0" eaLnBrk="0" fontAlgn="base" hangingPunct="0">
              <a:spcBef>
                <a:spcPct val="50000"/>
              </a:spcBef>
              <a:spcAft>
                <a:spcPct val="0"/>
              </a:spcAft>
              <a:buClr>
                <a:schemeClr val="accent1"/>
              </a:buClr>
              <a:buChar char="•"/>
              <a:defRPr sz="2800">
                <a:solidFill>
                  <a:srgbClr val="000000"/>
                </a:solidFill>
                <a:latin typeface="Arial" charset="0"/>
                <a:ea typeface="+mn-ea"/>
                <a:cs typeface="+mn-cs"/>
              </a:defRPr>
            </a:lvl1pPr>
            <a:lvl2pPr marL="687388" indent="-285750" algn="l" rtl="0" eaLnBrk="0" fontAlgn="base" hangingPunct="0">
              <a:spcBef>
                <a:spcPct val="50000"/>
              </a:spcBef>
              <a:spcAft>
                <a:spcPct val="0"/>
              </a:spcAft>
              <a:buClr>
                <a:schemeClr val="accent1"/>
              </a:buClr>
              <a:buChar char="•"/>
              <a:defRPr sz="2800">
                <a:solidFill>
                  <a:schemeClr val="tx2"/>
                </a:solidFill>
                <a:latin typeface="Arial" charset="0"/>
                <a:cs typeface="+mn-cs"/>
              </a:defRPr>
            </a:lvl2pPr>
            <a:lvl3pPr marL="1030288" indent="-228600" algn="l" rtl="0" eaLnBrk="0" fontAlgn="base" hangingPunct="0">
              <a:spcBef>
                <a:spcPct val="50000"/>
              </a:spcBef>
              <a:spcAft>
                <a:spcPct val="0"/>
              </a:spcAft>
              <a:buClr>
                <a:schemeClr val="accent2"/>
              </a:buClr>
              <a:buFont typeface="Times New Roman" pitchFamily="18" charset="0"/>
              <a:buChar char="–"/>
              <a:defRPr sz="2400">
                <a:solidFill>
                  <a:srgbClr val="4D4D4D"/>
                </a:solidFill>
                <a:latin typeface="Arial" charset="0"/>
                <a:cs typeface="+mn-cs"/>
              </a:defRPr>
            </a:lvl3pPr>
            <a:lvl4pPr marL="1373188" indent="-228600" algn="l" rtl="0" eaLnBrk="0" fontAlgn="base" hangingPunct="0">
              <a:spcBef>
                <a:spcPct val="50000"/>
              </a:spcBef>
              <a:spcAft>
                <a:spcPct val="0"/>
              </a:spcAft>
              <a:buClr>
                <a:schemeClr val="hlink"/>
              </a:buClr>
              <a:buChar char="•"/>
              <a:defRPr sz="2000">
                <a:solidFill>
                  <a:schemeClr val="tx1"/>
                </a:solidFill>
                <a:latin typeface="Arial" charset="0"/>
                <a:cs typeface="+mn-cs"/>
              </a:defRPr>
            </a:lvl4pPr>
            <a:lvl5pPr marL="1716088" indent="-228600" algn="l" rtl="0" eaLnBrk="0" fontAlgn="base" hangingPunct="0">
              <a:spcBef>
                <a:spcPct val="50000"/>
              </a:spcBef>
              <a:spcAft>
                <a:spcPct val="0"/>
              </a:spcAft>
              <a:buClr>
                <a:schemeClr val="folHlink"/>
              </a:buClr>
              <a:buFont typeface="Times New Roman" pitchFamily="18" charset="0"/>
              <a:buChar char="–"/>
              <a:defRPr>
                <a:solidFill>
                  <a:srgbClr val="5F5F5F"/>
                </a:solidFill>
                <a:latin typeface="Arial" charset="0"/>
                <a:cs typeface="+mn-cs"/>
              </a:defRPr>
            </a:lvl5pPr>
            <a:lvl6pPr marL="18859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6pPr>
            <a:lvl7pPr marL="23431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7pPr>
            <a:lvl8pPr marL="28003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8pPr>
            <a:lvl9pPr marL="3257550" indent="-228600" algn="l" rtl="0" fontAlgn="base">
              <a:spcBef>
                <a:spcPct val="20000"/>
              </a:spcBef>
              <a:spcAft>
                <a:spcPct val="0"/>
              </a:spcAft>
              <a:buClr>
                <a:schemeClr val="folHlink"/>
              </a:buClr>
              <a:buFont typeface="Times New Roman" charset="0"/>
              <a:buChar char="–"/>
              <a:defRPr>
                <a:solidFill>
                  <a:srgbClr val="5F5F5F"/>
                </a:solidFill>
                <a:latin typeface="+mn-lt"/>
                <a:cs typeface="+mn-cs"/>
              </a:defRPr>
            </a:lvl9pPr>
          </a:lstStyle>
          <a:p>
            <a:pPr marL="0" indent="0">
              <a:spcBef>
                <a:spcPct val="35000"/>
              </a:spcBef>
              <a:buClr>
                <a:srgbClr val="F08637"/>
              </a:buClr>
              <a:buFontTx/>
              <a:buNone/>
              <a:defRPr/>
            </a:pPr>
            <a:r>
              <a:rPr lang="en-US" sz="2400" b="0" kern="0" dirty="0" smtClean="0">
                <a:solidFill>
                  <a:schemeClr val="accent6">
                    <a:lumMod val="75000"/>
                  </a:schemeClr>
                </a:solidFill>
              </a:rPr>
              <a:t>       </a:t>
            </a:r>
            <a:r>
              <a:rPr lang="en-US" sz="2400" b="0" i="1" kern="0" dirty="0" smtClean="0">
                <a:solidFill>
                  <a:schemeClr val="accent6">
                    <a:lumMod val="75000"/>
                  </a:schemeClr>
                </a:solidFill>
              </a:rPr>
              <a:t>Residual flow around the device of ≤ 3mm acceptable</a:t>
            </a:r>
            <a:br>
              <a:rPr lang="en-US" sz="2400" b="0" i="1" kern="0" dirty="0" smtClean="0">
                <a:solidFill>
                  <a:schemeClr val="accent6">
                    <a:lumMod val="75000"/>
                  </a:schemeClr>
                </a:solidFill>
              </a:rPr>
            </a:br>
            <a:r>
              <a:rPr lang="en-US" sz="2400" b="0" i="1" kern="0" dirty="0" smtClean="0">
                <a:solidFill>
                  <a:schemeClr val="accent6">
                    <a:lumMod val="75000"/>
                  </a:schemeClr>
                </a:solidFill>
              </a:rPr>
              <a:t/>
            </a:r>
            <a:br>
              <a:rPr lang="en-US" sz="2400" b="0" i="1" kern="0" dirty="0" smtClean="0">
                <a:solidFill>
                  <a:schemeClr val="accent6">
                    <a:lumMod val="75000"/>
                  </a:schemeClr>
                </a:solidFill>
              </a:rPr>
            </a:br>
            <a:r>
              <a:rPr lang="en-US" sz="2400" b="0" kern="0" dirty="0" smtClean="0">
                <a:solidFill>
                  <a:schemeClr val="accent6">
                    <a:lumMod val="75000"/>
                  </a:schemeClr>
                </a:solidFill>
              </a:rPr>
              <a:t/>
            </a:r>
            <a:br>
              <a:rPr lang="en-US" sz="2400" b="0" kern="0" dirty="0" smtClean="0">
                <a:solidFill>
                  <a:schemeClr val="accent6">
                    <a:lumMod val="75000"/>
                  </a:schemeClr>
                </a:solidFill>
              </a:rPr>
            </a:br>
            <a:r>
              <a:rPr lang="en-US" sz="2400" b="0" kern="0" dirty="0" smtClean="0">
                <a:solidFill>
                  <a:schemeClr val="accent6">
                    <a:lumMod val="75000"/>
                  </a:schemeClr>
                </a:solidFill>
              </a:rPr>
              <a:t/>
            </a:r>
            <a:br>
              <a:rPr lang="en-US" sz="2400" b="0" kern="0" dirty="0" smtClean="0">
                <a:solidFill>
                  <a:schemeClr val="accent6">
                    <a:lumMod val="75000"/>
                  </a:schemeClr>
                </a:solidFill>
              </a:rPr>
            </a:br>
            <a:r>
              <a:rPr lang="en-US" sz="2400" b="0" kern="0" dirty="0" smtClean="0">
                <a:solidFill>
                  <a:schemeClr val="accent6">
                    <a:lumMod val="75000"/>
                  </a:schemeClr>
                </a:solidFill>
              </a:rPr>
              <a:t/>
            </a:r>
            <a:br>
              <a:rPr lang="en-US" sz="2400" b="0" kern="0" dirty="0" smtClean="0">
                <a:solidFill>
                  <a:schemeClr val="accent6">
                    <a:lumMod val="75000"/>
                  </a:schemeClr>
                </a:solidFill>
              </a:rPr>
            </a:br>
            <a:r>
              <a:rPr lang="en-US" sz="2400" b="0" kern="0" dirty="0" smtClean="0">
                <a:solidFill>
                  <a:schemeClr val="accent6">
                    <a:lumMod val="75000"/>
                  </a:schemeClr>
                </a:solidFill>
              </a:rPr>
              <a:t/>
            </a:r>
            <a:br>
              <a:rPr lang="en-US" sz="2400" b="0" kern="0" dirty="0" smtClean="0">
                <a:solidFill>
                  <a:schemeClr val="accent6">
                    <a:lumMod val="75000"/>
                  </a:schemeClr>
                </a:solidFill>
              </a:rPr>
            </a:br>
            <a:r>
              <a:rPr lang="en-US" sz="2400" b="0" kern="0" dirty="0" smtClean="0">
                <a:solidFill>
                  <a:schemeClr val="accent6">
                    <a:lumMod val="75000"/>
                  </a:schemeClr>
                </a:solidFill>
              </a:rPr>
              <a:t/>
            </a:r>
            <a:br>
              <a:rPr lang="en-US" sz="2400" b="0" kern="0" dirty="0" smtClean="0">
                <a:solidFill>
                  <a:schemeClr val="accent6">
                    <a:lumMod val="75000"/>
                  </a:schemeClr>
                </a:solidFill>
              </a:rPr>
            </a:br>
            <a:r>
              <a:rPr lang="en-US" sz="2400" b="0" kern="0" dirty="0" smtClean="0">
                <a:solidFill>
                  <a:schemeClr val="accent6">
                    <a:lumMod val="75000"/>
                  </a:schemeClr>
                </a:solidFill>
              </a:rPr>
              <a:t/>
            </a:r>
            <a:br>
              <a:rPr lang="en-US" sz="2400" b="0" kern="0" dirty="0" smtClean="0">
                <a:solidFill>
                  <a:schemeClr val="accent6">
                    <a:lumMod val="75000"/>
                  </a:schemeClr>
                </a:solidFill>
              </a:rPr>
            </a:br>
            <a:r>
              <a:rPr lang="en-US" sz="2000" b="0" kern="0" dirty="0" smtClean="0">
                <a:solidFill>
                  <a:schemeClr val="accent6">
                    <a:lumMod val="75000"/>
                  </a:schemeClr>
                </a:solidFill>
              </a:rPr>
              <a:t/>
            </a:r>
            <a:br>
              <a:rPr lang="en-US" sz="2000" b="0" kern="0" dirty="0" smtClean="0">
                <a:solidFill>
                  <a:schemeClr val="accent6">
                    <a:lumMod val="75000"/>
                  </a:schemeClr>
                </a:solidFill>
              </a:rPr>
            </a:br>
            <a:endParaRPr lang="en-US" sz="2000" b="0" kern="0" dirty="0" smtClean="0">
              <a:solidFill>
                <a:schemeClr val="accent6">
                  <a:lumMod val="75000"/>
                </a:schemeClr>
              </a:solidFill>
            </a:endParaRPr>
          </a:p>
          <a:p>
            <a:pPr>
              <a:spcBef>
                <a:spcPts val="0"/>
              </a:spcBef>
              <a:buClr>
                <a:schemeClr val="accent6">
                  <a:lumMod val="75000"/>
                </a:schemeClr>
              </a:buClr>
              <a:defRPr/>
            </a:pPr>
            <a:r>
              <a:rPr lang="en-US" sz="2000" dirty="0" smtClean="0">
                <a:solidFill>
                  <a:schemeClr val="accent6">
                    <a:lumMod val="75000"/>
                  </a:schemeClr>
                </a:solidFill>
              </a:rPr>
              <a:t>If residual </a:t>
            </a:r>
            <a:r>
              <a:rPr lang="en-US" sz="2000" dirty="0">
                <a:solidFill>
                  <a:schemeClr val="accent6">
                    <a:lumMod val="75000"/>
                  </a:schemeClr>
                </a:solidFill>
              </a:rPr>
              <a:t>jet around device </a:t>
            </a:r>
            <a:r>
              <a:rPr lang="en-US" sz="2000" dirty="0" smtClean="0">
                <a:solidFill>
                  <a:schemeClr val="accent6">
                    <a:lumMod val="75000"/>
                  </a:schemeClr>
                </a:solidFill>
              </a:rPr>
              <a:t>noted - re-assess </a:t>
            </a:r>
            <a:r>
              <a:rPr lang="en-US" sz="2000" dirty="0">
                <a:solidFill>
                  <a:schemeClr val="accent6">
                    <a:lumMod val="75000"/>
                  </a:schemeClr>
                </a:solidFill>
              </a:rPr>
              <a:t>position, size or device </a:t>
            </a:r>
            <a:r>
              <a:rPr lang="en-US" sz="2000" dirty="0" smtClean="0">
                <a:solidFill>
                  <a:schemeClr val="accent6">
                    <a:lumMod val="75000"/>
                  </a:schemeClr>
                </a:solidFill>
              </a:rPr>
              <a:t>orientation</a:t>
            </a:r>
          </a:p>
          <a:p>
            <a:pPr marL="693652" lvl="1" indent="-236509" defTabSz="914287" eaLnBrk="1" hangingPunct="1">
              <a:lnSpc>
                <a:spcPct val="95000"/>
              </a:lnSpc>
              <a:spcBef>
                <a:spcPct val="20000"/>
              </a:spcBef>
              <a:buClr>
                <a:schemeClr val="accent6">
                  <a:lumMod val="75000"/>
                </a:schemeClr>
              </a:buClr>
              <a:buFont typeface="Arial" pitchFamily="34" charset="0"/>
              <a:buChar char="–"/>
              <a:defRPr/>
            </a:pPr>
            <a:r>
              <a:rPr lang="en-US" sz="1800" dirty="0">
                <a:solidFill>
                  <a:schemeClr val="accent6">
                    <a:lumMod val="75000"/>
                  </a:schemeClr>
                </a:solidFill>
                <a:latin typeface="+mn-lt"/>
              </a:rPr>
              <a:t>If device not yet released, </a:t>
            </a:r>
            <a:r>
              <a:rPr lang="en-US" sz="1800" dirty="0" smtClean="0">
                <a:solidFill>
                  <a:schemeClr val="accent6">
                    <a:lumMod val="75000"/>
                  </a:schemeClr>
                </a:solidFill>
                <a:latin typeface="+mn-lt"/>
              </a:rPr>
              <a:t>partial </a:t>
            </a:r>
            <a:r>
              <a:rPr lang="en-US" sz="1800" dirty="0">
                <a:solidFill>
                  <a:schemeClr val="accent6">
                    <a:lumMod val="75000"/>
                  </a:schemeClr>
                </a:solidFill>
                <a:latin typeface="+mn-lt"/>
              </a:rPr>
              <a:t>recapture and reposition or full recapture and </a:t>
            </a:r>
            <a:r>
              <a:rPr lang="en-US" sz="1800" dirty="0" smtClean="0">
                <a:solidFill>
                  <a:schemeClr val="accent6">
                    <a:lumMod val="75000"/>
                  </a:schemeClr>
                </a:solidFill>
                <a:latin typeface="+mn-lt"/>
              </a:rPr>
              <a:t>replacement are possible</a:t>
            </a:r>
            <a:endParaRPr lang="en-US" sz="1800" dirty="0">
              <a:solidFill>
                <a:schemeClr val="accent6">
                  <a:lumMod val="75000"/>
                </a:schemeClr>
              </a:solidFill>
              <a:latin typeface="+mn-lt"/>
            </a:endParaRPr>
          </a:p>
        </p:txBody>
      </p:sp>
      <p:pic>
        <p:nvPicPr>
          <p:cNvPr id="7" name="jet example flow around.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280344" y="2233893"/>
            <a:ext cx="4316557" cy="287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jet example.mpg">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bwMode="auto">
          <a:xfrm>
            <a:off x="4684934" y="2226889"/>
            <a:ext cx="4137603" cy="287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1403"/>
      </p:ext>
    </p:extLst>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7"/>
                </p:tgtEl>
              </p:cMediaNode>
            </p:video>
            <p:video>
              <p:cMediaNode>
                <p:cTn id="3"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7781" y="1524001"/>
            <a:ext cx="5110019" cy="3505200"/>
          </a:xfrm>
          <a:prstGeom prst="rect">
            <a:avLst/>
          </a:prstGeom>
          <a:noFill/>
          <a:ln w="9525">
            <a:noFill/>
            <a:miter lim="800000"/>
            <a:headEnd/>
            <a:tailEnd/>
          </a:ln>
        </p:spPr>
        <p:txBody>
          <a:bodyPr lIns="89320" tIns="44660" rIns="89320" bIns="44660"/>
          <a:lstStyle/>
          <a:p>
            <a:pPr marL="457200" indent="-457200">
              <a:buClr>
                <a:schemeClr val="accent6">
                  <a:lumMod val="75000"/>
                </a:schemeClr>
              </a:buClr>
              <a:buFont typeface="Arial" panose="020B0604020202020204" pitchFamily="34" charset="0"/>
              <a:buChar char="•"/>
              <a:defRPr/>
            </a:pPr>
            <a:r>
              <a:rPr lang="en-US" sz="2000" kern="0" dirty="0" smtClean="0">
                <a:solidFill>
                  <a:schemeClr val="accent6">
                    <a:lumMod val="75000"/>
                  </a:schemeClr>
                </a:solidFill>
              </a:rPr>
              <a:t>If </a:t>
            </a:r>
            <a:r>
              <a:rPr lang="en-US" sz="2000" kern="0" dirty="0">
                <a:solidFill>
                  <a:schemeClr val="accent6">
                    <a:lumMod val="75000"/>
                  </a:schemeClr>
                </a:solidFill>
              </a:rPr>
              <a:t>all </a:t>
            </a:r>
            <a:r>
              <a:rPr lang="en-US" sz="2000" kern="0" dirty="0" smtClean="0">
                <a:solidFill>
                  <a:schemeClr val="accent6">
                    <a:lumMod val="75000"/>
                  </a:schemeClr>
                </a:solidFill>
              </a:rPr>
              <a:t>four P.A.S.S. release </a:t>
            </a:r>
            <a:r>
              <a:rPr lang="en-US" sz="2000" kern="0" dirty="0">
                <a:solidFill>
                  <a:schemeClr val="accent6">
                    <a:lumMod val="75000"/>
                  </a:schemeClr>
                </a:solidFill>
              </a:rPr>
              <a:t>criteria are </a:t>
            </a:r>
            <a:r>
              <a:rPr lang="en-US" sz="2000" kern="0" dirty="0" smtClean="0">
                <a:solidFill>
                  <a:schemeClr val="accent6">
                    <a:lumMod val="75000"/>
                  </a:schemeClr>
                </a:solidFill>
              </a:rPr>
              <a:t>met, </a:t>
            </a:r>
            <a:r>
              <a:rPr lang="en-US" sz="2000" kern="0" dirty="0">
                <a:solidFill>
                  <a:schemeClr val="accent6">
                    <a:lumMod val="75000"/>
                  </a:schemeClr>
                </a:solidFill>
              </a:rPr>
              <a:t>device can be released   </a:t>
            </a:r>
            <a:endParaRPr lang="en-US" sz="2000" kern="0" dirty="0" smtClean="0">
              <a:solidFill>
                <a:schemeClr val="accent6">
                  <a:lumMod val="75000"/>
                </a:schemeClr>
              </a:solidFill>
            </a:endParaRPr>
          </a:p>
          <a:p>
            <a:pPr marL="457200" indent="-457200">
              <a:buClr>
                <a:schemeClr val="accent6">
                  <a:lumMod val="75000"/>
                </a:schemeClr>
              </a:buClr>
              <a:buFont typeface="Arial" panose="020B0604020202020204" pitchFamily="34" charset="0"/>
              <a:buChar char="•"/>
              <a:defRPr/>
            </a:pPr>
            <a:endParaRPr lang="en-US" sz="2000" kern="0" dirty="0">
              <a:solidFill>
                <a:schemeClr val="accent6">
                  <a:lumMod val="75000"/>
                </a:schemeClr>
              </a:solidFill>
            </a:endParaRPr>
          </a:p>
          <a:p>
            <a:pPr marL="457200" indent="-457200">
              <a:buClr>
                <a:schemeClr val="accent6">
                  <a:lumMod val="75000"/>
                </a:schemeClr>
              </a:buClr>
              <a:buFont typeface="Arial" panose="020B0604020202020204" pitchFamily="34" charset="0"/>
              <a:buChar char="•"/>
              <a:defRPr/>
            </a:pPr>
            <a:r>
              <a:rPr lang="en-US" sz="2000" dirty="0" smtClean="0">
                <a:solidFill>
                  <a:schemeClr val="accent6">
                    <a:lumMod val="75000"/>
                  </a:schemeClr>
                </a:solidFill>
              </a:rPr>
              <a:t>Advance WATCHMAN System to </a:t>
            </a:r>
            <a:r>
              <a:rPr lang="en-US" sz="2000" dirty="0">
                <a:solidFill>
                  <a:schemeClr val="accent6">
                    <a:lumMod val="75000"/>
                  </a:schemeClr>
                </a:solidFill>
              </a:rPr>
              <a:t>face of device, rotate deployment knob counter clockwise 3-5 full turns</a:t>
            </a:r>
          </a:p>
          <a:p>
            <a:pPr marL="457200" indent="-457200">
              <a:buClr>
                <a:schemeClr val="accent6">
                  <a:lumMod val="75000"/>
                </a:schemeClr>
              </a:buClr>
              <a:buFont typeface="Arial" panose="020B0604020202020204" pitchFamily="34" charset="0"/>
              <a:buChar char="•"/>
              <a:defRPr/>
            </a:pPr>
            <a:endParaRPr lang="en-US" sz="2000" kern="0" dirty="0" smtClean="0">
              <a:solidFill>
                <a:schemeClr val="accent6">
                  <a:lumMod val="75000"/>
                </a:schemeClr>
              </a:solidFill>
            </a:endParaRPr>
          </a:p>
          <a:p>
            <a:pPr marL="457200" indent="-457200" defTabSz="872635">
              <a:lnSpc>
                <a:spcPct val="90000"/>
              </a:lnSpc>
              <a:spcBef>
                <a:spcPct val="20000"/>
              </a:spcBef>
              <a:buClr>
                <a:schemeClr val="accent6">
                  <a:lumMod val="75000"/>
                </a:schemeClr>
              </a:buClr>
              <a:buSzPct val="100000"/>
              <a:buFont typeface="Arial" panose="020B0604020202020204" pitchFamily="34" charset="0"/>
              <a:buChar char="•"/>
              <a:defRPr/>
            </a:pPr>
            <a:r>
              <a:rPr lang="en-US" altLang="en-US" sz="2000" kern="0" dirty="0" smtClean="0">
                <a:solidFill>
                  <a:schemeClr val="accent6">
                    <a:lumMod val="75000"/>
                  </a:schemeClr>
                </a:solidFill>
              </a:rPr>
              <a:t>Perform </a:t>
            </a:r>
            <a:r>
              <a:rPr lang="en-US" altLang="en-US" sz="2000" kern="0" dirty="0">
                <a:solidFill>
                  <a:schemeClr val="accent6">
                    <a:lumMod val="75000"/>
                  </a:schemeClr>
                </a:solidFill>
              </a:rPr>
              <a:t>final check of the following post device release:</a:t>
            </a:r>
          </a:p>
          <a:p>
            <a:pPr marL="693738" lvl="1" indent="-236538">
              <a:lnSpc>
                <a:spcPct val="95000"/>
              </a:lnSpc>
              <a:spcBef>
                <a:spcPct val="20000"/>
              </a:spcBef>
              <a:spcAft>
                <a:spcPts val="526"/>
              </a:spcAft>
              <a:buClr>
                <a:schemeClr val="accent6">
                  <a:lumMod val="75000"/>
                </a:schemeClr>
              </a:buClr>
              <a:buSzPct val="100000"/>
              <a:buFont typeface="Arial" pitchFamily="34" charset="0"/>
              <a:buChar char="–"/>
              <a:defRPr/>
            </a:pPr>
            <a:r>
              <a:rPr lang="en-US" altLang="en-US" sz="1600" dirty="0">
                <a:solidFill>
                  <a:schemeClr val="accent6">
                    <a:lumMod val="75000"/>
                  </a:schemeClr>
                </a:solidFill>
              </a:rPr>
              <a:t>Device position in all angles</a:t>
            </a:r>
          </a:p>
          <a:p>
            <a:pPr marL="693738" lvl="1" indent="-236538">
              <a:lnSpc>
                <a:spcPct val="95000"/>
              </a:lnSpc>
              <a:spcBef>
                <a:spcPct val="20000"/>
              </a:spcBef>
              <a:spcAft>
                <a:spcPts val="526"/>
              </a:spcAft>
              <a:buClr>
                <a:schemeClr val="accent6">
                  <a:lumMod val="75000"/>
                </a:schemeClr>
              </a:buClr>
              <a:buSzPct val="100000"/>
              <a:buFont typeface="Arial" pitchFamily="34" charset="0"/>
              <a:buChar char="–"/>
              <a:defRPr/>
            </a:pPr>
            <a:r>
              <a:rPr lang="en-US" altLang="en-US" sz="1600" dirty="0">
                <a:solidFill>
                  <a:schemeClr val="accent6">
                    <a:lumMod val="75000"/>
                  </a:schemeClr>
                </a:solidFill>
              </a:rPr>
              <a:t>Device </a:t>
            </a:r>
            <a:r>
              <a:rPr lang="en-US" altLang="en-US" sz="1600" dirty="0" smtClean="0">
                <a:solidFill>
                  <a:schemeClr val="accent6">
                    <a:lumMod val="75000"/>
                  </a:schemeClr>
                </a:solidFill>
              </a:rPr>
              <a:t>compression and LAA </a:t>
            </a:r>
            <a:r>
              <a:rPr lang="en-US" altLang="en-US" sz="1600" dirty="0">
                <a:solidFill>
                  <a:schemeClr val="accent6">
                    <a:lumMod val="75000"/>
                  </a:schemeClr>
                </a:solidFill>
              </a:rPr>
              <a:t>sealing </a:t>
            </a:r>
            <a:endParaRPr lang="en-US" sz="2000" kern="0" dirty="0">
              <a:solidFill>
                <a:schemeClr val="accent6">
                  <a:lumMod val="75000"/>
                </a:schemeClr>
              </a:solidFill>
            </a:endParaRPr>
          </a:p>
          <a:p>
            <a:pPr marL="342900" indent="-342900" defTabSz="893511">
              <a:lnSpc>
                <a:spcPct val="90000"/>
              </a:lnSpc>
              <a:spcBef>
                <a:spcPct val="20000"/>
              </a:spcBef>
              <a:buClr>
                <a:srgbClr val="7C96A1"/>
              </a:buClr>
              <a:buSzPct val="130000"/>
              <a:buFont typeface="Arial" panose="020B0604020202020204" pitchFamily="34" charset="0"/>
              <a:buChar char="•"/>
              <a:defRPr/>
            </a:pPr>
            <a:endParaRPr lang="en-US" sz="2000" kern="0" dirty="0">
              <a:solidFill>
                <a:schemeClr val="accent6">
                  <a:lumMod val="75000"/>
                </a:schemeClr>
              </a:solidFill>
            </a:endParaRPr>
          </a:p>
          <a:p>
            <a:pPr marL="342900" indent="-342900" defTabSz="893511">
              <a:lnSpc>
                <a:spcPct val="90000"/>
              </a:lnSpc>
              <a:spcBef>
                <a:spcPct val="20000"/>
              </a:spcBef>
              <a:buClr>
                <a:srgbClr val="7C96A1"/>
              </a:buClr>
              <a:buSzPct val="130000"/>
              <a:buFont typeface="Arial" panose="020B0604020202020204" pitchFamily="34" charset="0"/>
              <a:buChar char="•"/>
              <a:defRPr/>
            </a:pPr>
            <a:endParaRPr lang="en-US" sz="2000" kern="0" dirty="0">
              <a:solidFill>
                <a:schemeClr val="accent6">
                  <a:lumMod val="75000"/>
                </a:schemeClr>
              </a:solidFill>
            </a:endParaRPr>
          </a:p>
        </p:txBody>
      </p:sp>
      <p:sp>
        <p:nvSpPr>
          <p:cNvPr id="8" name="Title 1"/>
          <p:cNvSpPr>
            <a:spLocks noGrp="1"/>
          </p:cNvSpPr>
          <p:nvPr>
            <p:ph type="title"/>
          </p:nvPr>
        </p:nvSpPr>
        <p:spPr>
          <a:noFill/>
          <a:ln w="9525">
            <a:noFill/>
            <a:miter lim="800000"/>
            <a:headEnd/>
            <a:tailEnd/>
          </a:ln>
        </p:spPr>
        <p:txBody>
          <a:bodyPr vert="horz" lIns="89185" tIns="44593" rIns="89185" bIns="44593" rtlCol="0" anchor="ctr" anchorCtr="0">
            <a:noAutofit/>
          </a:bodyPr>
          <a:lstStyle/>
          <a:p>
            <a:pPr defTabSz="872635" fontAlgn="base">
              <a:spcAft>
                <a:spcPct val="0"/>
              </a:spcAft>
            </a:pPr>
            <a:r>
              <a:rPr lang="en-US" dirty="0" smtClean="0">
                <a:ea typeface="ＭＳ Ｐゴシック" charset="-128"/>
                <a:cs typeface="Arial" charset="0"/>
              </a:rPr>
              <a:t>8. Final Device Release</a:t>
            </a:r>
            <a:endParaRPr lang="en-US" i="1" dirty="0">
              <a:ea typeface="ＭＳ Ｐゴシック" charset="-128"/>
              <a:cs typeface="Arial" charset="0"/>
            </a:endParaRPr>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4077438" cy="273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260" y="5159073"/>
            <a:ext cx="8793340" cy="1046440"/>
          </a:xfrm>
          <a:prstGeom prst="rect">
            <a:avLst/>
          </a:prstGeom>
        </p:spPr>
        <p:txBody>
          <a:bodyPr wrap="square">
            <a:spAutoFit/>
          </a:bodyPr>
          <a:lstStyle/>
          <a:p>
            <a:pPr marL="457200" indent="-457200" defTabSz="872635">
              <a:lnSpc>
                <a:spcPct val="90000"/>
              </a:lnSpc>
              <a:spcBef>
                <a:spcPct val="20000"/>
              </a:spcBef>
              <a:buClr>
                <a:schemeClr val="accent6">
                  <a:lumMod val="75000"/>
                </a:schemeClr>
              </a:buClr>
              <a:buSzPct val="100000"/>
              <a:buFont typeface="Arial" panose="020B0604020202020204" pitchFamily="34" charset="0"/>
              <a:buChar char="•"/>
              <a:defRPr/>
            </a:pPr>
            <a:r>
              <a:rPr lang="en-US" altLang="en-US" sz="2000" dirty="0" smtClean="0">
                <a:solidFill>
                  <a:schemeClr val="accent6">
                    <a:lumMod val="75000"/>
                  </a:schemeClr>
                </a:solidFill>
              </a:rPr>
              <a:t>Perform check </a:t>
            </a:r>
            <a:r>
              <a:rPr lang="en-US" altLang="en-US" sz="2000" dirty="0">
                <a:solidFill>
                  <a:schemeClr val="accent6">
                    <a:lumMod val="75000"/>
                  </a:schemeClr>
                </a:solidFill>
              </a:rPr>
              <a:t>for pericardial effusion</a:t>
            </a:r>
          </a:p>
          <a:p>
            <a:pPr marL="457200" indent="-457200" defTabSz="872635">
              <a:lnSpc>
                <a:spcPct val="90000"/>
              </a:lnSpc>
              <a:spcBef>
                <a:spcPct val="20000"/>
              </a:spcBef>
              <a:buClr>
                <a:schemeClr val="accent6">
                  <a:lumMod val="75000"/>
                </a:schemeClr>
              </a:buClr>
              <a:buSzPct val="100000"/>
              <a:buFont typeface="Arial" panose="020B0604020202020204" pitchFamily="34" charset="0"/>
              <a:buChar char="•"/>
              <a:defRPr/>
            </a:pPr>
            <a:endParaRPr lang="en-US" altLang="en-US" sz="2000" dirty="0">
              <a:solidFill>
                <a:srgbClr val="FF0000"/>
              </a:solidFill>
            </a:endParaRPr>
          </a:p>
          <a:p>
            <a:pPr marL="457200" indent="-457200" defTabSz="872635">
              <a:lnSpc>
                <a:spcPct val="90000"/>
              </a:lnSpc>
              <a:spcBef>
                <a:spcPct val="20000"/>
              </a:spcBef>
              <a:buClr>
                <a:schemeClr val="accent6">
                  <a:lumMod val="75000"/>
                </a:schemeClr>
              </a:buClr>
              <a:buSzPct val="100000"/>
              <a:buFont typeface="Arial" panose="020B0604020202020204" pitchFamily="34" charset="0"/>
              <a:buChar char="•"/>
              <a:defRPr/>
            </a:pPr>
            <a:r>
              <a:rPr lang="en-US" altLang="en-US" sz="2000" dirty="0">
                <a:solidFill>
                  <a:schemeClr val="accent6">
                    <a:lumMod val="75000"/>
                  </a:schemeClr>
                </a:solidFill>
              </a:rPr>
              <a:t>Consider performing repeat TTE prior to discharging the patient</a:t>
            </a:r>
          </a:p>
        </p:txBody>
      </p:sp>
    </p:spTree>
    <p:extLst>
      <p:ext uri="{BB962C8B-B14F-4D97-AF65-F5344CB8AC3E}">
        <p14:creationId xmlns:p14="http://schemas.microsoft.com/office/powerpoint/2010/main" val="1064954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04800" y="228600"/>
            <a:ext cx="7162800" cy="838200"/>
          </a:xfrm>
        </p:spPr>
        <p:txBody>
          <a:bodyPr anchor="ctr">
            <a:noAutofit/>
          </a:bodyPr>
          <a:lstStyle/>
          <a:p>
            <a:pPr eaLnBrk="1" hangingPunct="1"/>
            <a:r>
              <a:rPr lang="en-US" sz="2600" dirty="0" smtClean="0"/>
              <a:t>WATCHMAN™ Device Endothelialization</a:t>
            </a:r>
          </a:p>
        </p:txBody>
      </p:sp>
      <p:pic>
        <p:nvPicPr>
          <p:cNvPr id="880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19" y="1546864"/>
            <a:ext cx="2736673" cy="181786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84" y="3931952"/>
            <a:ext cx="2736708" cy="1790717"/>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1000"/>
                    </a14:imgEffect>
                  </a14:imgLayer>
                </a14:imgProps>
              </a:ext>
              <a:ext uri="{28A0092B-C50C-407E-A947-70E740481C1C}">
                <a14:useLocalDpi xmlns:a14="http://schemas.microsoft.com/office/drawing/2010/main" val="0"/>
              </a:ext>
            </a:extLst>
          </a:blip>
          <a:srcRect b="82"/>
          <a:stretch>
            <a:fillRect/>
          </a:stretch>
        </p:blipFill>
        <p:spPr bwMode="auto">
          <a:xfrm>
            <a:off x="3962400" y="1574025"/>
            <a:ext cx="4191000" cy="410727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Box 8"/>
          <p:cNvSpPr txBox="1">
            <a:spLocks noChangeArrowheads="1"/>
          </p:cNvSpPr>
          <p:nvPr/>
        </p:nvSpPr>
        <p:spPr bwMode="auto">
          <a:xfrm>
            <a:off x="504984" y="3452230"/>
            <a:ext cx="2701925" cy="328613"/>
          </a:xfrm>
          <a:prstGeom prst="rect">
            <a:avLst/>
          </a:prstGeom>
          <a:noFill/>
          <a:ln w="9525">
            <a:noFill/>
            <a:miter lim="800000"/>
            <a:headEnd/>
            <a:tailEnd/>
          </a:ln>
        </p:spPr>
        <p:txBody>
          <a:bodyPr lIns="82058" tIns="41029" rIns="82058" bIns="41029">
            <a:spAutoFit/>
          </a:bodyPr>
          <a:lstStyle/>
          <a:p>
            <a:pPr>
              <a:defRPr/>
            </a:pPr>
            <a:r>
              <a:rPr lang="en-US" sz="1600" dirty="0">
                <a:solidFill>
                  <a:schemeClr val="accent6"/>
                </a:solidFill>
                <a:latin typeface="Lucida Sans Unicode" pitchFamily="34" charset="0"/>
                <a:cs typeface="Lucida Sans Unicode" pitchFamily="34" charset="0"/>
              </a:rPr>
              <a:t>Canine Model – 30 Day</a:t>
            </a:r>
          </a:p>
        </p:txBody>
      </p:sp>
      <p:sp>
        <p:nvSpPr>
          <p:cNvPr id="63496" name="TextBox 8"/>
          <p:cNvSpPr txBox="1">
            <a:spLocks noChangeArrowheads="1"/>
          </p:cNvSpPr>
          <p:nvPr/>
        </p:nvSpPr>
        <p:spPr bwMode="auto">
          <a:xfrm>
            <a:off x="539802" y="5850643"/>
            <a:ext cx="2701925" cy="330200"/>
          </a:xfrm>
          <a:prstGeom prst="rect">
            <a:avLst/>
          </a:prstGeom>
          <a:noFill/>
          <a:ln w="9525">
            <a:noFill/>
            <a:miter lim="800000"/>
            <a:headEnd/>
            <a:tailEnd/>
          </a:ln>
        </p:spPr>
        <p:txBody>
          <a:bodyPr lIns="82058" tIns="41029" rIns="82058" bIns="41029">
            <a:spAutoFit/>
          </a:bodyPr>
          <a:lstStyle/>
          <a:p>
            <a:pPr>
              <a:defRPr/>
            </a:pPr>
            <a:r>
              <a:rPr lang="en-US" sz="1600" dirty="0">
                <a:solidFill>
                  <a:schemeClr val="accent6"/>
                </a:solidFill>
                <a:latin typeface="Lucida Sans Unicode" pitchFamily="34" charset="0"/>
                <a:cs typeface="Lucida Sans Unicode" pitchFamily="34" charset="0"/>
              </a:rPr>
              <a:t>Canine Model – 45 Day</a:t>
            </a:r>
          </a:p>
        </p:txBody>
      </p:sp>
      <p:sp>
        <p:nvSpPr>
          <p:cNvPr id="63497" name="TextBox 8"/>
          <p:cNvSpPr txBox="1">
            <a:spLocks noChangeArrowheads="1"/>
          </p:cNvSpPr>
          <p:nvPr/>
        </p:nvSpPr>
        <p:spPr bwMode="auto">
          <a:xfrm>
            <a:off x="3886200" y="5737040"/>
            <a:ext cx="4610100" cy="575302"/>
          </a:xfrm>
          <a:prstGeom prst="rect">
            <a:avLst/>
          </a:prstGeom>
          <a:noFill/>
          <a:ln w="9525">
            <a:noFill/>
            <a:miter lim="800000"/>
            <a:headEnd/>
            <a:tailEnd/>
          </a:ln>
        </p:spPr>
        <p:txBody>
          <a:bodyPr wrap="square" lIns="82058" tIns="41029" rIns="82058" bIns="41029">
            <a:spAutoFit/>
          </a:bodyPr>
          <a:lstStyle/>
          <a:p>
            <a:pPr algn="ctr">
              <a:defRPr/>
            </a:pPr>
            <a:r>
              <a:rPr lang="en-US" sz="1600" dirty="0">
                <a:solidFill>
                  <a:schemeClr val="accent6"/>
                </a:solidFill>
                <a:latin typeface="Lucida Sans Unicode" pitchFamily="34" charset="0"/>
                <a:cs typeface="Lucida Sans Unicode" pitchFamily="34" charset="0"/>
              </a:rPr>
              <a:t>Human </a:t>
            </a:r>
            <a:r>
              <a:rPr lang="en-US" sz="1600" dirty="0" smtClean="0">
                <a:solidFill>
                  <a:schemeClr val="accent6"/>
                </a:solidFill>
                <a:latin typeface="Lucida Sans Unicode" pitchFamily="34" charset="0"/>
                <a:cs typeface="Lucida Sans Unicode" pitchFamily="34" charset="0"/>
              </a:rPr>
              <a:t>Pathology - 9 Months Post-implant </a:t>
            </a:r>
          </a:p>
          <a:p>
            <a:pPr algn="ctr">
              <a:defRPr/>
            </a:pPr>
            <a:r>
              <a:rPr lang="en-US" sz="1600" dirty="0" smtClean="0">
                <a:solidFill>
                  <a:schemeClr val="accent6"/>
                </a:solidFill>
                <a:latin typeface="Lucida Sans Unicode" pitchFamily="34" charset="0"/>
                <a:cs typeface="Lucida Sans Unicode" pitchFamily="34" charset="0"/>
              </a:rPr>
              <a:t>(</a:t>
            </a:r>
            <a:r>
              <a:rPr lang="en-US" sz="1600" dirty="0">
                <a:solidFill>
                  <a:schemeClr val="accent6"/>
                </a:solidFill>
                <a:latin typeface="Lucida Sans Unicode" pitchFamily="34" charset="0"/>
                <a:cs typeface="Lucida Sans Unicode" pitchFamily="34" charset="0"/>
              </a:rPr>
              <a:t>Non-device r</a:t>
            </a:r>
            <a:r>
              <a:rPr lang="en-US" sz="1600" dirty="0" smtClean="0">
                <a:solidFill>
                  <a:schemeClr val="accent6"/>
                </a:solidFill>
                <a:latin typeface="Lucida Sans Unicode" pitchFamily="34" charset="0"/>
                <a:cs typeface="Lucida Sans Unicode" pitchFamily="34" charset="0"/>
              </a:rPr>
              <a:t>elated death)</a:t>
            </a:r>
            <a:endParaRPr lang="en-US" sz="1600" dirty="0">
              <a:solidFill>
                <a:schemeClr val="accent6"/>
              </a:solidFill>
              <a:latin typeface="Lucida Sans Unicode" pitchFamily="34" charset="0"/>
              <a:cs typeface="Lucida Sans Unicode" pitchFamily="34" charset="0"/>
            </a:endParaRPr>
          </a:p>
        </p:txBody>
      </p:sp>
      <p:sp>
        <p:nvSpPr>
          <p:cNvPr id="12" name="Text Box 4"/>
          <p:cNvSpPr txBox="1">
            <a:spLocks noChangeArrowheads="1"/>
          </p:cNvSpPr>
          <p:nvPr/>
        </p:nvSpPr>
        <p:spPr bwMode="auto">
          <a:xfrm>
            <a:off x="2247908" y="6488668"/>
            <a:ext cx="39930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2400">
                <a:solidFill>
                  <a:schemeClr val="bg1"/>
                </a:solidFill>
                <a:latin typeface="Lucida Sans Unicode" pitchFamily="34" charset="0"/>
                <a:cs typeface="Arial" charset="0"/>
              </a:defRPr>
            </a:lvl1pPr>
            <a:lvl2pPr marL="37931725" indent="-37474525" eaLnBrk="0" hangingPunct="0">
              <a:defRPr sz="2400">
                <a:solidFill>
                  <a:schemeClr val="bg1"/>
                </a:solidFill>
                <a:latin typeface="Lucida Sans Unicode" pitchFamily="34" charset="0"/>
                <a:cs typeface="Arial" charset="0"/>
              </a:defRPr>
            </a:lvl2pPr>
            <a:lvl3pPr eaLnBrk="0" hangingPunct="0">
              <a:defRPr sz="2400">
                <a:solidFill>
                  <a:schemeClr val="bg1"/>
                </a:solidFill>
                <a:latin typeface="Lucida Sans Unicode" pitchFamily="34" charset="0"/>
                <a:cs typeface="Arial" charset="0"/>
              </a:defRPr>
            </a:lvl3pPr>
            <a:lvl4pPr eaLnBrk="0" hangingPunct="0">
              <a:defRPr sz="2400">
                <a:solidFill>
                  <a:schemeClr val="bg1"/>
                </a:solidFill>
                <a:latin typeface="Lucida Sans Unicode" pitchFamily="34" charset="0"/>
                <a:cs typeface="Arial" charset="0"/>
              </a:defRPr>
            </a:lvl4pPr>
            <a:lvl5pPr eaLnBrk="0" hangingPunct="0">
              <a:defRPr sz="2400">
                <a:solidFill>
                  <a:schemeClr val="bg1"/>
                </a:solidFill>
                <a:latin typeface="Lucida Sans Unicode" pitchFamily="34" charset="0"/>
                <a:cs typeface="Arial" charset="0"/>
              </a:defRPr>
            </a:lvl5pPr>
            <a:lvl6pPr marL="457200" eaLnBrk="0" fontAlgn="base" hangingPunct="0">
              <a:spcBef>
                <a:spcPct val="0"/>
              </a:spcBef>
              <a:spcAft>
                <a:spcPct val="0"/>
              </a:spcAft>
              <a:defRPr sz="2400">
                <a:solidFill>
                  <a:schemeClr val="bg1"/>
                </a:solidFill>
                <a:latin typeface="Lucida Sans Unicode" pitchFamily="34" charset="0"/>
                <a:cs typeface="Arial" charset="0"/>
              </a:defRPr>
            </a:lvl6pPr>
            <a:lvl7pPr marL="914400" eaLnBrk="0" fontAlgn="base" hangingPunct="0">
              <a:spcBef>
                <a:spcPct val="0"/>
              </a:spcBef>
              <a:spcAft>
                <a:spcPct val="0"/>
              </a:spcAft>
              <a:defRPr sz="2400">
                <a:solidFill>
                  <a:schemeClr val="bg1"/>
                </a:solidFill>
                <a:latin typeface="Lucida Sans Unicode" pitchFamily="34" charset="0"/>
                <a:cs typeface="Arial" charset="0"/>
              </a:defRPr>
            </a:lvl7pPr>
            <a:lvl8pPr marL="1371600" eaLnBrk="0" fontAlgn="base" hangingPunct="0">
              <a:spcBef>
                <a:spcPct val="0"/>
              </a:spcBef>
              <a:spcAft>
                <a:spcPct val="0"/>
              </a:spcAft>
              <a:defRPr sz="2400">
                <a:solidFill>
                  <a:schemeClr val="bg1"/>
                </a:solidFill>
                <a:latin typeface="Lucida Sans Unicode" pitchFamily="34" charset="0"/>
                <a:cs typeface="Arial" charset="0"/>
              </a:defRPr>
            </a:lvl8pPr>
            <a:lvl9pPr marL="1828800" eaLnBrk="0" fontAlgn="base" hangingPunct="0">
              <a:spcBef>
                <a:spcPct val="0"/>
              </a:spcBef>
              <a:spcAft>
                <a:spcPct val="0"/>
              </a:spcAft>
              <a:defRPr sz="2400">
                <a:solidFill>
                  <a:schemeClr val="bg1"/>
                </a:solidFill>
                <a:latin typeface="Lucida Sans Unicode" pitchFamily="34" charset="0"/>
                <a:cs typeface="Arial" charset="0"/>
              </a:defRPr>
            </a:lvl9pPr>
          </a:lstStyle>
          <a:p>
            <a:pPr algn="ctr" eaLnBrk="1" hangingPunct="1"/>
            <a:r>
              <a:rPr lang="en-US" sz="800" dirty="0">
                <a:solidFill>
                  <a:schemeClr val="bg1">
                    <a:lumMod val="50000"/>
                  </a:schemeClr>
                </a:solidFill>
                <a:cs typeface="Lucida Sans Unicode" pitchFamily="34" charset="0"/>
              </a:rPr>
              <a:t>Images </a:t>
            </a:r>
            <a:r>
              <a:rPr lang="en-US" sz="800" dirty="0" smtClean="0">
                <a:solidFill>
                  <a:schemeClr val="bg1">
                    <a:lumMod val="50000"/>
                  </a:schemeClr>
                </a:solidFill>
                <a:cs typeface="Lucida Sans Unicode" pitchFamily="34" charset="0"/>
              </a:rPr>
              <a:t>on </a:t>
            </a:r>
            <a:r>
              <a:rPr lang="en-US" sz="800" dirty="0">
                <a:solidFill>
                  <a:schemeClr val="bg1">
                    <a:lumMod val="50000"/>
                  </a:schemeClr>
                </a:solidFill>
                <a:cs typeface="Lucida Sans Unicode" pitchFamily="34" charset="0"/>
              </a:rPr>
              <a:t>file at Boston Scientific </a:t>
            </a:r>
            <a:r>
              <a:rPr lang="en-US" sz="800" dirty="0" smtClean="0">
                <a:solidFill>
                  <a:schemeClr val="bg1">
                    <a:lumMod val="50000"/>
                  </a:schemeClr>
                </a:solidFill>
                <a:cs typeface="Lucida Sans Unicode" pitchFamily="34" charset="0"/>
              </a:rPr>
              <a:t>Corporation</a:t>
            </a:r>
            <a:r>
              <a:rPr lang="en-US" sz="800" dirty="0">
                <a:solidFill>
                  <a:schemeClr val="bg1">
                    <a:lumMod val="50000"/>
                  </a:schemeClr>
                </a:solidFill>
                <a:cs typeface="Lucida Sans Unicode" pitchFamily="34" charset="0"/>
              </a:rPr>
              <a:t>. </a:t>
            </a:r>
            <a:endParaRPr lang="en-US" sz="800" dirty="0" smtClean="0">
              <a:solidFill>
                <a:schemeClr val="bg1">
                  <a:lumMod val="50000"/>
                </a:schemeClr>
              </a:solidFill>
              <a:cs typeface="Lucida Sans Unicode" pitchFamily="34" charset="0"/>
            </a:endParaRPr>
          </a:p>
          <a:p>
            <a:pPr algn="ctr" eaLnBrk="1" hangingPunct="1"/>
            <a:r>
              <a:rPr lang="en-US" sz="800" dirty="0">
                <a:solidFill>
                  <a:schemeClr val="bg1">
                    <a:lumMod val="50000"/>
                  </a:schemeClr>
                </a:solidFill>
                <a:cs typeface="Lucida Sans Unicode" pitchFamily="34" charset="0"/>
              </a:rPr>
              <a:t>Results in animal models may not necessarily be indicative of clinical outcomes.</a:t>
            </a:r>
          </a:p>
        </p:txBody>
      </p:sp>
    </p:spTree>
    <p:extLst>
      <p:ext uri="{BB962C8B-B14F-4D97-AF65-F5344CB8AC3E}">
        <p14:creationId xmlns:p14="http://schemas.microsoft.com/office/powerpoint/2010/main" val="263990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 is a Growing Problem Associated with Greater </a:t>
            </a:r>
            <a:r>
              <a:rPr lang="en-US" dirty="0" smtClean="0"/>
              <a:t>Morbidity and </a:t>
            </a:r>
            <a:r>
              <a:rPr lang="en-US" dirty="0"/>
              <a:t>Mortality </a:t>
            </a:r>
          </a:p>
        </p:txBody>
      </p:sp>
      <p:cxnSp>
        <p:nvCxnSpPr>
          <p:cNvPr id="4" name="Straight Connector 3"/>
          <p:cNvCxnSpPr/>
          <p:nvPr/>
        </p:nvCxnSpPr>
        <p:spPr>
          <a:xfrm>
            <a:off x="2514600" y="4378542"/>
            <a:ext cx="0" cy="13921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4357054"/>
            <a:ext cx="0" cy="13921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9448" y="4366661"/>
            <a:ext cx="4406001" cy="1127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fontAlgn="base">
              <a:lnSpc>
                <a:spcPct val="90000"/>
              </a:lnSpc>
              <a:spcBef>
                <a:spcPct val="0"/>
              </a:spcBef>
              <a:spcAft>
                <a:spcPct val="0"/>
              </a:spcAft>
            </a:pPr>
            <a:endParaRPr lang="en-US" sz="3600" dirty="0">
              <a:solidFill>
                <a:srgbClr val="000000"/>
              </a:solidFill>
              <a:latin typeface="ITC Officina Serif"/>
            </a:endParaRPr>
          </a:p>
        </p:txBody>
      </p:sp>
      <p:sp>
        <p:nvSpPr>
          <p:cNvPr id="8" name="AutoShape 9"/>
          <p:cNvSpPr>
            <a:spLocks noChangeArrowheads="1"/>
          </p:cNvSpPr>
          <p:nvPr/>
        </p:nvSpPr>
        <p:spPr bwMode="auto">
          <a:xfrm>
            <a:off x="213731" y="4409524"/>
            <a:ext cx="2236429" cy="973067"/>
          </a:xfrm>
          <a:prstGeom prst="roundRect">
            <a:avLst>
              <a:gd name="adj" fmla="val 16667"/>
            </a:avLst>
          </a:prstGeom>
          <a:noFill/>
          <a:ln w="9525">
            <a:noFill/>
            <a:round/>
            <a:headEnd/>
            <a:tailEnd/>
          </a:ln>
        </p:spPr>
        <p:txBody>
          <a:bodyPr wrap="square" lIns="63996" tIns="31998" rIns="63996" bIns="31998"/>
          <a:lstStyle/>
          <a:p>
            <a:pPr algn="ctr" fontAlgn="base">
              <a:spcBef>
                <a:spcPct val="0"/>
              </a:spcBef>
              <a:spcAft>
                <a:spcPct val="0"/>
              </a:spcAft>
            </a:pPr>
            <a:r>
              <a:rPr lang="en-US" sz="2400" b="1" dirty="0" smtClean="0">
                <a:solidFill>
                  <a:srgbClr val="000000"/>
                </a:solidFill>
                <a:latin typeface="ITC Officina Serif"/>
              </a:rPr>
              <a:t>~5 M</a:t>
            </a:r>
            <a:endParaRPr lang="en-US" sz="2400" b="1" dirty="0">
              <a:solidFill>
                <a:srgbClr val="000000"/>
              </a:solidFill>
              <a:latin typeface="ITC Officina Serif"/>
            </a:endParaRPr>
          </a:p>
          <a:p>
            <a:pPr algn="ctr" fontAlgn="base">
              <a:spcBef>
                <a:spcPct val="0"/>
              </a:spcBef>
              <a:spcAft>
                <a:spcPct val="0"/>
              </a:spcAft>
            </a:pPr>
            <a:r>
              <a:rPr lang="en-US" sz="1200" b="1" dirty="0">
                <a:solidFill>
                  <a:srgbClr val="000000"/>
                </a:solidFill>
                <a:latin typeface="ITC Officina Serif"/>
              </a:rPr>
              <a:t>people with </a:t>
            </a:r>
            <a:r>
              <a:rPr lang="en-US" sz="1200" b="1" dirty="0" smtClean="0">
                <a:solidFill>
                  <a:srgbClr val="000000"/>
                </a:solidFill>
                <a:latin typeface="ITC Officina Serif"/>
              </a:rPr>
              <a:t>AF in U.S., expected to more than double by 2050</a:t>
            </a:r>
            <a:r>
              <a:rPr lang="en-US" sz="1200" b="1" baseline="30000" dirty="0" smtClean="0">
                <a:solidFill>
                  <a:srgbClr val="000000"/>
                </a:solidFill>
                <a:latin typeface="ITC Officina Serif"/>
              </a:rPr>
              <a:t>1</a:t>
            </a:r>
          </a:p>
        </p:txBody>
      </p:sp>
      <p:sp>
        <p:nvSpPr>
          <p:cNvPr id="9" name="Rectangle 10"/>
          <p:cNvSpPr>
            <a:spLocks noChangeArrowheads="1"/>
          </p:cNvSpPr>
          <p:nvPr/>
        </p:nvSpPr>
        <p:spPr bwMode="auto">
          <a:xfrm>
            <a:off x="200877" y="1836061"/>
            <a:ext cx="2064122" cy="681456"/>
          </a:xfrm>
          <a:prstGeom prst="roundRect">
            <a:avLst/>
          </a:prstGeom>
          <a:solidFill>
            <a:srgbClr val="C00000"/>
          </a:solidFill>
          <a:ln w="9525">
            <a:noFill/>
            <a:miter lim="800000"/>
            <a:headEnd/>
            <a:tailEnd/>
          </a:ln>
          <a:scene3d>
            <a:camera prst="orthographicFront"/>
            <a:lightRig rig="threePt" dir="t"/>
          </a:scene3d>
          <a:sp3d>
            <a:bevelT w="63500"/>
          </a:sp3d>
        </p:spPr>
        <p:txBody>
          <a:bodyPr wrap="square" lIns="63996" tIns="31998" rIns="63996" bIns="31998" anchor="ctr"/>
          <a:lstStyle/>
          <a:p>
            <a:pPr algn="ctr" fontAlgn="base">
              <a:lnSpc>
                <a:spcPct val="90000"/>
              </a:lnSpc>
              <a:spcBef>
                <a:spcPct val="0"/>
              </a:spcBef>
              <a:spcAft>
                <a:spcPct val="0"/>
              </a:spcAft>
              <a:defRPr/>
            </a:pPr>
            <a:r>
              <a:rPr lang="en-US" sz="1400" b="1" dirty="0" smtClean="0">
                <a:solidFill>
                  <a:srgbClr val="F2F2F2"/>
                </a:solidFill>
                <a:latin typeface="ITC Officina Serif"/>
              </a:rPr>
              <a:t>AF = most </a:t>
            </a:r>
            <a:r>
              <a:rPr lang="en-US" sz="1400" b="1" dirty="0">
                <a:solidFill>
                  <a:srgbClr val="F2F2F2"/>
                </a:solidFill>
                <a:latin typeface="ITC Officina Serif"/>
              </a:rPr>
              <a:t>common  cardiac </a:t>
            </a:r>
            <a:r>
              <a:rPr lang="en-US" sz="1400" b="1" dirty="0" smtClean="0">
                <a:solidFill>
                  <a:srgbClr val="F2F2F2"/>
                </a:solidFill>
                <a:latin typeface="ITC Officina Serif"/>
              </a:rPr>
              <a:t>arrhythmia, and growing</a:t>
            </a:r>
            <a:endParaRPr lang="en-US" sz="1400" b="1" dirty="0">
              <a:solidFill>
                <a:srgbClr val="F2F2F2"/>
              </a:solidFill>
              <a:latin typeface="ITC Officina Serif"/>
            </a:endParaRPr>
          </a:p>
        </p:txBody>
      </p:sp>
      <p:sp>
        <p:nvSpPr>
          <p:cNvPr id="10" name="Rectangle 18"/>
          <p:cNvSpPr>
            <a:spLocks noChangeArrowheads="1"/>
          </p:cNvSpPr>
          <p:nvPr/>
        </p:nvSpPr>
        <p:spPr bwMode="auto">
          <a:xfrm>
            <a:off x="2461748" y="1836061"/>
            <a:ext cx="2021554" cy="681456"/>
          </a:xfrm>
          <a:prstGeom prst="roundRect">
            <a:avLst/>
          </a:prstGeom>
          <a:solidFill>
            <a:srgbClr val="00467F"/>
          </a:solidFill>
          <a:ln w="9525">
            <a:noFill/>
            <a:miter lim="800000"/>
            <a:headEnd/>
            <a:tailEnd/>
          </a:ln>
          <a:scene3d>
            <a:camera prst="orthographicFront"/>
            <a:lightRig rig="threePt" dir="t"/>
          </a:scene3d>
          <a:sp3d>
            <a:bevelT w="63500"/>
          </a:sp3d>
        </p:spPr>
        <p:txBody>
          <a:bodyPr wrap="square" lIns="63996" tIns="31998" rIns="63996" bIns="31998" anchor="ctr"/>
          <a:lstStyle/>
          <a:p>
            <a:pPr algn="ctr" fontAlgn="base">
              <a:lnSpc>
                <a:spcPct val="90000"/>
              </a:lnSpc>
              <a:spcBef>
                <a:spcPct val="0"/>
              </a:spcBef>
              <a:spcAft>
                <a:spcPct val="0"/>
              </a:spcAft>
              <a:defRPr/>
            </a:pPr>
            <a:r>
              <a:rPr lang="en-US" sz="1400" b="1" dirty="0" smtClean="0">
                <a:solidFill>
                  <a:srgbClr val="F2F2F2"/>
                </a:solidFill>
                <a:latin typeface="ITC Officina Serif"/>
              </a:rPr>
              <a:t>AF </a:t>
            </a:r>
            <a:r>
              <a:rPr lang="en-US" sz="1400" b="1" dirty="0">
                <a:solidFill>
                  <a:srgbClr val="F2F2F2"/>
                </a:solidFill>
                <a:latin typeface="ITC Officina Serif"/>
              </a:rPr>
              <a:t>increases risk of stroke</a:t>
            </a:r>
          </a:p>
        </p:txBody>
      </p:sp>
      <p:sp>
        <p:nvSpPr>
          <p:cNvPr id="11" name="AutoShape 9"/>
          <p:cNvSpPr>
            <a:spLocks noChangeArrowheads="1"/>
          </p:cNvSpPr>
          <p:nvPr/>
        </p:nvSpPr>
        <p:spPr bwMode="auto">
          <a:xfrm>
            <a:off x="2584537" y="4409524"/>
            <a:ext cx="1898765" cy="973067"/>
          </a:xfrm>
          <a:prstGeom prst="roundRect">
            <a:avLst>
              <a:gd name="adj" fmla="val 16667"/>
            </a:avLst>
          </a:prstGeom>
          <a:noFill/>
          <a:ln w="9525">
            <a:noFill/>
            <a:round/>
            <a:headEnd/>
            <a:tailEnd/>
          </a:ln>
        </p:spPr>
        <p:txBody>
          <a:bodyPr wrap="square" lIns="63996" tIns="31998" rIns="63996" bIns="31998"/>
          <a:lstStyle/>
          <a:p>
            <a:pPr algn="ctr" fontAlgn="base">
              <a:spcBef>
                <a:spcPct val="0"/>
              </a:spcBef>
              <a:spcAft>
                <a:spcPct val="0"/>
              </a:spcAft>
            </a:pPr>
            <a:r>
              <a:rPr lang="en-US" sz="2400" b="1" dirty="0">
                <a:solidFill>
                  <a:srgbClr val="000000"/>
                </a:solidFill>
                <a:latin typeface="ITC Officina Serif"/>
              </a:rPr>
              <a:t>5x</a:t>
            </a:r>
          </a:p>
          <a:p>
            <a:pPr algn="ctr" fontAlgn="base">
              <a:spcBef>
                <a:spcPct val="0"/>
              </a:spcBef>
              <a:spcAft>
                <a:spcPct val="0"/>
              </a:spcAft>
            </a:pPr>
            <a:r>
              <a:rPr lang="en-US" sz="1200" b="1" dirty="0">
                <a:solidFill>
                  <a:srgbClr val="000000"/>
                </a:solidFill>
                <a:latin typeface="ITC Officina Serif"/>
              </a:rPr>
              <a:t>greater risk of stroke with </a:t>
            </a:r>
            <a:r>
              <a:rPr lang="en-US" sz="1200" b="1" dirty="0" smtClean="0">
                <a:solidFill>
                  <a:srgbClr val="000000"/>
                </a:solidFill>
                <a:latin typeface="ITC Officina Serif"/>
              </a:rPr>
              <a:t>AF</a:t>
            </a:r>
            <a:r>
              <a:rPr lang="en-US" sz="1200" b="1" baseline="30000" dirty="0" smtClean="0">
                <a:solidFill>
                  <a:srgbClr val="000000"/>
                </a:solidFill>
                <a:latin typeface="ITC Officina Serif"/>
              </a:rPr>
              <a:t>2</a:t>
            </a:r>
            <a:endParaRPr lang="en-US" sz="1200" b="1" baseline="30000" dirty="0">
              <a:solidFill>
                <a:srgbClr val="000000"/>
              </a:solidFill>
              <a:latin typeface="ITC Officina Serif"/>
            </a:endParaRPr>
          </a:p>
        </p:txBody>
      </p:sp>
      <p:grpSp>
        <p:nvGrpSpPr>
          <p:cNvPr id="12" name="Group 11"/>
          <p:cNvGrpSpPr/>
          <p:nvPr/>
        </p:nvGrpSpPr>
        <p:grpSpPr>
          <a:xfrm>
            <a:off x="3720926" y="2888993"/>
            <a:ext cx="575620" cy="786948"/>
            <a:chOff x="6615626" y="3238501"/>
            <a:chExt cx="1023424" cy="1049264"/>
          </a:xfrm>
        </p:grpSpPr>
        <p:pic>
          <p:nvPicPr>
            <p:cNvPr id="13" name="Picture 7"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45989" y="3238501"/>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15626" y="3248688"/>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94385" y="3360745"/>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95454" y="3360745"/>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70009" y="3523737"/>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299"/>
          <p:cNvSpPr txBox="1">
            <a:spLocks noChangeArrowheads="1"/>
          </p:cNvSpPr>
          <p:nvPr/>
        </p:nvSpPr>
        <p:spPr bwMode="auto">
          <a:xfrm>
            <a:off x="3153532" y="3008214"/>
            <a:ext cx="449126" cy="46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2400" dirty="0">
                <a:solidFill>
                  <a:srgbClr val="074B85"/>
                </a:solidFill>
                <a:latin typeface="ITC Officina Serif"/>
                <a:ea typeface="MS PGothic" pitchFamily="34" charset="-128"/>
              </a:rPr>
              <a:t> </a:t>
            </a:r>
            <a:r>
              <a:rPr lang="en-US" sz="2400" dirty="0">
                <a:solidFill>
                  <a:schemeClr val="accent6">
                    <a:lumMod val="75000"/>
                  </a:schemeClr>
                </a:solidFill>
                <a:latin typeface="ITC Officina Serif"/>
                <a:ea typeface="MS PGothic" pitchFamily="34" charset="-128"/>
              </a:rPr>
              <a:t>&lt;</a:t>
            </a:r>
          </a:p>
        </p:txBody>
      </p:sp>
      <p:pic>
        <p:nvPicPr>
          <p:cNvPr id="19" name="Picture 8"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8787" y="2995956"/>
            <a:ext cx="221075" cy="57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4585449" y="2112157"/>
            <a:ext cx="4648200" cy="3477875"/>
          </a:xfrm>
          <a:prstGeom prst="rect">
            <a:avLst/>
          </a:prstGeom>
          <a:noFill/>
        </p:spPr>
        <p:txBody>
          <a:bodyPr wrap="square" rtlCol="0">
            <a:spAutoFit/>
          </a:bodyPr>
          <a:lstStyle/>
          <a:p>
            <a:pPr marL="231775" lvl="1" indent="-231775">
              <a:buFont typeface="Arial" panose="020B0604020202020204" pitchFamily="34" charset="0"/>
              <a:buChar char="•"/>
            </a:pPr>
            <a:r>
              <a:rPr lang="en-US" sz="2000" dirty="0">
                <a:solidFill>
                  <a:schemeClr val="accent6">
                    <a:lumMod val="75000"/>
                  </a:schemeClr>
                </a:solidFill>
                <a:latin typeface="ITC Officina Serif"/>
              </a:rPr>
              <a:t>Higher </a:t>
            </a:r>
            <a:r>
              <a:rPr lang="en-US" sz="2000" dirty="0" smtClean="0">
                <a:solidFill>
                  <a:schemeClr val="accent6">
                    <a:lumMod val="75000"/>
                  </a:schemeClr>
                </a:solidFill>
                <a:latin typeface="ITC Officina Serif"/>
              </a:rPr>
              <a:t>stroke risk </a:t>
            </a:r>
            <a:r>
              <a:rPr lang="en-US" sz="2000" dirty="0">
                <a:solidFill>
                  <a:schemeClr val="accent6">
                    <a:lumMod val="75000"/>
                  </a:schemeClr>
                </a:solidFill>
                <a:latin typeface="ITC Officina Serif"/>
              </a:rPr>
              <a:t>for older patients and </a:t>
            </a:r>
            <a:r>
              <a:rPr lang="en-US" sz="2000" dirty="0" smtClean="0">
                <a:solidFill>
                  <a:schemeClr val="accent6">
                    <a:lumMod val="75000"/>
                  </a:schemeClr>
                </a:solidFill>
                <a:latin typeface="ITC Officina Serif"/>
              </a:rPr>
              <a:t>those </a:t>
            </a:r>
            <a:r>
              <a:rPr lang="en-US" sz="2000" dirty="0">
                <a:solidFill>
                  <a:schemeClr val="accent6">
                    <a:lumMod val="75000"/>
                  </a:schemeClr>
                </a:solidFill>
                <a:latin typeface="ITC Officina Serif"/>
              </a:rPr>
              <a:t>with prior </a:t>
            </a:r>
            <a:r>
              <a:rPr lang="en-US" sz="2000" dirty="0" smtClean="0">
                <a:solidFill>
                  <a:schemeClr val="accent6">
                    <a:lumMod val="75000"/>
                  </a:schemeClr>
                </a:solidFill>
                <a:latin typeface="ITC Officina Serif"/>
              </a:rPr>
              <a:t>stroke or TIA</a:t>
            </a:r>
          </a:p>
          <a:p>
            <a:pPr marL="231775" lvl="1" indent="-231775">
              <a:buFont typeface="Arial" panose="020B0604020202020204" pitchFamily="34" charset="0"/>
              <a:buChar char="•"/>
            </a:pPr>
            <a:endParaRPr lang="en-US" sz="2000" dirty="0" smtClean="0">
              <a:solidFill>
                <a:schemeClr val="accent6">
                  <a:lumMod val="75000"/>
                </a:schemeClr>
              </a:solidFill>
              <a:latin typeface="ITC Officina Serif"/>
            </a:endParaRPr>
          </a:p>
          <a:p>
            <a:pPr marL="231775" lvl="1" indent="-231775">
              <a:buFont typeface="Arial" panose="020B0604020202020204" pitchFamily="34" charset="0"/>
              <a:buChar char="•"/>
            </a:pPr>
            <a:r>
              <a:rPr lang="en-US" sz="2000" dirty="0" smtClean="0">
                <a:solidFill>
                  <a:schemeClr val="accent6">
                    <a:lumMod val="75000"/>
                  </a:schemeClr>
                </a:solidFill>
                <a:latin typeface="ITC Officina Serif"/>
              </a:rPr>
              <a:t>15-20% of all strokes are AF-related</a:t>
            </a:r>
          </a:p>
          <a:p>
            <a:pPr marL="231775" lvl="1" indent="-231775">
              <a:buFont typeface="Arial" panose="020B0604020202020204" pitchFamily="34" charset="0"/>
              <a:buChar char="•"/>
            </a:pPr>
            <a:endParaRPr lang="en-US" sz="2000" dirty="0" smtClean="0">
              <a:solidFill>
                <a:schemeClr val="accent6">
                  <a:lumMod val="75000"/>
                </a:schemeClr>
              </a:solidFill>
              <a:latin typeface="ITC Officina Serif"/>
            </a:endParaRPr>
          </a:p>
          <a:p>
            <a:pPr marL="231775" lvl="1" indent="-231775">
              <a:buFont typeface="Arial" panose="020B0604020202020204" pitchFamily="34" charset="0"/>
              <a:buChar char="•"/>
            </a:pPr>
            <a:r>
              <a:rPr lang="en-US" sz="2000" dirty="0" smtClean="0">
                <a:solidFill>
                  <a:schemeClr val="accent6">
                    <a:lumMod val="75000"/>
                  </a:schemeClr>
                </a:solidFill>
                <a:latin typeface="ITC Officina Serif"/>
              </a:rPr>
              <a:t>AF results in greater disability compared to non-AF-related stroke</a:t>
            </a:r>
          </a:p>
          <a:p>
            <a:pPr marL="231775" lvl="1" indent="-231775">
              <a:buFont typeface="Arial" panose="020B0604020202020204" pitchFamily="34" charset="0"/>
              <a:buChar char="•"/>
            </a:pPr>
            <a:endParaRPr lang="en-US" sz="2000" dirty="0" smtClean="0">
              <a:solidFill>
                <a:schemeClr val="accent6">
                  <a:lumMod val="75000"/>
                </a:schemeClr>
              </a:solidFill>
              <a:latin typeface="ITC Officina Serif"/>
            </a:endParaRPr>
          </a:p>
          <a:p>
            <a:pPr marL="231775" lvl="1" indent="-231775">
              <a:buFont typeface="Arial" panose="020B0604020202020204" pitchFamily="34" charset="0"/>
              <a:buChar char="•"/>
            </a:pPr>
            <a:r>
              <a:rPr lang="en-US" sz="2000" dirty="0" smtClean="0">
                <a:solidFill>
                  <a:schemeClr val="accent6">
                    <a:lumMod val="75000"/>
                  </a:schemeClr>
                </a:solidFill>
                <a:latin typeface="ITC Officina Serif"/>
              </a:rPr>
              <a:t>High mortality and stroke recurrence rate</a:t>
            </a:r>
          </a:p>
          <a:p>
            <a:pPr marL="231775" lvl="1" indent="-231775">
              <a:buFont typeface="Arial" panose="020B0604020202020204" pitchFamily="34" charset="0"/>
              <a:buChar char="•"/>
            </a:pPr>
            <a:endParaRPr lang="en-US" sz="2000" dirty="0"/>
          </a:p>
        </p:txBody>
      </p:sp>
      <p:cxnSp>
        <p:nvCxnSpPr>
          <p:cNvPr id="23" name="Straight Connector 22"/>
          <p:cNvCxnSpPr>
            <a:endCxn id="7" idx="2"/>
          </p:cNvCxnSpPr>
          <p:nvPr/>
        </p:nvCxnSpPr>
        <p:spPr bwMode="auto">
          <a:xfrm>
            <a:off x="2382449" y="4357054"/>
            <a:ext cx="0" cy="1137226"/>
          </a:xfrm>
          <a:prstGeom prst="line">
            <a:avLst/>
          </a:prstGeom>
          <a:solidFill>
            <a:srgbClr val="00FF00"/>
          </a:solidFill>
          <a:ln w="28575" cap="flat" cmpd="sng" algn="ctr">
            <a:solidFill>
              <a:schemeClr val="bg1"/>
            </a:solidFill>
            <a:prstDash val="solid"/>
            <a:round/>
            <a:headEnd type="none" w="med" len="med"/>
            <a:tailEnd type="none" w="med" len="med"/>
          </a:ln>
          <a:effectLst/>
        </p:spPr>
      </p:cxnSp>
      <p:sp>
        <p:nvSpPr>
          <p:cNvPr id="24" name="Rectangle 23"/>
          <p:cNvSpPr/>
          <p:nvPr/>
        </p:nvSpPr>
        <p:spPr>
          <a:xfrm>
            <a:off x="13448" y="6367046"/>
            <a:ext cx="8978151" cy="338554"/>
          </a:xfrm>
          <a:prstGeom prst="rect">
            <a:avLst/>
          </a:prstGeom>
        </p:spPr>
        <p:txBody>
          <a:bodyPr wrap="square">
            <a:spAutoFit/>
          </a:bodyPr>
          <a:lstStyle/>
          <a:p>
            <a:pPr marL="228600" indent="-228600">
              <a:buAutoNum type="arabicPeriod"/>
            </a:pPr>
            <a:r>
              <a:rPr lang="en-US" sz="800" dirty="0" smtClean="0">
                <a:solidFill>
                  <a:schemeClr val="accent6">
                    <a:lumMod val="75000"/>
                  </a:schemeClr>
                </a:solidFill>
                <a:latin typeface="ITC Officina Serif"/>
              </a:rPr>
              <a:t>Go AS</a:t>
            </a:r>
            <a:r>
              <a:rPr lang="en-US" sz="800" dirty="0">
                <a:solidFill>
                  <a:schemeClr val="accent6">
                    <a:lumMod val="75000"/>
                  </a:schemeClr>
                </a:solidFill>
                <a:latin typeface="ITC Officina Serif"/>
              </a:rPr>
              <a:t>. et </a:t>
            </a:r>
            <a:r>
              <a:rPr lang="en-US" sz="800" dirty="0" smtClean="0">
                <a:solidFill>
                  <a:schemeClr val="accent6">
                    <a:lumMod val="75000"/>
                  </a:schemeClr>
                </a:solidFill>
                <a:latin typeface="ITC Officina Serif"/>
              </a:rPr>
              <a:t>al, Heart </a:t>
            </a:r>
            <a:r>
              <a:rPr lang="en-US" sz="800" dirty="0">
                <a:solidFill>
                  <a:schemeClr val="accent6">
                    <a:lumMod val="75000"/>
                  </a:schemeClr>
                </a:solidFill>
                <a:latin typeface="ITC Officina Serif"/>
              </a:rPr>
              <a:t>Disease and Stroke Statistics—2013 Update: A Report From the American Heart </a:t>
            </a:r>
            <a:r>
              <a:rPr lang="en-US" sz="800" dirty="0" smtClean="0">
                <a:solidFill>
                  <a:schemeClr val="accent6">
                    <a:lumMod val="75000"/>
                  </a:schemeClr>
                </a:solidFill>
                <a:latin typeface="ITC Officina Serif"/>
              </a:rPr>
              <a:t>Association. </a:t>
            </a:r>
            <a:r>
              <a:rPr lang="en-US" sz="800" dirty="0">
                <a:solidFill>
                  <a:schemeClr val="accent6">
                    <a:lumMod val="75000"/>
                  </a:schemeClr>
                </a:solidFill>
                <a:latin typeface="ITC Officina Serif"/>
              </a:rPr>
              <a:t>Circulation. 2013; 127: e6-e245.</a:t>
            </a:r>
          </a:p>
          <a:p>
            <a:pPr marL="228600" indent="-228600">
              <a:buFontTx/>
              <a:buAutoNum type="arabicPeriod"/>
            </a:pPr>
            <a:r>
              <a:rPr lang="en-US" sz="800" dirty="0">
                <a:solidFill>
                  <a:schemeClr val="accent6">
                    <a:lumMod val="75000"/>
                  </a:schemeClr>
                </a:solidFill>
                <a:latin typeface="ITC Officina Serif"/>
                <a:ea typeface="ＭＳ Ｐゴシック" pitchFamily="34" charset="-128"/>
              </a:rPr>
              <a:t>Holmes DR, Atrial Fibrillation and Stroke Management: Present and Future, Seminars in Neurology 2010;30:528–536.</a:t>
            </a:r>
          </a:p>
        </p:txBody>
      </p:sp>
      <p:grpSp>
        <p:nvGrpSpPr>
          <p:cNvPr id="40" name="Group 39"/>
          <p:cNvGrpSpPr/>
          <p:nvPr/>
        </p:nvGrpSpPr>
        <p:grpSpPr>
          <a:xfrm>
            <a:off x="174500" y="2611696"/>
            <a:ext cx="2299388" cy="1753127"/>
            <a:chOff x="174500" y="2611696"/>
            <a:chExt cx="2299388" cy="1753127"/>
          </a:xfrm>
        </p:grpSpPr>
        <p:sp>
          <p:nvSpPr>
            <p:cNvPr id="35" name="object 34"/>
            <p:cNvSpPr/>
            <p:nvPr/>
          </p:nvSpPr>
          <p:spPr>
            <a:xfrm>
              <a:off x="174500" y="2624359"/>
              <a:ext cx="2275660" cy="1530142"/>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37" name="TextBox 36"/>
            <p:cNvSpPr txBox="1"/>
            <p:nvPr/>
          </p:nvSpPr>
          <p:spPr>
            <a:xfrm>
              <a:off x="203128" y="4057046"/>
              <a:ext cx="2209800" cy="307777"/>
            </a:xfrm>
            <a:prstGeom prst="rect">
              <a:avLst/>
            </a:prstGeom>
            <a:noFill/>
          </p:spPr>
          <p:txBody>
            <a:bodyPr wrap="square" rtlCol="0">
              <a:spAutoFit/>
            </a:bodyPr>
            <a:lstStyle/>
            <a:p>
              <a:r>
                <a:rPr lang="en-US" sz="1400" dirty="0" smtClean="0">
                  <a:solidFill>
                    <a:schemeClr val="tx1">
                      <a:lumMod val="75000"/>
                    </a:schemeClr>
                  </a:solidFill>
                  <a:latin typeface="ITC Officina Serif"/>
                </a:rPr>
                <a:t> ‘15   ‘20   ‘30    ’40   ‘50</a:t>
              </a:r>
              <a:endParaRPr lang="en-US" sz="1400" dirty="0">
                <a:solidFill>
                  <a:schemeClr val="tx1">
                    <a:lumMod val="75000"/>
                  </a:schemeClr>
                </a:solidFill>
                <a:latin typeface="ITC Officina Serif"/>
              </a:endParaRPr>
            </a:p>
          </p:txBody>
        </p:sp>
        <p:sp>
          <p:nvSpPr>
            <p:cNvPr id="38" name="TextBox 37"/>
            <p:cNvSpPr txBox="1"/>
            <p:nvPr/>
          </p:nvSpPr>
          <p:spPr>
            <a:xfrm>
              <a:off x="259451" y="3228863"/>
              <a:ext cx="624469" cy="307777"/>
            </a:xfrm>
            <a:prstGeom prst="rect">
              <a:avLst/>
            </a:prstGeom>
            <a:noFill/>
          </p:spPr>
          <p:txBody>
            <a:bodyPr wrap="square" rtlCol="0">
              <a:spAutoFit/>
            </a:bodyPr>
            <a:lstStyle/>
            <a:p>
              <a:r>
                <a:rPr lang="en-US" sz="1400" dirty="0" smtClean="0">
                  <a:solidFill>
                    <a:schemeClr val="tx1">
                      <a:lumMod val="75000"/>
                    </a:schemeClr>
                  </a:solidFill>
                  <a:latin typeface="ITC Officina Serif"/>
                </a:rPr>
                <a:t>5M</a:t>
              </a:r>
              <a:endParaRPr lang="en-US" sz="1400" dirty="0">
                <a:solidFill>
                  <a:schemeClr val="tx1">
                    <a:lumMod val="75000"/>
                  </a:schemeClr>
                </a:solidFill>
                <a:latin typeface="ITC Officina Serif"/>
              </a:endParaRPr>
            </a:p>
          </p:txBody>
        </p:sp>
        <p:sp>
          <p:nvSpPr>
            <p:cNvPr id="39" name="TextBox 38"/>
            <p:cNvSpPr txBox="1"/>
            <p:nvPr/>
          </p:nvSpPr>
          <p:spPr>
            <a:xfrm>
              <a:off x="1849419" y="2611696"/>
              <a:ext cx="624469" cy="307777"/>
            </a:xfrm>
            <a:prstGeom prst="rect">
              <a:avLst/>
            </a:prstGeom>
            <a:noFill/>
          </p:spPr>
          <p:txBody>
            <a:bodyPr wrap="square" rtlCol="0">
              <a:spAutoFit/>
            </a:bodyPr>
            <a:lstStyle/>
            <a:p>
              <a:r>
                <a:rPr lang="en-US" sz="1400" dirty="0" smtClean="0">
                  <a:solidFill>
                    <a:schemeClr val="tx1">
                      <a:lumMod val="75000"/>
                    </a:schemeClr>
                  </a:solidFill>
                  <a:latin typeface="ITC Officina Serif"/>
                </a:rPr>
                <a:t>12M</a:t>
              </a:r>
              <a:endParaRPr lang="en-US" sz="1400" dirty="0">
                <a:solidFill>
                  <a:schemeClr val="tx1">
                    <a:lumMod val="75000"/>
                  </a:schemeClr>
                </a:solidFill>
                <a:latin typeface="ITC Officina Serif"/>
              </a:endParaRPr>
            </a:p>
          </p:txBody>
        </p:sp>
      </p:grpSp>
    </p:spTree>
    <p:extLst>
      <p:ext uri="{BB962C8B-B14F-4D97-AF65-F5344CB8AC3E}">
        <p14:creationId xmlns:p14="http://schemas.microsoft.com/office/powerpoint/2010/main" val="2887808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3429000"/>
            <a:ext cx="8458200" cy="762000"/>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lstStyle/>
          <a:p>
            <a:r>
              <a:rPr lang="en-US" dirty="0" smtClean="0"/>
              <a:t>Agenda</a:t>
            </a:r>
            <a:endParaRPr lang="en-US" dirty="0"/>
          </a:p>
        </p:txBody>
      </p:sp>
      <p:sp>
        <p:nvSpPr>
          <p:cNvPr id="3" name="Content Placeholder 2"/>
          <p:cNvSpPr>
            <a:spLocks noGrp="1"/>
          </p:cNvSpPr>
          <p:nvPr>
            <p:ph sz="half" idx="1"/>
          </p:nvPr>
        </p:nvSpPr>
        <p:spPr>
          <a:xfrm>
            <a:off x="274320" y="1749552"/>
            <a:ext cx="8549640" cy="4956048"/>
          </a:xfrm>
        </p:spPr>
        <p:txBody>
          <a:bodyPr>
            <a:normAutofit/>
          </a:bodyPr>
          <a:lstStyle/>
          <a:p>
            <a:pPr lvl="0">
              <a:lnSpc>
                <a:spcPct val="100000"/>
              </a:lnSpc>
              <a:spcBef>
                <a:spcPts val="0"/>
              </a:spcBef>
            </a:pPr>
            <a:r>
              <a:rPr lang="en-US" sz="2400" b="1" dirty="0" smtClean="0"/>
              <a:t>WATCHMAN</a:t>
            </a:r>
            <a:r>
              <a:rPr lang="en-US" sz="2400" b="1" baseline="30000" dirty="0" smtClean="0"/>
              <a:t>™</a:t>
            </a:r>
            <a:r>
              <a:rPr lang="en-US" sz="2400" b="1" dirty="0" smtClean="0"/>
              <a:t> Left Atrial Appendage Closure</a:t>
            </a:r>
            <a:br>
              <a:rPr lang="en-US" sz="2400" b="1" dirty="0" smtClean="0"/>
            </a:br>
            <a:r>
              <a:rPr lang="en-US" sz="2400" b="1" dirty="0" smtClean="0"/>
              <a:t>System Components</a:t>
            </a:r>
            <a:endParaRPr lang="en-US" sz="2400" b="1" dirty="0"/>
          </a:p>
          <a:p>
            <a:pPr lvl="1"/>
            <a:endParaRPr lang="en-US" sz="2000" dirty="0" smtClean="0"/>
          </a:p>
          <a:p>
            <a:pPr lvl="0"/>
            <a:r>
              <a:rPr lang="en-US" sz="2400" b="1" dirty="0" smtClean="0"/>
              <a:t>WATCHMAN™ Implant Procedure</a:t>
            </a:r>
            <a:endParaRPr lang="en-US" sz="2200" dirty="0" smtClean="0"/>
          </a:p>
          <a:p>
            <a:pPr lvl="1"/>
            <a:endParaRPr lang="en-US" sz="2200" dirty="0" smtClean="0">
              <a:solidFill>
                <a:schemeClr val="accent6"/>
              </a:solidFill>
            </a:endParaRPr>
          </a:p>
          <a:p>
            <a:r>
              <a:rPr lang="en-US" sz="2400" b="1" dirty="0" smtClean="0">
                <a:solidFill>
                  <a:schemeClr val="bg1"/>
                </a:solidFill>
              </a:rPr>
              <a:t>WATCHMAN™ Post-Implant Follow-Up</a:t>
            </a:r>
          </a:p>
          <a:p>
            <a:pPr lvl="1"/>
            <a:endParaRPr lang="en-US" sz="2200" b="1" dirty="0" smtClean="0">
              <a:solidFill>
                <a:schemeClr val="accent6"/>
              </a:solidFill>
            </a:endParaRPr>
          </a:p>
          <a:p>
            <a:pPr marL="0" indent="0">
              <a:buNone/>
            </a:pPr>
            <a:endParaRPr lang="en-US" sz="2400" dirty="0" smtClean="0">
              <a:solidFill>
                <a:schemeClr val="accent6"/>
              </a:solidFill>
            </a:endParaRPr>
          </a:p>
        </p:txBody>
      </p:sp>
    </p:spTree>
    <p:extLst>
      <p:ext uri="{BB962C8B-B14F-4D97-AF65-F5344CB8AC3E}">
        <p14:creationId xmlns:p14="http://schemas.microsoft.com/office/powerpoint/2010/main" val="2720891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noFill/>
          <a:ln w="9525">
            <a:noFill/>
            <a:miter lim="800000"/>
            <a:headEnd/>
            <a:tailEnd/>
          </a:ln>
        </p:spPr>
        <p:txBody>
          <a:bodyPr vert="horz" lIns="89185" tIns="44593" rIns="89185" bIns="44593" rtlCol="0" anchor="ctr" anchorCtr="0">
            <a:noAutofit/>
          </a:bodyPr>
          <a:lstStyle/>
          <a:p>
            <a:pPr defTabSz="872635" fontAlgn="base">
              <a:spcAft>
                <a:spcPct val="0"/>
              </a:spcAft>
            </a:pPr>
            <a:r>
              <a:rPr lang="en-US" dirty="0" smtClean="0">
                <a:ea typeface="ＭＳ Ｐゴシック" charset="-128"/>
                <a:cs typeface="Arial" charset="0"/>
              </a:rPr>
              <a:t>Post Procedure Information</a:t>
            </a:r>
            <a:endParaRPr lang="es-ES" dirty="0">
              <a:ea typeface="ＭＳ Ｐゴシック" charset="-128"/>
              <a:cs typeface="Arial" charset="0"/>
            </a:endParaRPr>
          </a:p>
        </p:txBody>
      </p:sp>
      <p:sp>
        <p:nvSpPr>
          <p:cNvPr id="4" name="3 Marcador de contenido"/>
          <p:cNvSpPr>
            <a:spLocks noGrp="1"/>
          </p:cNvSpPr>
          <p:nvPr>
            <p:ph sz="half" idx="1"/>
          </p:nvPr>
        </p:nvSpPr>
        <p:spPr>
          <a:xfrm>
            <a:off x="304800" y="1444752"/>
            <a:ext cx="4724400" cy="4956048"/>
          </a:xfrm>
        </p:spPr>
        <p:txBody>
          <a:bodyPr lIns="80165" tIns="40083" rIns="80165" bIns="40083">
            <a:noAutofit/>
          </a:bodyPr>
          <a:lstStyle/>
          <a:p>
            <a:pPr>
              <a:lnSpc>
                <a:spcPct val="120000"/>
              </a:lnSpc>
              <a:spcBef>
                <a:spcPct val="0"/>
              </a:spcBef>
            </a:pPr>
            <a:r>
              <a:rPr lang="en-US" sz="1800" dirty="0" smtClean="0"/>
              <a:t>Post-procedure warfarin therapy is required in ALL patients receiving a Device</a:t>
            </a:r>
          </a:p>
          <a:p>
            <a:pPr lvl="1">
              <a:lnSpc>
                <a:spcPct val="120000"/>
              </a:lnSpc>
              <a:spcBef>
                <a:spcPct val="0"/>
              </a:spcBef>
            </a:pPr>
            <a:r>
              <a:rPr lang="en-US" sz="1600" dirty="0" smtClean="0"/>
              <a:t>81-100mg of aspirin and warfarin for 45 days min. post implant (INR 2.0-3.0)</a:t>
            </a:r>
          </a:p>
          <a:p>
            <a:pPr>
              <a:lnSpc>
                <a:spcPct val="120000"/>
              </a:lnSpc>
              <a:spcBef>
                <a:spcPct val="0"/>
              </a:spcBef>
            </a:pPr>
            <a:endParaRPr lang="en-US" sz="1800" dirty="0" smtClean="0"/>
          </a:p>
          <a:p>
            <a:pPr>
              <a:lnSpc>
                <a:spcPct val="120000"/>
              </a:lnSpc>
              <a:spcBef>
                <a:spcPct val="0"/>
              </a:spcBef>
            </a:pPr>
            <a:r>
              <a:rPr lang="en-US" sz="1800" dirty="0" smtClean="0"/>
              <a:t>At 45 days post-implant, perform device assessment with TEE </a:t>
            </a:r>
            <a:r>
              <a:rPr lang="en-US" sz="1800" dirty="0"/>
              <a:t>to assess the presence of LAA blood flow through and/or around the WATCHMAN </a:t>
            </a:r>
            <a:r>
              <a:rPr lang="en-US" sz="1800" dirty="0" smtClean="0"/>
              <a:t>device </a:t>
            </a:r>
          </a:p>
          <a:p>
            <a:pPr>
              <a:lnSpc>
                <a:spcPct val="120000"/>
              </a:lnSpc>
              <a:spcBef>
                <a:spcPct val="0"/>
              </a:spcBef>
            </a:pPr>
            <a:endParaRPr lang="en-US" sz="1800" dirty="0"/>
          </a:p>
          <a:p>
            <a:pPr>
              <a:lnSpc>
                <a:spcPct val="120000"/>
              </a:lnSpc>
              <a:spcBef>
                <a:spcPct val="0"/>
              </a:spcBef>
            </a:pPr>
            <a:r>
              <a:rPr lang="en-US" sz="1800" dirty="0" smtClean="0"/>
              <a:t>Cessation of warfarin is at physician discretion provided that any </a:t>
            </a:r>
            <a:r>
              <a:rPr lang="en-US" sz="1800" dirty="0" err="1" smtClean="0"/>
              <a:t>peri</a:t>
            </a:r>
            <a:r>
              <a:rPr lang="en-US" sz="1800" dirty="0" smtClean="0"/>
              <a:t>-device flow demonstrated by TEE is </a:t>
            </a:r>
            <a:r>
              <a:rPr lang="en-US" sz="1800" u="sng" dirty="0" smtClean="0"/>
              <a:t>&lt;</a:t>
            </a:r>
            <a:r>
              <a:rPr lang="en-US" sz="1800" dirty="0" smtClean="0"/>
              <a:t>5mm</a:t>
            </a:r>
            <a:endParaRPr lang="en-US" sz="1800" dirty="0"/>
          </a:p>
          <a:p>
            <a:pPr>
              <a:lnSpc>
                <a:spcPct val="100000"/>
              </a:lnSpc>
              <a:spcBef>
                <a:spcPts val="0"/>
              </a:spcBef>
            </a:pP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13764"/>
            <a:ext cx="3358268" cy="499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46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noFill/>
          <a:ln w="9525">
            <a:noFill/>
            <a:miter lim="800000"/>
            <a:headEnd/>
            <a:tailEnd/>
          </a:ln>
        </p:spPr>
        <p:txBody>
          <a:bodyPr vert="horz" lIns="89185" tIns="44593" rIns="89185" bIns="44593" rtlCol="0" anchor="ctr" anchorCtr="0">
            <a:noAutofit/>
          </a:bodyPr>
          <a:lstStyle/>
          <a:p>
            <a:pPr defTabSz="872635" fontAlgn="base">
              <a:spcAft>
                <a:spcPct val="0"/>
              </a:spcAft>
            </a:pPr>
            <a:r>
              <a:rPr lang="en-US" dirty="0" smtClean="0">
                <a:ea typeface="ＭＳ Ｐゴシック" charset="-128"/>
                <a:cs typeface="Arial" charset="0"/>
              </a:rPr>
              <a:t>Post Procedure Information</a:t>
            </a:r>
            <a:endParaRPr lang="es-ES" dirty="0">
              <a:ea typeface="ＭＳ Ｐゴシック" charset="-128"/>
              <a:cs typeface="Arial" charset="0"/>
            </a:endParaRPr>
          </a:p>
        </p:txBody>
      </p:sp>
      <p:sp>
        <p:nvSpPr>
          <p:cNvPr id="4" name="3 Marcador de contenido"/>
          <p:cNvSpPr>
            <a:spLocks noGrp="1"/>
          </p:cNvSpPr>
          <p:nvPr>
            <p:ph sz="half" idx="1"/>
          </p:nvPr>
        </p:nvSpPr>
        <p:spPr>
          <a:xfrm>
            <a:off x="152400" y="1447800"/>
            <a:ext cx="5410200" cy="4956048"/>
          </a:xfrm>
        </p:spPr>
        <p:txBody>
          <a:bodyPr lIns="80165" tIns="40083" rIns="80165" bIns="40083">
            <a:noAutofit/>
          </a:bodyPr>
          <a:lstStyle/>
          <a:p>
            <a:pPr>
              <a:lnSpc>
                <a:spcPct val="120000"/>
              </a:lnSpc>
              <a:spcBef>
                <a:spcPct val="0"/>
              </a:spcBef>
            </a:pPr>
            <a:r>
              <a:rPr lang="en-US" sz="1800" dirty="0" smtClean="0"/>
              <a:t>If adequate seal is not demonstrated, subsequent warfarin cessation decisions are contingent on demonstrating flow </a:t>
            </a:r>
            <a:r>
              <a:rPr lang="en-US" sz="1800" u="sng" dirty="0" smtClean="0"/>
              <a:t>&lt;</a:t>
            </a:r>
            <a:r>
              <a:rPr lang="en-US" sz="1800" dirty="0" smtClean="0"/>
              <a:t>5mm</a:t>
            </a:r>
            <a:endParaRPr lang="en-US" sz="1800" dirty="0"/>
          </a:p>
          <a:p>
            <a:pPr>
              <a:lnSpc>
                <a:spcPct val="120000"/>
              </a:lnSpc>
              <a:spcBef>
                <a:spcPct val="0"/>
              </a:spcBef>
            </a:pPr>
            <a:endParaRPr lang="en-US" sz="1800" dirty="0" smtClean="0"/>
          </a:p>
          <a:p>
            <a:pPr>
              <a:lnSpc>
                <a:spcPct val="120000"/>
              </a:lnSpc>
              <a:spcBef>
                <a:spcPct val="0"/>
              </a:spcBef>
            </a:pPr>
            <a:r>
              <a:rPr lang="en-US" sz="1800" dirty="0" smtClean="0"/>
              <a:t>Patients </a:t>
            </a:r>
            <a:r>
              <a:rPr lang="en-US" sz="1800" dirty="0"/>
              <a:t>ceasing warfarin should begin </a:t>
            </a:r>
            <a:r>
              <a:rPr lang="en-US" sz="1800" dirty="0" err="1"/>
              <a:t>clopidogrel</a:t>
            </a:r>
            <a:r>
              <a:rPr lang="en-US" sz="1800" dirty="0"/>
              <a:t> 75mg </a:t>
            </a:r>
            <a:r>
              <a:rPr lang="en-US" sz="1800" dirty="0" smtClean="0"/>
              <a:t>daily and </a:t>
            </a:r>
            <a:r>
              <a:rPr lang="en-US" sz="1800" dirty="0"/>
              <a:t>increase aspirin dosage to 300-325mg daily for </a:t>
            </a:r>
            <a:r>
              <a:rPr lang="en-US" sz="1800" dirty="0" smtClean="0"/>
              <a:t>six months post-implant </a:t>
            </a:r>
            <a:endParaRPr lang="en-US" sz="1800" dirty="0"/>
          </a:p>
          <a:p>
            <a:pPr>
              <a:lnSpc>
                <a:spcPct val="100000"/>
              </a:lnSpc>
              <a:spcBef>
                <a:spcPts val="0"/>
              </a:spcBef>
            </a:pPr>
            <a:endParaRPr lang="en-US" sz="1800" dirty="0" smtClean="0"/>
          </a:p>
          <a:p>
            <a:pPr>
              <a:lnSpc>
                <a:spcPct val="100000"/>
              </a:lnSpc>
              <a:spcBef>
                <a:spcPts val="0"/>
              </a:spcBef>
            </a:pPr>
            <a:r>
              <a:rPr lang="en-US" sz="1800" dirty="0" smtClean="0"/>
              <a:t>If LAA closure satisfactory, patient should remain on 300-325mg aspirin daily indefinitely</a:t>
            </a:r>
          </a:p>
          <a:p>
            <a:pPr>
              <a:lnSpc>
                <a:spcPct val="100000"/>
              </a:lnSpc>
              <a:spcBef>
                <a:spcPts val="0"/>
              </a:spcBef>
            </a:pPr>
            <a:endParaRPr lang="en-US" dirty="0" smtClean="0"/>
          </a:p>
          <a:p>
            <a:pPr>
              <a:lnSpc>
                <a:spcPct val="100000"/>
              </a:lnSpc>
              <a:spcBef>
                <a:spcPts val="0"/>
              </a:spcBef>
            </a:pPr>
            <a:r>
              <a:rPr lang="en-US" sz="1800" dirty="0" smtClean="0"/>
              <a:t>If a patient remains on warfarin and aspirin 81-100mg for at least six months post-implant, and then ceases warfarin, </a:t>
            </a:r>
            <a:r>
              <a:rPr lang="en-US" sz="1800" dirty="0" err="1" smtClean="0"/>
              <a:t>clopidogrel</a:t>
            </a:r>
            <a:r>
              <a:rPr lang="en-US" sz="1800" dirty="0" smtClean="0"/>
              <a:t> is not required, but aspirin should be increased to 300-325mg daily, taken indefinitely</a:t>
            </a:r>
            <a:endParaRPr lang="en-US" sz="1800" dirty="0"/>
          </a:p>
          <a:p>
            <a:pPr>
              <a:lnSpc>
                <a:spcPct val="100000"/>
              </a:lnSpc>
              <a:spcBef>
                <a:spcPts val="0"/>
              </a:spcBef>
            </a:pPr>
            <a:endParaRPr lang="en-US" sz="1800" dirty="0"/>
          </a:p>
          <a:p>
            <a:pPr>
              <a:lnSpc>
                <a:spcPct val="100000"/>
              </a:lnSpc>
              <a:spcBef>
                <a:spcPts val="0"/>
              </a:spcBef>
            </a:pPr>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13008"/>
            <a:ext cx="3465902" cy="516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853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pPr marL="0" indent="0" algn="ctr">
              <a:buNone/>
            </a:pPr>
            <a:endParaRPr lang="en-US" sz="4000" b="1" dirty="0" smtClean="0"/>
          </a:p>
          <a:p>
            <a:pPr marL="0" indent="0" algn="ctr">
              <a:buNone/>
            </a:pPr>
            <a:endParaRPr lang="en-US" sz="4000" b="1" dirty="0"/>
          </a:p>
          <a:p>
            <a:pPr marL="0" indent="0" algn="ctr">
              <a:buNone/>
            </a:pPr>
            <a:endParaRPr lang="en-US" sz="4000" b="1" dirty="0" smtClean="0"/>
          </a:p>
          <a:p>
            <a:pPr marL="0" indent="0" algn="ctr">
              <a:buNone/>
            </a:pPr>
            <a:r>
              <a:rPr lang="en-US" sz="4000" b="1" dirty="0" smtClean="0"/>
              <a:t>Questions?</a:t>
            </a:r>
            <a:endParaRPr lang="en-US" sz="4000" b="1" dirty="0"/>
          </a:p>
        </p:txBody>
      </p:sp>
    </p:spTree>
    <p:extLst>
      <p:ext uri="{BB962C8B-B14F-4D97-AF65-F5344CB8AC3E}">
        <p14:creationId xmlns:p14="http://schemas.microsoft.com/office/powerpoint/2010/main" val="182910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24600" cy="838200"/>
          </a:xfrm>
        </p:spPr>
        <p:txBody>
          <a:bodyPr>
            <a:noAutofit/>
          </a:bodyPr>
          <a:lstStyle/>
          <a:p>
            <a:r>
              <a:rPr lang="en-US" sz="1800" dirty="0">
                <a:solidFill>
                  <a:schemeClr val="accent6">
                    <a:lumMod val="50000"/>
                  </a:schemeClr>
                </a:solidFill>
              </a:rPr>
              <a:t>ABBREVIATED STATEMENT</a:t>
            </a:r>
            <a:br>
              <a:rPr lang="en-US" sz="1800" dirty="0">
                <a:solidFill>
                  <a:schemeClr val="accent6">
                    <a:lumMod val="50000"/>
                  </a:schemeClr>
                </a:solidFill>
              </a:rPr>
            </a:br>
            <a:r>
              <a:rPr lang="en-US" sz="1800" dirty="0">
                <a:solidFill>
                  <a:schemeClr val="accent6">
                    <a:lumMod val="50000"/>
                  </a:schemeClr>
                </a:solidFill>
              </a:rPr>
              <a:t>WATCHMAN</a:t>
            </a:r>
            <a:r>
              <a:rPr lang="en-US" sz="1800" baseline="30000" dirty="0">
                <a:solidFill>
                  <a:schemeClr val="accent6">
                    <a:lumMod val="50000"/>
                  </a:schemeClr>
                </a:solidFill>
              </a:rPr>
              <a:t>TM</a:t>
            </a:r>
            <a:r>
              <a:rPr lang="en-US" sz="1800" dirty="0">
                <a:solidFill>
                  <a:schemeClr val="accent6">
                    <a:lumMod val="50000"/>
                  </a:schemeClr>
                </a:solidFill>
              </a:rPr>
              <a:t> Left Atrial Appendage Closure </a:t>
            </a:r>
            <a:r>
              <a:rPr lang="en-US" sz="1800" dirty="0" smtClean="0">
                <a:solidFill>
                  <a:schemeClr val="accent6">
                    <a:lumMod val="50000"/>
                  </a:schemeClr>
                </a:solidFill>
              </a:rPr>
              <a:t>Device</a:t>
            </a:r>
            <a:r>
              <a:rPr lang="en-US" sz="1800" dirty="0">
                <a:solidFill>
                  <a:schemeClr val="accent6">
                    <a:lumMod val="50000"/>
                  </a:schemeClr>
                </a:solidFill>
              </a:rPr>
              <a:t/>
            </a:r>
            <a:br>
              <a:rPr lang="en-US" sz="1800" dirty="0">
                <a:solidFill>
                  <a:schemeClr val="accent6">
                    <a:lumMod val="50000"/>
                  </a:schemeClr>
                </a:solidFill>
              </a:rPr>
            </a:br>
            <a:r>
              <a:rPr lang="en-US" sz="1800" dirty="0">
                <a:solidFill>
                  <a:schemeClr val="accent6">
                    <a:lumMod val="50000"/>
                  </a:schemeClr>
                </a:solidFill>
              </a:rPr>
              <a:t>with Delivery </a:t>
            </a:r>
            <a:r>
              <a:rPr lang="en-US" sz="1800" dirty="0" smtClean="0">
                <a:solidFill>
                  <a:schemeClr val="accent6">
                    <a:lumMod val="50000"/>
                  </a:schemeClr>
                </a:solidFill>
              </a:rPr>
              <a:t>System </a:t>
            </a:r>
            <a:r>
              <a:rPr lang="en-US" sz="1800" dirty="0">
                <a:solidFill>
                  <a:schemeClr val="accent6">
                    <a:lumMod val="50000"/>
                  </a:schemeClr>
                </a:solidFill>
              </a:rPr>
              <a:t>and </a:t>
            </a:r>
            <a:r>
              <a:rPr lang="en-US" sz="1800" dirty="0" smtClean="0">
                <a:solidFill>
                  <a:schemeClr val="accent6">
                    <a:lumMod val="50000"/>
                  </a:schemeClr>
                </a:solidFill>
              </a:rPr>
              <a:t>WATCHMAN</a:t>
            </a:r>
            <a:r>
              <a:rPr lang="en-US" sz="1800" baseline="30000" dirty="0" smtClean="0">
                <a:solidFill>
                  <a:schemeClr val="accent6">
                    <a:lumMod val="50000"/>
                  </a:schemeClr>
                </a:solidFill>
              </a:rPr>
              <a:t> </a:t>
            </a:r>
            <a:r>
              <a:rPr lang="en-US" sz="1800" dirty="0" smtClean="0">
                <a:solidFill>
                  <a:schemeClr val="accent6">
                    <a:lumMod val="50000"/>
                  </a:schemeClr>
                </a:solidFill>
              </a:rPr>
              <a:t>Access System </a:t>
            </a:r>
            <a:endParaRPr lang="en-US" sz="1800" dirty="0">
              <a:solidFill>
                <a:schemeClr val="accent6">
                  <a:lumMod val="50000"/>
                </a:schemeClr>
              </a:solidFill>
            </a:endParaRPr>
          </a:p>
        </p:txBody>
      </p:sp>
      <p:sp>
        <p:nvSpPr>
          <p:cNvPr id="3" name="Content Placeholder 2"/>
          <p:cNvSpPr>
            <a:spLocks noGrp="1"/>
          </p:cNvSpPr>
          <p:nvPr>
            <p:ph sz="half" idx="1"/>
          </p:nvPr>
        </p:nvSpPr>
        <p:spPr>
          <a:xfrm>
            <a:off x="0" y="1295400"/>
            <a:ext cx="9144000" cy="5486400"/>
          </a:xfrm>
        </p:spPr>
        <p:txBody>
          <a:bodyPr>
            <a:noAutofit/>
          </a:bodyPr>
          <a:lstStyle/>
          <a:p>
            <a:pPr marL="0" indent="0">
              <a:lnSpc>
                <a:spcPct val="120000"/>
              </a:lnSpc>
              <a:spcBef>
                <a:spcPts val="0"/>
              </a:spcBef>
              <a:buNone/>
            </a:pPr>
            <a:r>
              <a:rPr lang="en-US" sz="600" b="1" cap="all" dirty="0" smtClean="0"/>
              <a:t>Indications </a:t>
            </a:r>
            <a:r>
              <a:rPr lang="en-US" sz="600" b="1" cap="all" dirty="0"/>
              <a:t>for use</a:t>
            </a:r>
          </a:p>
          <a:p>
            <a:pPr marL="0" indent="0">
              <a:lnSpc>
                <a:spcPct val="120000"/>
              </a:lnSpc>
              <a:spcBef>
                <a:spcPts val="0"/>
              </a:spcBef>
              <a:buNone/>
            </a:pPr>
            <a:r>
              <a:rPr lang="en-US" sz="600" dirty="0"/>
              <a:t>The WATCHMAN Device is indicated to reduce the risk of thromboembolism from the left atrial appendage in patients with non-</a:t>
            </a:r>
            <a:r>
              <a:rPr lang="en-US" sz="600" dirty="0" err="1"/>
              <a:t>valvular</a:t>
            </a:r>
            <a:r>
              <a:rPr lang="en-US" sz="600" dirty="0"/>
              <a:t> atrial fibrillation who:</a:t>
            </a:r>
          </a:p>
          <a:p>
            <a:pPr marL="123825" indent="-123825">
              <a:lnSpc>
                <a:spcPct val="120000"/>
              </a:lnSpc>
              <a:spcBef>
                <a:spcPts val="0"/>
              </a:spcBef>
            </a:pPr>
            <a:r>
              <a:rPr lang="en-US" sz="600" dirty="0" smtClean="0"/>
              <a:t>Are </a:t>
            </a:r>
            <a:r>
              <a:rPr lang="en-US" sz="600" dirty="0"/>
              <a:t>at increased risk for stroke and systemic embolism based on CHADS</a:t>
            </a:r>
            <a:r>
              <a:rPr lang="en-US" sz="600" baseline="-25000" dirty="0"/>
              <a:t>2</a:t>
            </a:r>
            <a:r>
              <a:rPr lang="en-US" sz="600" dirty="0"/>
              <a:t> or CHA</a:t>
            </a:r>
            <a:r>
              <a:rPr lang="en-US" sz="600" baseline="-25000" dirty="0"/>
              <a:t>2</a:t>
            </a:r>
            <a:r>
              <a:rPr lang="en-US" sz="600" dirty="0"/>
              <a:t>DS</a:t>
            </a:r>
            <a:r>
              <a:rPr lang="en-US" sz="600" baseline="-25000" dirty="0"/>
              <a:t>2</a:t>
            </a:r>
            <a:r>
              <a:rPr lang="en-US" sz="600" dirty="0"/>
              <a:t>-VASc </a:t>
            </a:r>
            <a:r>
              <a:rPr lang="en-US" sz="600" dirty="0" smtClean="0"/>
              <a:t>scores </a:t>
            </a:r>
            <a:r>
              <a:rPr lang="en-US" sz="600" dirty="0"/>
              <a:t>and are recommended for anticoagulation therapy;</a:t>
            </a:r>
          </a:p>
          <a:p>
            <a:pPr marL="123825" indent="-123825">
              <a:lnSpc>
                <a:spcPct val="120000"/>
              </a:lnSpc>
              <a:spcBef>
                <a:spcPts val="0"/>
              </a:spcBef>
            </a:pPr>
            <a:r>
              <a:rPr lang="en-US" sz="600" dirty="0" smtClean="0"/>
              <a:t>Are </a:t>
            </a:r>
            <a:r>
              <a:rPr lang="en-US" sz="600" dirty="0"/>
              <a:t>deemed by their physicians to be suitable for warfarin; and</a:t>
            </a:r>
          </a:p>
          <a:p>
            <a:pPr marL="123825" lvl="0" indent="-123825">
              <a:lnSpc>
                <a:spcPct val="120000"/>
              </a:lnSpc>
              <a:spcBef>
                <a:spcPts val="0"/>
              </a:spcBef>
            </a:pPr>
            <a:r>
              <a:rPr lang="en-US" sz="600" dirty="0" smtClean="0"/>
              <a:t>Have </a:t>
            </a:r>
            <a:r>
              <a:rPr lang="en-US" sz="600" dirty="0"/>
              <a:t>an appropriate rationale to seek a non-pharmacologic alternative to </a:t>
            </a:r>
            <a:r>
              <a:rPr lang="en-US" sz="600" dirty="0" smtClean="0"/>
              <a:t>warfarin</a:t>
            </a:r>
            <a:r>
              <a:rPr lang="en-US" sz="600" dirty="0"/>
              <a:t>, taking into account the safety and effectiveness of the device compared to warfarin. </a:t>
            </a:r>
          </a:p>
          <a:p>
            <a:pPr marL="0" indent="0">
              <a:lnSpc>
                <a:spcPct val="120000"/>
              </a:lnSpc>
              <a:spcBef>
                <a:spcPts val="0"/>
              </a:spcBef>
              <a:buNone/>
            </a:pPr>
            <a:r>
              <a:rPr lang="en-US" sz="600" dirty="0" smtClean="0"/>
              <a:t>The </a:t>
            </a:r>
            <a:r>
              <a:rPr lang="en-US" sz="600" dirty="0"/>
              <a:t>WATCHMAN Access System is intended to provide vascular and transseptal access for all WATCHMAN Left Atrial Appendage Closure Devices with Delivery Systems</a:t>
            </a:r>
            <a:r>
              <a:rPr lang="en-US" sz="600" dirty="0" smtClean="0"/>
              <a:t>.</a:t>
            </a:r>
            <a:endParaRPr lang="en-US" sz="600" b="1" cap="all" dirty="0" smtClean="0"/>
          </a:p>
          <a:p>
            <a:pPr marL="0" indent="0">
              <a:lnSpc>
                <a:spcPct val="120000"/>
              </a:lnSpc>
              <a:spcBef>
                <a:spcPts val="0"/>
              </a:spcBef>
              <a:buNone/>
            </a:pPr>
            <a:r>
              <a:rPr lang="en-US" sz="600" b="1" cap="all" dirty="0" smtClean="0"/>
              <a:t>Contraindications</a:t>
            </a:r>
            <a:endParaRPr lang="en-US" sz="600" b="1" cap="all" dirty="0"/>
          </a:p>
          <a:p>
            <a:pPr marL="0" indent="0">
              <a:lnSpc>
                <a:spcPct val="120000"/>
              </a:lnSpc>
              <a:spcBef>
                <a:spcPts val="0"/>
              </a:spcBef>
              <a:buNone/>
            </a:pPr>
            <a:r>
              <a:rPr lang="en-US" sz="600" dirty="0"/>
              <a:t>Do not use the WATCHMAN Device if:</a:t>
            </a:r>
          </a:p>
          <a:p>
            <a:pPr marL="123825" indent="-123825">
              <a:lnSpc>
                <a:spcPct val="120000"/>
              </a:lnSpc>
              <a:spcBef>
                <a:spcPts val="0"/>
              </a:spcBef>
            </a:pPr>
            <a:r>
              <a:rPr lang="en-US" sz="600" dirty="0" err="1"/>
              <a:t>Intracardiac</a:t>
            </a:r>
            <a:r>
              <a:rPr lang="en-US" sz="600" dirty="0"/>
              <a:t> thrombus is visualized by echocardiographic imaging.</a:t>
            </a:r>
          </a:p>
          <a:p>
            <a:pPr marL="123825" indent="-123825">
              <a:lnSpc>
                <a:spcPct val="120000"/>
              </a:lnSpc>
              <a:spcBef>
                <a:spcPts val="0"/>
              </a:spcBef>
            </a:pPr>
            <a:r>
              <a:rPr lang="en-US" sz="600" dirty="0"/>
              <a:t>An atrial septal defect repair or closure device or a patent foramen </a:t>
            </a:r>
            <a:r>
              <a:rPr lang="en-US" sz="600" dirty="0" err="1"/>
              <a:t>ovale</a:t>
            </a:r>
            <a:r>
              <a:rPr lang="en-US" sz="600" dirty="0"/>
              <a:t> repair or closure device is present.</a:t>
            </a:r>
          </a:p>
          <a:p>
            <a:pPr marL="123825" indent="-123825">
              <a:lnSpc>
                <a:spcPct val="120000"/>
              </a:lnSpc>
              <a:spcBef>
                <a:spcPts val="0"/>
              </a:spcBef>
            </a:pPr>
            <a:r>
              <a:rPr lang="en-US" sz="600" dirty="0"/>
              <a:t>The LAA anatomy will not </a:t>
            </a:r>
            <a:r>
              <a:rPr lang="en-US" sz="600" dirty="0" smtClean="0"/>
              <a:t>accommodate </a:t>
            </a:r>
            <a:r>
              <a:rPr lang="en-US" sz="600" dirty="0"/>
              <a:t>a device. See </a:t>
            </a:r>
            <a:r>
              <a:rPr lang="en-US" sz="600" b="1" dirty="0" smtClean="0"/>
              <a:t>Table </a:t>
            </a:r>
            <a:r>
              <a:rPr lang="en-US" sz="600" b="1" dirty="0">
                <a:solidFill>
                  <a:srgbClr val="00B0F0"/>
                </a:solidFill>
              </a:rPr>
              <a:t> </a:t>
            </a:r>
            <a:r>
              <a:rPr lang="en-US" sz="600" dirty="0" smtClean="0">
                <a:solidFill>
                  <a:schemeClr val="accent6">
                    <a:lumMod val="50000"/>
                  </a:schemeClr>
                </a:solidFill>
              </a:rPr>
              <a:t>46</a:t>
            </a:r>
            <a:r>
              <a:rPr lang="en-US" sz="600" b="1" dirty="0" smtClean="0">
                <a:solidFill>
                  <a:schemeClr val="accent6">
                    <a:lumMod val="50000"/>
                  </a:schemeClr>
                </a:solidFill>
              </a:rPr>
              <a:t> </a:t>
            </a:r>
            <a:r>
              <a:rPr lang="en-US" sz="600" dirty="0" smtClean="0"/>
              <a:t>in </a:t>
            </a:r>
            <a:r>
              <a:rPr lang="en-US" sz="600" dirty="0"/>
              <a:t>the </a:t>
            </a:r>
            <a:r>
              <a:rPr lang="en-US" sz="600" dirty="0" smtClean="0"/>
              <a:t>DFU.</a:t>
            </a:r>
            <a:endParaRPr lang="en-US" sz="600" dirty="0"/>
          </a:p>
          <a:p>
            <a:pPr marL="123825" indent="-123825">
              <a:lnSpc>
                <a:spcPct val="120000"/>
              </a:lnSpc>
              <a:spcBef>
                <a:spcPts val="0"/>
              </a:spcBef>
            </a:pPr>
            <a:r>
              <a:rPr lang="en-US" sz="600" dirty="0"/>
              <a:t>Any of the customary contraindications for other percutaneous catheterization procedures (e.g., patient size too small to accommodate TEE probe or required catheters) or conditions (e.g., active infection, bleeding disorder) are present.</a:t>
            </a:r>
          </a:p>
          <a:p>
            <a:pPr marL="123825" indent="-123825">
              <a:lnSpc>
                <a:spcPct val="120000"/>
              </a:lnSpc>
              <a:spcBef>
                <a:spcPts val="0"/>
              </a:spcBef>
            </a:pPr>
            <a:r>
              <a:rPr lang="en-US" sz="600" dirty="0"/>
              <a:t>There are contraindications to the use of warfarin, aspirin, or </a:t>
            </a:r>
            <a:r>
              <a:rPr lang="en-US" sz="600" dirty="0" err="1"/>
              <a:t>clopidogrel</a:t>
            </a:r>
            <a:r>
              <a:rPr lang="en-US" sz="600" dirty="0"/>
              <a:t>.</a:t>
            </a:r>
          </a:p>
          <a:p>
            <a:pPr marL="123825" indent="-123825">
              <a:lnSpc>
                <a:spcPct val="120000"/>
              </a:lnSpc>
              <a:spcBef>
                <a:spcPts val="0"/>
              </a:spcBef>
            </a:pPr>
            <a:r>
              <a:rPr lang="en-US" sz="600" dirty="0"/>
              <a:t>The patient has a known hypersensitivity to any portion of the device material or the individual components (see Device Description section) such that the use of the WATCHMAN </a:t>
            </a:r>
            <a:r>
              <a:rPr lang="en-US" sz="600" dirty="0" smtClean="0"/>
              <a:t>Device </a:t>
            </a:r>
            <a:r>
              <a:rPr lang="en-US" sz="600" dirty="0"/>
              <a:t>is contraindicated.</a:t>
            </a:r>
          </a:p>
          <a:p>
            <a:pPr marL="0" indent="0">
              <a:lnSpc>
                <a:spcPct val="120000"/>
              </a:lnSpc>
              <a:spcBef>
                <a:spcPts val="0"/>
              </a:spcBef>
              <a:buNone/>
            </a:pPr>
            <a:r>
              <a:rPr lang="en-US" sz="600" b="1" cap="all" dirty="0"/>
              <a:t>Warnings</a:t>
            </a:r>
          </a:p>
          <a:p>
            <a:pPr marL="125413" indent="-125413">
              <a:lnSpc>
                <a:spcPct val="120000"/>
              </a:lnSpc>
              <a:spcBef>
                <a:spcPts val="0"/>
              </a:spcBef>
            </a:pPr>
            <a:r>
              <a:rPr lang="en-US" sz="600" dirty="0" smtClean="0"/>
              <a:t>Device </a:t>
            </a:r>
            <a:r>
              <a:rPr lang="en-US" sz="600" dirty="0"/>
              <a:t>selection should be based on accurate LAA measurements obtained using </a:t>
            </a:r>
            <a:r>
              <a:rPr lang="en-US" sz="600" dirty="0" err="1"/>
              <a:t>fluoro</a:t>
            </a:r>
            <a:r>
              <a:rPr lang="en-US" sz="600" dirty="0"/>
              <a:t> and ultrasound guidance (TEE recommended) in multiple angles (e.g., 0º, 45º, 90º, 135º). </a:t>
            </a:r>
          </a:p>
          <a:p>
            <a:pPr marL="125413" indent="-125413">
              <a:lnSpc>
                <a:spcPct val="120000"/>
              </a:lnSpc>
              <a:spcBef>
                <a:spcPts val="0"/>
              </a:spcBef>
            </a:pPr>
            <a:r>
              <a:rPr lang="en-US" sz="600" dirty="0"/>
              <a:t>Do not release the WATCHMAN Device from the core wire if the device does not meet all release criteria.</a:t>
            </a:r>
          </a:p>
          <a:p>
            <a:pPr marL="125413" indent="-125413">
              <a:lnSpc>
                <a:spcPct val="120000"/>
              </a:lnSpc>
              <a:spcBef>
                <a:spcPts val="0"/>
              </a:spcBef>
            </a:pPr>
            <a:r>
              <a:rPr lang="en-US" sz="600" dirty="0"/>
              <a:t>If </a:t>
            </a:r>
            <a:r>
              <a:rPr lang="en-US" sz="600" dirty="0">
                <a:solidFill>
                  <a:schemeClr val="accent6">
                    <a:lumMod val="50000"/>
                  </a:schemeClr>
                </a:solidFill>
              </a:rPr>
              <a:t>thrombus is observed on the device, warfarin therapy is recommended until resolution of thrombus is demonstrated by TEE.</a:t>
            </a:r>
          </a:p>
          <a:p>
            <a:pPr marL="125413" indent="-125413">
              <a:lnSpc>
                <a:spcPct val="120000"/>
              </a:lnSpc>
              <a:spcBef>
                <a:spcPts val="0"/>
              </a:spcBef>
            </a:pPr>
            <a:r>
              <a:rPr lang="en-US" sz="600" dirty="0">
                <a:solidFill>
                  <a:schemeClr val="accent6">
                    <a:lumMod val="50000"/>
                  </a:schemeClr>
                </a:solidFill>
              </a:rPr>
              <a:t>The potential for device embolization exists with cardioversion &lt;30 days following device implantation. Verify device position post-cardioversion during this period.</a:t>
            </a:r>
          </a:p>
          <a:p>
            <a:pPr marL="125413" indent="-125413">
              <a:lnSpc>
                <a:spcPct val="120000"/>
              </a:lnSpc>
              <a:spcBef>
                <a:spcPts val="0"/>
              </a:spcBef>
            </a:pPr>
            <a:r>
              <a:rPr lang="en-US" sz="600" dirty="0">
                <a:solidFill>
                  <a:schemeClr val="accent6">
                    <a:lumMod val="50000"/>
                  </a:schemeClr>
                </a:solidFill>
              </a:rPr>
              <a:t>Administer appropriate endocarditis prophylaxis for 6 months following device implantation. The decision to continue endocarditis prophylaxis beyond 6 months is at physician </a:t>
            </a:r>
            <a:r>
              <a:rPr lang="en-US" sz="600" dirty="0" smtClean="0">
                <a:solidFill>
                  <a:schemeClr val="accent6">
                    <a:lumMod val="50000"/>
                  </a:schemeClr>
                </a:solidFill>
              </a:rPr>
              <a:t>discretion.</a:t>
            </a:r>
          </a:p>
          <a:p>
            <a:pPr marL="125413" indent="-125413">
              <a:lnSpc>
                <a:spcPct val="120000"/>
              </a:lnSpc>
              <a:spcBef>
                <a:spcPts val="0"/>
              </a:spcBef>
            </a:pPr>
            <a:r>
              <a:rPr lang="en-US" sz="600" dirty="0" smtClean="0">
                <a:solidFill>
                  <a:schemeClr val="accent6">
                    <a:lumMod val="50000"/>
                  </a:schemeClr>
                </a:solidFill>
              </a:rPr>
              <a:t>For single use only.  Do not reuse, reprocess, or </a:t>
            </a:r>
            <a:r>
              <a:rPr lang="en-US" sz="600" dirty="0" err="1" smtClean="0">
                <a:solidFill>
                  <a:schemeClr val="accent6">
                    <a:lumMod val="50000"/>
                  </a:schemeClr>
                </a:solidFill>
              </a:rPr>
              <a:t>resterilize</a:t>
            </a:r>
            <a:r>
              <a:rPr lang="en-US" sz="600" dirty="0" smtClean="0">
                <a:solidFill>
                  <a:schemeClr val="accent6">
                    <a:lumMod val="50000"/>
                  </a:schemeClr>
                </a:solidFill>
              </a:rPr>
              <a:t>.</a:t>
            </a:r>
            <a:endParaRPr lang="en-US" sz="600" strike="sngStrike" dirty="0">
              <a:solidFill>
                <a:schemeClr val="accent6">
                  <a:lumMod val="50000"/>
                </a:schemeClr>
              </a:solidFill>
            </a:endParaRPr>
          </a:p>
          <a:p>
            <a:pPr marL="0" indent="0">
              <a:lnSpc>
                <a:spcPct val="120000"/>
              </a:lnSpc>
              <a:spcBef>
                <a:spcPts val="0"/>
              </a:spcBef>
              <a:buNone/>
            </a:pPr>
            <a:r>
              <a:rPr lang="en-US" sz="600" b="1" cap="all" dirty="0"/>
              <a:t>Precautions</a:t>
            </a:r>
          </a:p>
          <a:p>
            <a:pPr marL="120650" indent="-119063">
              <a:lnSpc>
                <a:spcPct val="120000"/>
              </a:lnSpc>
              <a:spcBef>
                <a:spcPts val="0"/>
              </a:spcBef>
            </a:pPr>
            <a:r>
              <a:rPr lang="en-US" sz="600" dirty="0"/>
              <a:t>The safety and effectiveness (and benefit-risk profile) of the WATCHMAN Device has not been established in patients for whom long-term anticoagulation is determined to be contraindicated.</a:t>
            </a:r>
          </a:p>
          <a:p>
            <a:pPr marL="120650" indent="-119063">
              <a:lnSpc>
                <a:spcPct val="120000"/>
              </a:lnSpc>
              <a:spcBef>
                <a:spcPts val="0"/>
              </a:spcBef>
            </a:pPr>
            <a:r>
              <a:rPr lang="en-US" sz="600" dirty="0"/>
              <a:t>The LAA is a thin-walled structure. Use caution when accessing the LAA and deploying the device.</a:t>
            </a:r>
          </a:p>
          <a:p>
            <a:pPr marL="120650" indent="-119063">
              <a:lnSpc>
                <a:spcPct val="120000"/>
              </a:lnSpc>
              <a:spcBef>
                <a:spcPts val="0"/>
              </a:spcBef>
            </a:pPr>
            <a:r>
              <a:rPr lang="en-US" sz="600" dirty="0"/>
              <a:t>Use caution when introducing the WATCHMAN Access System to prevent damage to cardiac structures.</a:t>
            </a:r>
          </a:p>
          <a:p>
            <a:pPr marL="120650" indent="-119063">
              <a:lnSpc>
                <a:spcPct val="120000"/>
              </a:lnSpc>
              <a:spcBef>
                <a:spcPts val="0"/>
              </a:spcBef>
            </a:pPr>
            <a:r>
              <a:rPr lang="en-US" sz="600" dirty="0"/>
              <a:t>Use caution when introducing the Delivery System to prevent damage to cardiac structures.</a:t>
            </a:r>
          </a:p>
          <a:p>
            <a:pPr marL="120650" indent="-119063">
              <a:lnSpc>
                <a:spcPct val="120000"/>
              </a:lnSpc>
              <a:spcBef>
                <a:spcPts val="0"/>
              </a:spcBef>
            </a:pPr>
            <a:r>
              <a:rPr lang="en-US" sz="600" dirty="0"/>
              <a:t>To prevent damage to the Delivery Catheter or device, do not allow the WATCHMAN Device to protrude beyond the distal tip of the Delivery Catheter when inserting the Delivery System into the Access Sheath.</a:t>
            </a:r>
          </a:p>
          <a:p>
            <a:pPr marL="120650" indent="-119063">
              <a:lnSpc>
                <a:spcPct val="120000"/>
              </a:lnSpc>
              <a:spcBef>
                <a:spcPts val="0"/>
              </a:spcBef>
            </a:pPr>
            <a:r>
              <a:rPr lang="en-US" sz="600" dirty="0"/>
              <a:t>If using a power injector, the maximum pressure </a:t>
            </a:r>
            <a:r>
              <a:rPr lang="en-US" sz="600" b="1" dirty="0"/>
              <a:t>should not </a:t>
            </a:r>
            <a:r>
              <a:rPr lang="en-US" sz="600" dirty="0"/>
              <a:t>exceed 100 psi.</a:t>
            </a:r>
          </a:p>
          <a:p>
            <a:pPr marL="120650" indent="-119063">
              <a:lnSpc>
                <a:spcPct val="120000"/>
              </a:lnSpc>
              <a:spcBef>
                <a:spcPts val="0"/>
              </a:spcBef>
            </a:pPr>
            <a:r>
              <a:rPr lang="en-US" sz="600" dirty="0"/>
              <a:t>In view of the concerns that were raised by the </a:t>
            </a:r>
            <a:r>
              <a:rPr lang="en-US" sz="600" dirty="0" smtClean="0"/>
              <a:t>RE-ALIGN</a:t>
            </a:r>
            <a:r>
              <a:rPr lang="en-US" sz="600" baseline="30000" dirty="0" smtClean="0">
                <a:solidFill>
                  <a:schemeClr val="accent6">
                    <a:lumMod val="50000"/>
                  </a:schemeClr>
                </a:solidFill>
              </a:rPr>
              <a:t>1</a:t>
            </a:r>
            <a:r>
              <a:rPr lang="en-US" sz="600" dirty="0" smtClean="0"/>
              <a:t> </a:t>
            </a:r>
            <a:r>
              <a:rPr lang="en-US" sz="600" dirty="0"/>
              <a:t>study of </a:t>
            </a:r>
            <a:r>
              <a:rPr lang="en-US" sz="600" dirty="0" err="1"/>
              <a:t>dabigatran</a:t>
            </a:r>
            <a:r>
              <a:rPr lang="en-US" sz="600" dirty="0"/>
              <a:t> in the presence of prosthetic mechanical heart valves, caution should be used when prescribing oral anticoagulants other than warfarin in patients treated with the WATCHMAN Device. The WATCHMAN Device has only been evaluated with the use of warfarin post-device implantation.</a:t>
            </a:r>
          </a:p>
          <a:p>
            <a:pPr marL="0" indent="0">
              <a:lnSpc>
                <a:spcPct val="120000"/>
              </a:lnSpc>
              <a:spcBef>
                <a:spcPts val="0"/>
              </a:spcBef>
              <a:buNone/>
            </a:pPr>
            <a:r>
              <a:rPr lang="en-US" sz="600" b="1" cap="all" dirty="0"/>
              <a:t>ADVERSE EVENTS</a:t>
            </a:r>
          </a:p>
          <a:p>
            <a:pPr marL="0" indent="0">
              <a:lnSpc>
                <a:spcPct val="120000"/>
              </a:lnSpc>
              <a:spcBef>
                <a:spcPts val="0"/>
              </a:spcBef>
              <a:buNone/>
            </a:pPr>
            <a:r>
              <a:rPr lang="en-US" sz="600" dirty="0"/>
              <a:t>Potential adverse events (in alphabetical order) which may be associated with the use of a left atrial appendage closure device or implantation procedure include but are not limited to:</a:t>
            </a:r>
          </a:p>
          <a:p>
            <a:pPr marL="0" indent="0">
              <a:lnSpc>
                <a:spcPct val="120000"/>
              </a:lnSpc>
              <a:spcBef>
                <a:spcPts val="0"/>
              </a:spcBef>
              <a:buNone/>
            </a:pPr>
            <a:r>
              <a:rPr lang="en-US" sz="600" dirty="0"/>
              <a:t>Air embolism, Airway trauma, Allergic reaction to contrast media/medications or device materials, Altered mental status, Anemia requiring transfusion, Anesthesia risks, Angina, Anoxic encephalopathy, Arrhythmias, Atrial septal defect , AV fistula , Bruising, hematoma or </a:t>
            </a:r>
            <a:r>
              <a:rPr lang="en-US" sz="600" dirty="0" err="1"/>
              <a:t>seroma</a:t>
            </a:r>
            <a:r>
              <a:rPr lang="en-US" sz="600" dirty="0"/>
              <a:t>, Cardiac perforation , Chest pain/discomfort, Confusion post procedure, Congestive heart failure, Contrast related nephropathy, Cranial bleed, Decreased hemoglobin, Deep vein thrombosis, Death, Device embolism, Device fracture, Device thrombosis, Edema, Excessive bleeding, Fever, Groin pain, Groin puncture bleed, Hematuria, Hemoptysis, Hypotension, Hypoxia, Improper wound healing, Inability to reposition, recapture, or retrieve the device, Infection / pneumonia, </a:t>
            </a:r>
            <a:r>
              <a:rPr lang="en-US" sz="600" dirty="0" err="1"/>
              <a:t>Interatrial</a:t>
            </a:r>
            <a:r>
              <a:rPr lang="en-US" sz="600" dirty="0"/>
              <a:t> septum thrombus, </a:t>
            </a:r>
            <a:r>
              <a:rPr lang="en-US" sz="600" dirty="0" err="1"/>
              <a:t>Intratracheal</a:t>
            </a:r>
            <a:r>
              <a:rPr lang="en-US" sz="600" dirty="0"/>
              <a:t> bleeding, Major bleeding requiring transfusion, Misplacement of the device / improper seal of the appendage / movement of device from appendage wall, Myocardia erosion, Nausea, Oral bleeding, Pericardial effusion / </a:t>
            </a:r>
            <a:r>
              <a:rPr lang="en-US" sz="600" dirty="0" err="1"/>
              <a:t>tamponade</a:t>
            </a:r>
            <a:r>
              <a:rPr lang="en-US" sz="600" dirty="0"/>
              <a:t>, Pleural effusion, Prolonged bleeding from a laceration, </a:t>
            </a:r>
            <a:r>
              <a:rPr lang="en-US" sz="600" dirty="0" err="1"/>
              <a:t>Pseudoaneurysm</a:t>
            </a:r>
            <a:r>
              <a:rPr lang="en-US" sz="600" dirty="0"/>
              <a:t>, Pulmonary edema, Renal failure, Respiratory insufficiency / failure, Surgical removal of the device, Stroke – Ischemic , Stroke – Hemorrhagic, Systemic embolism, TEE complications (throat pain, bleeding, esophageal trauma), Thrombocytopenia, Thrombosis, Transient ischemic attack (TIA), </a:t>
            </a:r>
            <a:r>
              <a:rPr lang="en-US" sz="600" dirty="0" err="1"/>
              <a:t>Valvular</a:t>
            </a:r>
            <a:r>
              <a:rPr lang="en-US" sz="600" dirty="0"/>
              <a:t> damage, Vasovagal reactions</a:t>
            </a:r>
          </a:p>
          <a:p>
            <a:pPr marL="0" indent="0">
              <a:lnSpc>
                <a:spcPct val="120000"/>
              </a:lnSpc>
              <a:spcBef>
                <a:spcPts val="0"/>
              </a:spcBef>
              <a:buNone/>
            </a:pPr>
            <a:r>
              <a:rPr lang="en-US" sz="600" dirty="0"/>
              <a:t>There may be other potential adverse events that are unforeseen at this time.</a:t>
            </a:r>
          </a:p>
          <a:p>
            <a:pPr marL="0" indent="0">
              <a:lnSpc>
                <a:spcPct val="120000"/>
              </a:lnSpc>
              <a:spcBef>
                <a:spcPts val="0"/>
              </a:spcBef>
              <a:buNone/>
            </a:pPr>
            <a:r>
              <a:rPr lang="en-US" sz="600" dirty="0"/>
              <a:t>  </a:t>
            </a:r>
          </a:p>
          <a:p>
            <a:pPr marL="0" indent="0">
              <a:lnSpc>
                <a:spcPct val="120000"/>
              </a:lnSpc>
              <a:spcBef>
                <a:spcPts val="0"/>
              </a:spcBef>
              <a:buNone/>
            </a:pPr>
            <a:r>
              <a:rPr lang="en-US" sz="600" b="1" i="1" dirty="0"/>
              <a:t>CAUTION: </a:t>
            </a:r>
            <a:r>
              <a:rPr lang="en-US" sz="600" i="1" dirty="0"/>
              <a:t>Federal law (USA) restricts this device to sale by or on the order of a physician. Rx only. Prior to use, please see the complete “Directions for Use” for more information on Indications, Contraindications, Warnings, Precautions, Adverse Events, and Operator’s Instructions.</a:t>
            </a:r>
            <a:endParaRPr lang="en-US" sz="600" dirty="0"/>
          </a:p>
          <a:p>
            <a:pPr marL="0" indent="0">
              <a:lnSpc>
                <a:spcPct val="120000"/>
              </a:lnSpc>
              <a:spcBef>
                <a:spcPts val="0"/>
              </a:spcBef>
              <a:buNone/>
            </a:pPr>
            <a:r>
              <a:rPr lang="en-US" sz="600" i="1" dirty="0"/>
              <a:t> </a:t>
            </a:r>
            <a:endParaRPr lang="en-US" sz="600" dirty="0"/>
          </a:p>
          <a:p>
            <a:pPr marL="0" indent="0">
              <a:lnSpc>
                <a:spcPct val="120000"/>
              </a:lnSpc>
              <a:spcBef>
                <a:spcPts val="0"/>
              </a:spcBef>
              <a:buNone/>
            </a:pPr>
            <a:r>
              <a:rPr lang="en-US" sz="600" dirty="0">
                <a:solidFill>
                  <a:schemeClr val="accent6">
                    <a:lumMod val="50000"/>
                  </a:schemeClr>
                </a:solidFill>
              </a:rPr>
              <a:t>© 2015 Boston Scientific Corporation or its affiliates. All rights reserved.</a:t>
            </a:r>
          </a:p>
          <a:p>
            <a:pPr marL="0" indent="0">
              <a:lnSpc>
                <a:spcPct val="120000"/>
              </a:lnSpc>
              <a:spcBef>
                <a:spcPts val="0"/>
              </a:spcBef>
              <a:buNone/>
            </a:pPr>
            <a:r>
              <a:rPr lang="en-US" sz="600" dirty="0">
                <a:solidFill>
                  <a:schemeClr val="accent6">
                    <a:lumMod val="50000"/>
                  </a:schemeClr>
                </a:solidFill>
              </a:rPr>
              <a:t> </a:t>
            </a:r>
          </a:p>
          <a:p>
            <a:pPr marL="0" indent="0">
              <a:lnSpc>
                <a:spcPct val="120000"/>
              </a:lnSpc>
              <a:spcBef>
                <a:spcPts val="0"/>
              </a:spcBef>
              <a:buNone/>
            </a:pPr>
            <a:r>
              <a:rPr lang="en-US" sz="600" baseline="30000" dirty="0" smtClean="0">
                <a:solidFill>
                  <a:schemeClr val="accent6">
                    <a:lumMod val="50000"/>
                  </a:schemeClr>
                </a:solidFill>
              </a:rPr>
              <a:t>1</a:t>
            </a:r>
            <a:r>
              <a:rPr lang="en-US" sz="600" dirty="0" smtClean="0">
                <a:solidFill>
                  <a:schemeClr val="accent6">
                    <a:lumMod val="50000"/>
                  </a:schemeClr>
                </a:solidFill>
              </a:rPr>
              <a:t>Eikelboom </a:t>
            </a:r>
            <a:r>
              <a:rPr lang="en-US" sz="600" dirty="0"/>
              <a:t>JW, Connolly SJ, </a:t>
            </a:r>
            <a:r>
              <a:rPr lang="en-US" sz="600" dirty="0" err="1"/>
              <a:t>Brueckmann</a:t>
            </a:r>
            <a:r>
              <a:rPr lang="en-US" sz="600" dirty="0"/>
              <a:t> M, et al. N </a:t>
            </a:r>
            <a:r>
              <a:rPr lang="en-US" sz="600" dirty="0" err="1"/>
              <a:t>Engl</a:t>
            </a:r>
            <a:r>
              <a:rPr lang="en-US" sz="600" dirty="0"/>
              <a:t> J Med 2013;369:1206-14</a:t>
            </a:r>
            <a:r>
              <a:rPr lang="en-US" sz="600" dirty="0" smtClean="0"/>
              <a:t>. </a:t>
            </a:r>
            <a:endParaRPr lang="en-US" sz="600" dirty="0"/>
          </a:p>
          <a:p>
            <a:pPr marL="0" indent="0">
              <a:lnSpc>
                <a:spcPct val="120000"/>
              </a:lnSpc>
              <a:spcBef>
                <a:spcPts val="0"/>
              </a:spcBef>
              <a:buNone/>
            </a:pPr>
            <a:endParaRPr lang="en-US" sz="600" dirty="0"/>
          </a:p>
        </p:txBody>
      </p:sp>
    </p:spTree>
    <p:extLst>
      <p:ext uri="{BB962C8B-B14F-4D97-AF65-F5344CB8AC3E}">
        <p14:creationId xmlns:p14="http://schemas.microsoft.com/office/powerpoint/2010/main" val="124868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WATCHMAN™ LAAC Device</a:t>
            </a:r>
            <a:endParaRPr lang="en-US" dirty="0"/>
          </a:p>
        </p:txBody>
      </p:sp>
      <p:sp>
        <p:nvSpPr>
          <p:cNvPr id="3" name="Content Placeholder 2"/>
          <p:cNvSpPr>
            <a:spLocks noGrp="1"/>
          </p:cNvSpPr>
          <p:nvPr>
            <p:ph sz="half" idx="1"/>
          </p:nvPr>
        </p:nvSpPr>
        <p:spPr>
          <a:xfrm>
            <a:off x="3962400" y="1447800"/>
            <a:ext cx="5029200" cy="4956048"/>
          </a:xfrm>
        </p:spPr>
        <p:txBody>
          <a:bodyPr>
            <a:noAutofit/>
          </a:bodyPr>
          <a:lstStyle/>
          <a:p>
            <a:r>
              <a:rPr lang="en-US" b="1" dirty="0" smtClean="0"/>
              <a:t>WATCHMAN™ LAAC Device:</a:t>
            </a:r>
          </a:p>
          <a:p>
            <a:pPr lvl="1"/>
            <a:r>
              <a:rPr lang="en-US" dirty="0" smtClean="0"/>
              <a:t>Reduces risk of thromboembolism from the left atrial appendage in patients with non-valvular atrial fibrillation</a:t>
            </a:r>
          </a:p>
          <a:p>
            <a:endParaRPr lang="en-US" b="1" dirty="0"/>
          </a:p>
          <a:p>
            <a:r>
              <a:rPr lang="en-US" b="1" dirty="0" smtClean="0"/>
              <a:t>For patients who:</a:t>
            </a:r>
          </a:p>
          <a:p>
            <a:pPr lvl="1"/>
            <a:r>
              <a:rPr lang="en-US" dirty="0" smtClean="0"/>
              <a:t>Are at increased risk for stroke or systemic embolism based on CHADS</a:t>
            </a:r>
            <a:r>
              <a:rPr lang="en-US" baseline="-25000" dirty="0" smtClean="0"/>
              <a:t>2 </a:t>
            </a:r>
            <a:r>
              <a:rPr lang="en-US" dirty="0" smtClean="0"/>
              <a:t>or CHA</a:t>
            </a:r>
            <a:r>
              <a:rPr lang="en-US" baseline="-25000" dirty="0" smtClean="0"/>
              <a:t>2</a:t>
            </a:r>
            <a:r>
              <a:rPr lang="en-US" dirty="0" smtClean="0"/>
              <a:t>DS</a:t>
            </a:r>
            <a:r>
              <a:rPr lang="en-US" baseline="-25000" dirty="0" smtClean="0"/>
              <a:t>2</a:t>
            </a:r>
            <a:r>
              <a:rPr lang="en-US" dirty="0" smtClean="0"/>
              <a:t>-VASc scores and are recommended for anticoagulation therapy</a:t>
            </a:r>
          </a:p>
          <a:p>
            <a:pPr lvl="1"/>
            <a:endParaRPr lang="en-US" dirty="0" smtClean="0"/>
          </a:p>
          <a:p>
            <a:pPr lvl="1"/>
            <a:r>
              <a:rPr lang="en-US" dirty="0" smtClean="0"/>
              <a:t>Are deemed by their physicians to be suitable for warfarin</a:t>
            </a:r>
          </a:p>
          <a:p>
            <a:pPr lvl="1"/>
            <a:endParaRPr lang="en-US" dirty="0" smtClean="0"/>
          </a:p>
          <a:p>
            <a:pPr lvl="1"/>
            <a:r>
              <a:rPr lang="en-US" dirty="0" smtClean="0"/>
              <a:t>Have an appropriate rationale to seek a non-pharmacologic alternative to warfarin, taking into account the safety and effectiveness of the device compared to warfarin</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1" y="1447800"/>
            <a:ext cx="3849309" cy="2813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73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676400"/>
            <a:ext cx="8458200" cy="990600"/>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lstStyle/>
          <a:p>
            <a:r>
              <a:rPr lang="en-US" dirty="0" smtClean="0"/>
              <a:t>Agenda</a:t>
            </a:r>
            <a:endParaRPr lang="en-US" dirty="0"/>
          </a:p>
        </p:txBody>
      </p:sp>
      <p:sp>
        <p:nvSpPr>
          <p:cNvPr id="3" name="Content Placeholder 2"/>
          <p:cNvSpPr>
            <a:spLocks noGrp="1"/>
          </p:cNvSpPr>
          <p:nvPr>
            <p:ph sz="half" idx="1"/>
          </p:nvPr>
        </p:nvSpPr>
        <p:spPr>
          <a:xfrm>
            <a:off x="274320" y="1749552"/>
            <a:ext cx="8549640" cy="4956048"/>
          </a:xfrm>
        </p:spPr>
        <p:txBody>
          <a:bodyPr>
            <a:normAutofit/>
          </a:bodyPr>
          <a:lstStyle/>
          <a:p>
            <a:pPr lvl="0">
              <a:lnSpc>
                <a:spcPct val="100000"/>
              </a:lnSpc>
              <a:spcBef>
                <a:spcPts val="0"/>
              </a:spcBef>
            </a:pPr>
            <a:r>
              <a:rPr lang="en-US" sz="2400" b="1" dirty="0" smtClean="0">
                <a:solidFill>
                  <a:schemeClr val="bg1"/>
                </a:solidFill>
              </a:rPr>
              <a:t>WATCHMAN</a:t>
            </a:r>
            <a:r>
              <a:rPr lang="en-US" sz="2400" b="1" baseline="30000" dirty="0" smtClean="0">
                <a:solidFill>
                  <a:schemeClr val="bg1"/>
                </a:solidFill>
              </a:rPr>
              <a:t>™</a:t>
            </a:r>
            <a:r>
              <a:rPr lang="en-US" sz="2400" b="1" dirty="0" smtClean="0">
                <a:solidFill>
                  <a:schemeClr val="bg1"/>
                </a:solidFill>
              </a:rPr>
              <a:t> Left Atrial Appendage Closure</a:t>
            </a:r>
            <a:br>
              <a:rPr lang="en-US" sz="2400" b="1" dirty="0" smtClean="0">
                <a:solidFill>
                  <a:schemeClr val="bg1"/>
                </a:solidFill>
              </a:rPr>
            </a:br>
            <a:r>
              <a:rPr lang="en-US" sz="2400" b="1" dirty="0" smtClean="0">
                <a:solidFill>
                  <a:schemeClr val="bg1"/>
                </a:solidFill>
              </a:rPr>
              <a:t>System Components</a:t>
            </a:r>
            <a:endParaRPr lang="en-US" sz="2400" b="1" dirty="0">
              <a:solidFill>
                <a:schemeClr val="bg1"/>
              </a:solidFill>
            </a:endParaRPr>
          </a:p>
          <a:p>
            <a:pPr lvl="1"/>
            <a:endParaRPr lang="en-US" sz="2000" dirty="0" smtClean="0">
              <a:solidFill>
                <a:schemeClr val="accent6"/>
              </a:solidFill>
            </a:endParaRPr>
          </a:p>
          <a:p>
            <a:pPr lvl="0"/>
            <a:r>
              <a:rPr lang="en-US" sz="2400" b="1" dirty="0" smtClean="0">
                <a:solidFill>
                  <a:schemeClr val="accent6"/>
                </a:solidFill>
              </a:rPr>
              <a:t>WATCHMAN™ Implant Procedure</a:t>
            </a:r>
            <a:endParaRPr lang="en-US" sz="2200" dirty="0" smtClean="0">
              <a:solidFill>
                <a:schemeClr val="accent6"/>
              </a:solidFill>
            </a:endParaRPr>
          </a:p>
          <a:p>
            <a:pPr lvl="1"/>
            <a:endParaRPr lang="en-US" sz="2200" dirty="0" smtClean="0">
              <a:solidFill>
                <a:schemeClr val="accent6"/>
              </a:solidFill>
            </a:endParaRPr>
          </a:p>
          <a:p>
            <a:r>
              <a:rPr lang="en-US" sz="2400" b="1" dirty="0" smtClean="0">
                <a:solidFill>
                  <a:schemeClr val="accent6"/>
                </a:solidFill>
              </a:rPr>
              <a:t>WATCHMAN™ Post-Implant Follow-Up</a:t>
            </a:r>
          </a:p>
          <a:p>
            <a:pPr lvl="1"/>
            <a:endParaRPr lang="en-US" sz="2200" b="1" dirty="0" smtClean="0">
              <a:solidFill>
                <a:schemeClr val="accent6"/>
              </a:solidFill>
            </a:endParaRPr>
          </a:p>
          <a:p>
            <a:pPr marL="0" indent="0">
              <a:buNone/>
            </a:pPr>
            <a:endParaRPr lang="en-US" sz="2400" dirty="0" smtClean="0">
              <a:solidFill>
                <a:schemeClr val="accent6"/>
              </a:solidFill>
            </a:endParaRPr>
          </a:p>
        </p:txBody>
      </p:sp>
    </p:spTree>
    <p:extLst>
      <p:ext uri="{BB962C8B-B14F-4D97-AF65-F5344CB8AC3E}">
        <p14:creationId xmlns:p14="http://schemas.microsoft.com/office/powerpoint/2010/main" val="1184908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2" name="Picture 13" descr="http://international.inside.bsci.com/intranetr30/marcom/crm/downloadcenter/watchman/download_material/WATCHMAN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99" y="2773759"/>
            <a:ext cx="3254601" cy="266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p:cNvSpPr txBox="1">
            <a:spLocks noChangeArrowheads="1"/>
          </p:cNvSpPr>
          <p:nvPr/>
        </p:nvSpPr>
        <p:spPr bwMode="auto">
          <a:xfrm>
            <a:off x="4419600" y="1676400"/>
            <a:ext cx="4648200" cy="5334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txBody>
          <a:bodyPr/>
          <a:lstStyle>
            <a:lvl1pPr marL="231775" indent="-231775" algn="l" rtl="0" eaLnBrk="0" fontAlgn="base" hangingPunct="0">
              <a:spcBef>
                <a:spcPct val="50000"/>
              </a:spcBef>
              <a:spcAft>
                <a:spcPct val="0"/>
              </a:spcAft>
              <a:buClr>
                <a:schemeClr val="accent1"/>
              </a:buClr>
              <a:buChar char="•"/>
              <a:defRPr sz="2800">
                <a:solidFill>
                  <a:srgbClr val="000000"/>
                </a:solidFill>
                <a:latin typeface="+mn-lt"/>
                <a:ea typeface="+mn-ea"/>
                <a:cs typeface="+mn-cs"/>
              </a:defRPr>
            </a:lvl1pPr>
            <a:lvl2pPr marL="687388" indent="-285750" algn="l" rtl="0" eaLnBrk="0" fontAlgn="base" hangingPunct="0">
              <a:spcBef>
                <a:spcPct val="50000"/>
              </a:spcBef>
              <a:spcAft>
                <a:spcPct val="0"/>
              </a:spcAft>
              <a:buClr>
                <a:schemeClr val="accent1"/>
              </a:buClr>
              <a:buChar char="•"/>
              <a:defRPr sz="2800">
                <a:solidFill>
                  <a:schemeClr val="tx2"/>
                </a:solidFill>
                <a:latin typeface="+mn-lt"/>
                <a:cs typeface="+mn-cs"/>
              </a:defRPr>
            </a:lvl2pPr>
            <a:lvl3pPr marL="1030288" indent="-228600" algn="l" rtl="0" eaLnBrk="0" fontAlgn="base" hangingPunct="0">
              <a:spcBef>
                <a:spcPct val="50000"/>
              </a:spcBef>
              <a:spcAft>
                <a:spcPct val="0"/>
              </a:spcAft>
              <a:buClr>
                <a:schemeClr val="accent2"/>
              </a:buClr>
              <a:buFont typeface="Times New Roman" pitchFamily="18" charset="0"/>
              <a:buChar char="–"/>
              <a:defRPr sz="2400">
                <a:solidFill>
                  <a:srgbClr val="4D4D4D"/>
                </a:solidFill>
                <a:latin typeface="+mn-lt"/>
                <a:cs typeface="+mn-cs"/>
              </a:defRPr>
            </a:lvl3pPr>
            <a:lvl4pPr marL="1373188" indent="-228600" algn="l" rtl="0" eaLnBrk="0" fontAlgn="base" hangingPunct="0">
              <a:spcBef>
                <a:spcPct val="50000"/>
              </a:spcBef>
              <a:spcAft>
                <a:spcPct val="0"/>
              </a:spcAft>
              <a:buClr>
                <a:schemeClr val="hlink"/>
              </a:buClr>
              <a:buChar char="•"/>
              <a:defRPr sz="2000">
                <a:solidFill>
                  <a:schemeClr val="tx1"/>
                </a:solidFill>
                <a:latin typeface="+mn-lt"/>
                <a:cs typeface="+mn-cs"/>
              </a:defRPr>
            </a:lvl4pPr>
            <a:lvl5pPr marL="1716088" indent="-228600" algn="l" rtl="0" eaLnBrk="0" fontAlgn="base" hangingPunct="0">
              <a:spcBef>
                <a:spcPct val="50000"/>
              </a:spcBef>
              <a:spcAft>
                <a:spcPct val="0"/>
              </a:spcAft>
              <a:buClr>
                <a:schemeClr val="folHlink"/>
              </a:buClr>
              <a:buFont typeface="Times New Roman" pitchFamily="18" charset="0"/>
              <a:buChar char="–"/>
              <a:defRPr>
                <a:solidFill>
                  <a:srgbClr val="5F5F5F"/>
                </a:solidFill>
                <a:latin typeface="+mn-lt"/>
                <a:cs typeface="+mn-cs"/>
              </a:defRPr>
            </a:lvl5pPr>
            <a:lvl6pPr marL="21732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6pPr>
            <a:lvl7pPr marL="26304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7pPr>
            <a:lvl8pPr marL="30876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8pPr>
            <a:lvl9pPr marL="35448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9pPr>
          </a:lstStyle>
          <a:p>
            <a:pPr marL="231775" lvl="2" indent="-231775" eaLnBrk="1" hangingPunct="1">
              <a:spcBef>
                <a:spcPts val="0"/>
              </a:spcBef>
              <a:buClr>
                <a:srgbClr val="F08637"/>
              </a:buClr>
              <a:buNone/>
              <a:defRPr/>
            </a:pPr>
            <a:r>
              <a:rPr lang="en-US" sz="1600" b="1" kern="0" dirty="0" smtClean="0">
                <a:solidFill>
                  <a:schemeClr val="accent6"/>
                </a:solidFill>
                <a:cs typeface="Arial"/>
              </a:rPr>
              <a:t>Minimally Invasive</a:t>
            </a:r>
            <a:r>
              <a:rPr lang="en-US" sz="1600" b="1" kern="0" dirty="0">
                <a:solidFill>
                  <a:schemeClr val="accent6"/>
                </a:solidFill>
                <a:cs typeface="Arial"/>
              </a:rPr>
              <a:t>, </a:t>
            </a:r>
            <a:r>
              <a:rPr lang="en-US" sz="1600" b="1" kern="0" dirty="0" smtClean="0">
                <a:solidFill>
                  <a:schemeClr val="accent6"/>
                </a:solidFill>
                <a:cs typeface="Arial"/>
              </a:rPr>
              <a:t>Local Solution</a:t>
            </a:r>
          </a:p>
          <a:p>
            <a:pPr eaLnBrk="1" hangingPunct="1">
              <a:spcBef>
                <a:spcPts val="0"/>
              </a:spcBef>
              <a:defRPr/>
            </a:pPr>
            <a:r>
              <a:rPr lang="en-US" sz="1400" kern="0" dirty="0">
                <a:solidFill>
                  <a:schemeClr val="accent6"/>
                </a:solidFill>
                <a:cs typeface="Arial"/>
              </a:rPr>
              <a:t>Available sizes</a:t>
            </a:r>
            <a:r>
              <a:rPr lang="en-US" sz="1400" kern="0" dirty="0" smtClean="0">
                <a:solidFill>
                  <a:schemeClr val="accent6"/>
                </a:solidFill>
                <a:cs typeface="Arial"/>
              </a:rPr>
              <a:t>: 21</a:t>
            </a:r>
            <a:r>
              <a:rPr lang="en-US" sz="1400" kern="0" dirty="0">
                <a:solidFill>
                  <a:schemeClr val="accent6"/>
                </a:solidFill>
                <a:cs typeface="Arial"/>
              </a:rPr>
              <a:t>, 24, 27, 30, 33 mm </a:t>
            </a:r>
            <a:r>
              <a:rPr lang="en-US" sz="1400" kern="0" dirty="0" smtClean="0">
                <a:solidFill>
                  <a:schemeClr val="accent6"/>
                </a:solidFill>
                <a:cs typeface="Arial"/>
              </a:rPr>
              <a:t>diameter</a:t>
            </a:r>
          </a:p>
          <a:p>
            <a:pPr eaLnBrk="1" hangingPunct="1">
              <a:spcBef>
                <a:spcPts val="0"/>
              </a:spcBef>
              <a:defRPr/>
            </a:pPr>
            <a:endParaRPr lang="en-US" sz="1400" kern="0" dirty="0">
              <a:solidFill>
                <a:schemeClr val="accent6"/>
              </a:solidFill>
              <a:cs typeface="Arial"/>
            </a:endParaRPr>
          </a:p>
          <a:p>
            <a:pPr eaLnBrk="1" hangingPunct="1">
              <a:spcBef>
                <a:spcPts val="0"/>
              </a:spcBef>
              <a:buClr>
                <a:srgbClr val="F08637"/>
              </a:buClr>
              <a:buNone/>
              <a:defRPr/>
            </a:pPr>
            <a:r>
              <a:rPr lang="en-US" sz="1600" b="1" kern="0" dirty="0">
                <a:solidFill>
                  <a:schemeClr val="accent6"/>
                </a:solidFill>
                <a:cs typeface="Arial"/>
              </a:rPr>
              <a:t>Intra-LAA design</a:t>
            </a:r>
          </a:p>
          <a:p>
            <a:pPr marL="231775" lvl="2" indent="-231775" eaLnBrk="1" hangingPunct="1">
              <a:spcBef>
                <a:spcPts val="0"/>
              </a:spcBef>
              <a:buClr>
                <a:schemeClr val="accent1"/>
              </a:buClr>
              <a:buChar char="•"/>
              <a:defRPr/>
            </a:pPr>
            <a:r>
              <a:rPr lang="en-US" sz="1400" kern="0" dirty="0" smtClean="0">
                <a:solidFill>
                  <a:schemeClr val="accent6"/>
                </a:solidFill>
                <a:cs typeface="Arial"/>
              </a:rPr>
              <a:t>Avoids </a:t>
            </a:r>
            <a:r>
              <a:rPr lang="en-US" sz="1400" kern="0" dirty="0">
                <a:solidFill>
                  <a:schemeClr val="accent6"/>
                </a:solidFill>
                <a:cs typeface="Arial"/>
              </a:rPr>
              <a:t>contact with left atrial wall </a:t>
            </a:r>
            <a:r>
              <a:rPr lang="en-US" sz="1400" kern="0" dirty="0" smtClean="0">
                <a:solidFill>
                  <a:schemeClr val="accent6"/>
                </a:solidFill>
                <a:cs typeface="Arial"/>
              </a:rPr>
              <a:t>to help prevent complications</a:t>
            </a:r>
          </a:p>
          <a:p>
            <a:pPr marL="231775" lvl="2" indent="-231775" eaLnBrk="1" hangingPunct="1">
              <a:spcBef>
                <a:spcPts val="0"/>
              </a:spcBef>
              <a:buClr>
                <a:schemeClr val="accent1"/>
              </a:buClr>
              <a:buChar char="•"/>
              <a:defRPr/>
            </a:pPr>
            <a:endParaRPr lang="en-US" sz="1400" kern="0" dirty="0">
              <a:solidFill>
                <a:schemeClr val="accent6"/>
              </a:solidFill>
              <a:cs typeface="Arial"/>
            </a:endParaRPr>
          </a:p>
          <a:p>
            <a:pPr eaLnBrk="1" hangingPunct="1">
              <a:spcBef>
                <a:spcPts val="0"/>
              </a:spcBef>
              <a:buClr>
                <a:srgbClr val="F08637"/>
              </a:buClr>
              <a:buNone/>
              <a:defRPr/>
            </a:pPr>
            <a:r>
              <a:rPr lang="en-US" sz="1600" b="1" kern="0" dirty="0" err="1" smtClean="0">
                <a:solidFill>
                  <a:schemeClr val="accent6"/>
                </a:solidFill>
                <a:cs typeface="Arial"/>
              </a:rPr>
              <a:t>Nitinol</a:t>
            </a:r>
            <a:r>
              <a:rPr lang="en-US" sz="1600" b="1" kern="0" dirty="0" smtClean="0">
                <a:solidFill>
                  <a:schemeClr val="accent6"/>
                </a:solidFill>
                <a:cs typeface="Arial"/>
              </a:rPr>
              <a:t> </a:t>
            </a:r>
            <a:r>
              <a:rPr lang="en-US" sz="1600" b="1" kern="0" dirty="0">
                <a:solidFill>
                  <a:schemeClr val="accent6"/>
                </a:solidFill>
                <a:cs typeface="Arial"/>
              </a:rPr>
              <a:t>Frame</a:t>
            </a:r>
          </a:p>
          <a:p>
            <a:pPr marL="231775" lvl="2" indent="-231775" eaLnBrk="1" hangingPunct="1">
              <a:spcBef>
                <a:spcPts val="0"/>
              </a:spcBef>
              <a:buClr>
                <a:schemeClr val="accent1"/>
              </a:buClr>
              <a:buChar char="•"/>
              <a:defRPr/>
            </a:pPr>
            <a:r>
              <a:rPr lang="en-US" sz="1400" kern="0" dirty="0">
                <a:solidFill>
                  <a:schemeClr val="accent6"/>
                </a:solidFill>
                <a:cs typeface="Arial"/>
              </a:rPr>
              <a:t>Conforms to unique anatomy of the LAA to reduce embolization risk </a:t>
            </a:r>
          </a:p>
          <a:p>
            <a:pPr marL="231775" lvl="2" indent="-231775" eaLnBrk="1" hangingPunct="1">
              <a:spcBef>
                <a:spcPts val="0"/>
              </a:spcBef>
              <a:buClr>
                <a:schemeClr val="accent1"/>
              </a:buClr>
              <a:buChar char="•"/>
              <a:defRPr/>
            </a:pPr>
            <a:r>
              <a:rPr lang="en-US" sz="1400" kern="0" dirty="0" smtClean="0">
                <a:solidFill>
                  <a:schemeClr val="accent6"/>
                </a:solidFill>
                <a:cs typeface="Arial"/>
              </a:rPr>
              <a:t>10 </a:t>
            </a:r>
            <a:r>
              <a:rPr lang="en-US" sz="1400" kern="0" dirty="0">
                <a:solidFill>
                  <a:schemeClr val="accent6"/>
                </a:solidFill>
                <a:cs typeface="Arial"/>
              </a:rPr>
              <a:t>a</a:t>
            </a:r>
            <a:r>
              <a:rPr lang="en-US" sz="1400" kern="0" dirty="0" smtClean="0">
                <a:solidFill>
                  <a:schemeClr val="accent6"/>
                </a:solidFill>
                <a:cs typeface="Arial"/>
              </a:rPr>
              <a:t>ctive fixation </a:t>
            </a:r>
            <a:r>
              <a:rPr lang="en-US" sz="1400" kern="0" dirty="0">
                <a:solidFill>
                  <a:schemeClr val="accent6"/>
                </a:solidFill>
                <a:cs typeface="Arial"/>
              </a:rPr>
              <a:t>a</a:t>
            </a:r>
            <a:r>
              <a:rPr lang="en-US" sz="1400" kern="0" dirty="0" smtClean="0">
                <a:solidFill>
                  <a:schemeClr val="accent6"/>
                </a:solidFill>
                <a:cs typeface="Arial"/>
              </a:rPr>
              <a:t>nchors - designed </a:t>
            </a:r>
            <a:r>
              <a:rPr lang="en-US" sz="1400" kern="0" dirty="0">
                <a:solidFill>
                  <a:schemeClr val="accent6"/>
                </a:solidFill>
                <a:cs typeface="Arial"/>
              </a:rPr>
              <a:t>to engage tissue for </a:t>
            </a:r>
            <a:r>
              <a:rPr lang="en-US" sz="1400" kern="0" dirty="0" smtClean="0">
                <a:solidFill>
                  <a:schemeClr val="accent6"/>
                </a:solidFill>
                <a:cs typeface="Arial"/>
              </a:rPr>
              <a:t>stability</a:t>
            </a:r>
          </a:p>
          <a:p>
            <a:pPr marL="231775" lvl="2" indent="-231775" eaLnBrk="1" hangingPunct="1">
              <a:spcBef>
                <a:spcPts val="0"/>
              </a:spcBef>
              <a:buClr>
                <a:schemeClr val="accent1"/>
              </a:buClr>
              <a:buChar char="•"/>
              <a:defRPr/>
            </a:pPr>
            <a:endParaRPr lang="en-US" sz="1400" kern="0" dirty="0">
              <a:solidFill>
                <a:schemeClr val="accent6"/>
              </a:solidFill>
              <a:cs typeface="Arial"/>
            </a:endParaRPr>
          </a:p>
          <a:p>
            <a:pPr marL="0" lvl="1" indent="0" eaLnBrk="1" hangingPunct="1">
              <a:spcBef>
                <a:spcPts val="0"/>
              </a:spcBef>
              <a:buNone/>
              <a:defRPr/>
            </a:pPr>
            <a:r>
              <a:rPr lang="en-US" sz="1600" b="1" kern="0" dirty="0" smtClean="0">
                <a:solidFill>
                  <a:schemeClr val="accent6"/>
                </a:solidFill>
                <a:cs typeface="Arial"/>
              </a:rPr>
              <a:t>Proximal </a:t>
            </a:r>
            <a:r>
              <a:rPr lang="en-US" sz="1600" b="1" kern="0" dirty="0">
                <a:solidFill>
                  <a:schemeClr val="accent6"/>
                </a:solidFill>
                <a:cs typeface="Arial"/>
              </a:rPr>
              <a:t>Face</a:t>
            </a:r>
          </a:p>
          <a:p>
            <a:pPr marL="231775" lvl="2" indent="-231775" eaLnBrk="1" hangingPunct="1">
              <a:spcBef>
                <a:spcPts val="0"/>
              </a:spcBef>
              <a:buClr>
                <a:schemeClr val="accent1"/>
              </a:buClr>
              <a:buFont typeface="Times New Roman" pitchFamily="18" charset="0"/>
              <a:buChar char="•"/>
              <a:defRPr/>
            </a:pPr>
            <a:r>
              <a:rPr lang="en-US" sz="1400" kern="0" dirty="0" smtClean="0">
                <a:solidFill>
                  <a:schemeClr val="accent6"/>
                </a:solidFill>
                <a:cs typeface="Arial"/>
              </a:rPr>
              <a:t>Minimizes </a:t>
            </a:r>
            <a:r>
              <a:rPr lang="en-US" sz="1400" kern="0" dirty="0">
                <a:solidFill>
                  <a:schemeClr val="accent6"/>
                </a:solidFill>
                <a:cs typeface="Arial"/>
              </a:rPr>
              <a:t>surface area facing the left atrium to reduce post-implant thrombus </a:t>
            </a:r>
            <a:r>
              <a:rPr lang="en-US" sz="1400" kern="0" dirty="0" smtClean="0">
                <a:solidFill>
                  <a:schemeClr val="accent6"/>
                </a:solidFill>
                <a:cs typeface="Arial"/>
              </a:rPr>
              <a:t>formation</a:t>
            </a:r>
          </a:p>
          <a:p>
            <a:pPr marL="231775" lvl="2" indent="-231775" eaLnBrk="1" hangingPunct="1">
              <a:spcBef>
                <a:spcPts val="0"/>
              </a:spcBef>
              <a:buClr>
                <a:schemeClr val="accent1"/>
              </a:buClr>
              <a:buFont typeface="Times New Roman" pitchFamily="18" charset="0"/>
              <a:buChar char="•"/>
              <a:defRPr/>
            </a:pPr>
            <a:r>
              <a:rPr lang="en-US" sz="1400" kern="0" dirty="0">
                <a:solidFill>
                  <a:schemeClr val="accent6"/>
                </a:solidFill>
                <a:cs typeface="Arial"/>
              </a:rPr>
              <a:t>160 micron membrane PET cap designed to block emboli and promote healing </a:t>
            </a:r>
            <a:endParaRPr lang="en-US" sz="1400" kern="0" dirty="0" smtClean="0">
              <a:solidFill>
                <a:schemeClr val="accent6"/>
              </a:solidFill>
              <a:cs typeface="Arial"/>
            </a:endParaRPr>
          </a:p>
          <a:p>
            <a:pPr marL="231775" lvl="2" indent="-231775" eaLnBrk="1" hangingPunct="1">
              <a:spcBef>
                <a:spcPts val="0"/>
              </a:spcBef>
              <a:buClr>
                <a:schemeClr val="accent1"/>
              </a:buClr>
              <a:buFont typeface="Times New Roman" pitchFamily="18" charset="0"/>
              <a:buChar char="•"/>
              <a:defRPr/>
            </a:pPr>
            <a:endParaRPr lang="en-US" sz="1400" kern="0" dirty="0">
              <a:solidFill>
                <a:schemeClr val="accent6"/>
              </a:solidFill>
              <a:cs typeface="Arial"/>
            </a:endParaRPr>
          </a:p>
          <a:p>
            <a:pPr eaLnBrk="1" hangingPunct="1">
              <a:spcBef>
                <a:spcPts val="0"/>
              </a:spcBef>
              <a:buClr>
                <a:srgbClr val="F08637"/>
              </a:buClr>
              <a:buNone/>
              <a:defRPr/>
            </a:pPr>
            <a:r>
              <a:rPr lang="en-US" sz="1600" kern="0" dirty="0" smtClean="0">
                <a:solidFill>
                  <a:schemeClr val="accent6"/>
                </a:solidFill>
                <a:cs typeface="Arial"/>
              </a:rPr>
              <a:t> </a:t>
            </a:r>
            <a:r>
              <a:rPr lang="en-US" sz="1600" b="1" kern="0" dirty="0" smtClean="0">
                <a:solidFill>
                  <a:schemeClr val="accent6"/>
                </a:solidFill>
                <a:cs typeface="Arial"/>
              </a:rPr>
              <a:t>Warfarin Cessation</a:t>
            </a:r>
          </a:p>
          <a:p>
            <a:pPr marL="231775" lvl="2" indent="-231775" eaLnBrk="1" hangingPunct="1">
              <a:spcBef>
                <a:spcPts val="0"/>
              </a:spcBef>
              <a:buClr>
                <a:schemeClr val="accent1"/>
              </a:buClr>
              <a:buChar char="•"/>
              <a:defRPr/>
            </a:pPr>
            <a:r>
              <a:rPr lang="en-US" sz="1400" kern="0" dirty="0" smtClean="0">
                <a:solidFill>
                  <a:schemeClr val="accent6"/>
                </a:solidFill>
                <a:cs typeface="Arial"/>
              </a:rPr>
              <a:t>92% after 45 days, &gt;99% after 12 months</a:t>
            </a:r>
            <a:r>
              <a:rPr lang="en-US" sz="1400" kern="0" baseline="30000" dirty="0" smtClean="0">
                <a:solidFill>
                  <a:schemeClr val="accent6"/>
                </a:solidFill>
                <a:cs typeface="Arial"/>
              </a:rPr>
              <a:t>1</a:t>
            </a:r>
          </a:p>
          <a:p>
            <a:pPr marL="231775" lvl="2" indent="-231775" eaLnBrk="1" hangingPunct="1">
              <a:spcBef>
                <a:spcPts val="0"/>
              </a:spcBef>
              <a:buClr>
                <a:schemeClr val="accent1"/>
              </a:buClr>
              <a:buFont typeface="Times New Roman" pitchFamily="18" charset="0"/>
              <a:buChar char="•"/>
              <a:defRPr/>
            </a:pPr>
            <a:r>
              <a:rPr lang="en-US" sz="1400" kern="0" dirty="0" smtClean="0">
                <a:solidFill>
                  <a:schemeClr val="accent6"/>
                </a:solidFill>
                <a:cs typeface="Arial"/>
              </a:rPr>
              <a:t>95% implant success rate</a:t>
            </a:r>
            <a:r>
              <a:rPr lang="en-US" sz="1400" kern="0" baseline="30000" dirty="0" smtClean="0">
                <a:solidFill>
                  <a:schemeClr val="accent6"/>
                </a:solidFill>
                <a:cs typeface="Arial"/>
              </a:rPr>
              <a:t>1</a:t>
            </a:r>
            <a:endParaRPr lang="en-US" sz="1400" kern="0" baseline="30000" dirty="0">
              <a:solidFill>
                <a:schemeClr val="accent6"/>
              </a:solidFill>
              <a:cs typeface="Arial"/>
            </a:endParaRPr>
          </a:p>
        </p:txBody>
      </p:sp>
      <p:sp>
        <p:nvSpPr>
          <p:cNvPr id="33797" name="Text Box 4"/>
          <p:cNvSpPr txBox="1">
            <a:spLocks noChangeArrowheads="1"/>
          </p:cNvSpPr>
          <p:nvPr/>
        </p:nvSpPr>
        <p:spPr bwMode="auto">
          <a:xfrm>
            <a:off x="304800" y="4512794"/>
            <a:ext cx="8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endParaRPr lang="en-US" sz="2400" b="0" dirty="0">
              <a:ea typeface="MS PGothic" pitchFamily="34" charset="-128"/>
            </a:endParaRPr>
          </a:p>
        </p:txBody>
      </p:sp>
      <p:sp>
        <p:nvSpPr>
          <p:cNvPr id="16" name="Line 6"/>
          <p:cNvSpPr>
            <a:spLocks noChangeShapeType="1"/>
          </p:cNvSpPr>
          <p:nvPr/>
        </p:nvSpPr>
        <p:spPr bwMode="auto">
          <a:xfrm flipV="1">
            <a:off x="2305561" y="5112869"/>
            <a:ext cx="122578" cy="449731"/>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defRPr/>
            </a:pPr>
            <a:endParaRPr lang="en-US" b="0" kern="0" dirty="0">
              <a:solidFill>
                <a:sysClr val="windowText" lastClr="000000"/>
              </a:solidFill>
              <a:latin typeface="Arial" charset="0"/>
              <a:cs typeface="Arial" charset="0"/>
            </a:endParaRPr>
          </a:p>
        </p:txBody>
      </p:sp>
      <p:sp>
        <p:nvSpPr>
          <p:cNvPr id="17" name="Line 8"/>
          <p:cNvSpPr>
            <a:spLocks noChangeShapeType="1"/>
          </p:cNvSpPr>
          <p:nvPr/>
        </p:nvSpPr>
        <p:spPr bwMode="auto">
          <a:xfrm flipH="1">
            <a:off x="2557016" y="2451822"/>
            <a:ext cx="270322" cy="367578"/>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defRPr/>
            </a:pPr>
            <a:endParaRPr lang="en-US" b="0" kern="0" dirty="0">
              <a:solidFill>
                <a:sysClr val="windowText" lastClr="000000"/>
              </a:solidFill>
              <a:latin typeface="Arial" charset="0"/>
              <a:cs typeface="Arial" charset="0"/>
            </a:endParaRPr>
          </a:p>
        </p:txBody>
      </p:sp>
      <p:sp>
        <p:nvSpPr>
          <p:cNvPr id="33800" name="Rectangle 11"/>
          <p:cNvSpPr>
            <a:spLocks noChangeArrowheads="1"/>
          </p:cNvSpPr>
          <p:nvPr/>
        </p:nvSpPr>
        <p:spPr bwMode="auto">
          <a:xfrm>
            <a:off x="1818540" y="5590309"/>
            <a:ext cx="1034527"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r>
              <a:rPr lang="en-US" sz="1600" b="0" dirty="0">
                <a:solidFill>
                  <a:schemeClr val="accent6"/>
                </a:solidFill>
                <a:ea typeface="MS PGothic" pitchFamily="34" charset="-128"/>
              </a:rPr>
              <a:t> </a:t>
            </a:r>
            <a:r>
              <a:rPr lang="en-US" sz="1600" dirty="0">
                <a:solidFill>
                  <a:schemeClr val="accent6"/>
                </a:solidFill>
                <a:ea typeface="MS PGothic" pitchFamily="34" charset="-128"/>
              </a:rPr>
              <a:t>Anchors</a:t>
            </a:r>
          </a:p>
        </p:txBody>
      </p:sp>
      <p:sp>
        <p:nvSpPr>
          <p:cNvPr id="33801" name="Rectangle 11"/>
          <p:cNvSpPr>
            <a:spLocks noChangeArrowheads="1"/>
          </p:cNvSpPr>
          <p:nvPr/>
        </p:nvSpPr>
        <p:spPr bwMode="auto">
          <a:xfrm>
            <a:off x="2420763" y="1888439"/>
            <a:ext cx="1236837"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r>
              <a:rPr lang="en-US" sz="1600" dirty="0">
                <a:solidFill>
                  <a:schemeClr val="accent6"/>
                </a:solidFill>
                <a:ea typeface="MS PGothic" pitchFamily="34" charset="-128"/>
              </a:rPr>
              <a:t>160 Micron Membrane</a:t>
            </a:r>
          </a:p>
        </p:txBody>
      </p:sp>
      <p:sp>
        <p:nvSpPr>
          <p:cNvPr id="33803" name="Oval 1"/>
          <p:cNvSpPr>
            <a:spLocks noChangeArrowheads="1"/>
          </p:cNvSpPr>
          <p:nvPr/>
        </p:nvSpPr>
        <p:spPr bwMode="auto">
          <a:xfrm>
            <a:off x="2574925" y="4722344"/>
            <a:ext cx="700087" cy="628650"/>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90000"/>
              </a:lnSpc>
            </a:pPr>
            <a:endParaRPr lang="en-US" sz="3200" b="0" dirty="0">
              <a:solidFill>
                <a:schemeClr val="accent1"/>
              </a:solidFill>
            </a:endParaRPr>
          </a:p>
        </p:txBody>
      </p:sp>
      <p:sp>
        <p:nvSpPr>
          <p:cNvPr id="2" name="Title 1"/>
          <p:cNvSpPr>
            <a:spLocks noGrp="1"/>
          </p:cNvSpPr>
          <p:nvPr>
            <p:ph type="title"/>
          </p:nvPr>
        </p:nvSpPr>
        <p:spPr/>
        <p:txBody>
          <a:bodyPr anchor="ctr">
            <a:noAutofit/>
          </a:bodyPr>
          <a:lstStyle/>
          <a:p>
            <a:r>
              <a:rPr lang="en-US" sz="2800" dirty="0" smtClean="0"/>
              <a:t>WATCHMAN™ LAAC Closure Device</a:t>
            </a:r>
            <a:endParaRPr lang="en-US" sz="2800" dirty="0"/>
          </a:p>
        </p:txBody>
      </p:sp>
      <p:sp>
        <p:nvSpPr>
          <p:cNvPr id="11" name="TextBox 10"/>
          <p:cNvSpPr txBox="1"/>
          <p:nvPr/>
        </p:nvSpPr>
        <p:spPr>
          <a:xfrm>
            <a:off x="152400" y="6642556"/>
            <a:ext cx="6248400" cy="215444"/>
          </a:xfrm>
          <a:prstGeom prst="rect">
            <a:avLst/>
          </a:prstGeom>
          <a:noFill/>
        </p:spPr>
        <p:txBody>
          <a:bodyPr wrap="square" rtlCol="0">
            <a:spAutoFit/>
          </a:bodyPr>
          <a:lstStyle/>
          <a:p>
            <a:r>
              <a:rPr lang="en-US" sz="800" dirty="0" smtClean="0">
                <a:solidFill>
                  <a:schemeClr val="bg1">
                    <a:lumMod val="50000"/>
                  </a:schemeClr>
                </a:solidFill>
              </a:rPr>
              <a:t>1.  Holmes</a:t>
            </a:r>
            <a:r>
              <a:rPr lang="en-US" sz="800" dirty="0">
                <a:solidFill>
                  <a:schemeClr val="bg1">
                    <a:lumMod val="50000"/>
                  </a:schemeClr>
                </a:solidFill>
              </a:rPr>
              <a:t>, DR et al.  JACC 2014; Vol. 64, No. 1</a:t>
            </a:r>
          </a:p>
        </p:txBody>
      </p:sp>
    </p:spTree>
    <p:extLst>
      <p:ext uri="{BB962C8B-B14F-4D97-AF65-F5344CB8AC3E}">
        <p14:creationId xmlns:p14="http://schemas.microsoft.com/office/powerpoint/2010/main" val="3575027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Rectangle 16"/>
          <p:cNvSpPr>
            <a:spLocks noGrp="1" noChangeArrowheads="1"/>
          </p:cNvSpPr>
          <p:nvPr>
            <p:ph type="title"/>
          </p:nvPr>
        </p:nvSpPr>
        <p:spPr>
          <a:prstGeom prst="rect">
            <a:avLst/>
          </a:prstGeom>
        </p:spPr>
        <p:txBody>
          <a:bodyPr anchor="ctr">
            <a:normAutofit/>
          </a:bodyPr>
          <a:lstStyle/>
          <a:p>
            <a:pPr>
              <a:defRPr/>
            </a:pPr>
            <a:r>
              <a:rPr lang="en-US" sz="3100" kern="1200" dirty="0" smtClean="0">
                <a:cs typeface="Archer Bold LF Italic"/>
              </a:rPr>
              <a:t>WATCHMAN™ Access Sheath</a:t>
            </a:r>
            <a:endParaRPr lang="en-US" sz="2000" kern="1200" dirty="0">
              <a:cs typeface="Archer Bold LF Italic"/>
            </a:endParaRPr>
          </a:p>
        </p:txBody>
      </p:sp>
      <p:sp>
        <p:nvSpPr>
          <p:cNvPr id="12" name="Rectangle 5"/>
          <p:cNvSpPr>
            <a:spLocks noChangeArrowheads="1"/>
          </p:cNvSpPr>
          <p:nvPr/>
        </p:nvSpPr>
        <p:spPr bwMode="auto">
          <a:xfrm>
            <a:off x="125556" y="6371674"/>
            <a:ext cx="2819400" cy="4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pPr algn="ctr" fontAlgn="auto">
              <a:spcBef>
                <a:spcPts val="0"/>
              </a:spcBef>
              <a:spcAft>
                <a:spcPts val="0"/>
              </a:spcAft>
              <a:defRPr/>
            </a:pPr>
            <a:r>
              <a:rPr lang="en-US" sz="1200" b="0" kern="0" dirty="0">
                <a:solidFill>
                  <a:schemeClr val="accent6">
                    <a:lumMod val="75000"/>
                  </a:schemeClr>
                </a:solidFill>
                <a:cs typeface="Arial" charset="0"/>
              </a:rPr>
              <a:t>Preformed </a:t>
            </a:r>
            <a:r>
              <a:rPr lang="en-US" sz="1200" b="0" kern="0" dirty="0" smtClean="0">
                <a:solidFill>
                  <a:schemeClr val="accent6">
                    <a:lumMod val="75000"/>
                  </a:schemeClr>
                </a:solidFill>
                <a:cs typeface="Arial" charset="0"/>
              </a:rPr>
              <a:t>access sheath curve shapes guide </a:t>
            </a:r>
            <a:r>
              <a:rPr lang="en-US" sz="1200" b="0" kern="0" dirty="0">
                <a:solidFill>
                  <a:schemeClr val="accent6">
                    <a:lumMod val="75000"/>
                  </a:schemeClr>
                </a:solidFill>
                <a:cs typeface="Arial" charset="0"/>
              </a:rPr>
              <a:t>position in LAA</a:t>
            </a:r>
          </a:p>
        </p:txBody>
      </p:sp>
      <p:pic>
        <p:nvPicPr>
          <p:cNvPr id="34827" name="Picture 5"/>
          <p:cNvPicPr>
            <a:picLocks noChangeAspect="1" noChangeArrowheads="1"/>
          </p:cNvPicPr>
          <p:nvPr/>
        </p:nvPicPr>
        <p:blipFill>
          <a:blip r:embed="rId3">
            <a:extLst>
              <a:ext uri="{28A0092B-C50C-407E-A947-70E740481C1C}">
                <a14:useLocalDpi xmlns:a14="http://schemas.microsoft.com/office/drawing/2010/main" val="0"/>
              </a:ext>
            </a:extLst>
          </a:blip>
          <a:srcRect l="27779" t="35556" r="39999" b="12000"/>
          <a:stretch>
            <a:fillRect/>
          </a:stretch>
        </p:blipFill>
        <p:spPr bwMode="auto">
          <a:xfrm>
            <a:off x="381925" y="4186219"/>
            <a:ext cx="2213402" cy="218545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2116905" y="3377624"/>
            <a:ext cx="5373715" cy="1169551"/>
          </a:xfrm>
          <a:prstGeom prst="rect">
            <a:avLst/>
          </a:prstGeom>
        </p:spPr>
        <p:txBody>
          <a:bodyPr wrap="none">
            <a:spAutoFit/>
          </a:bodyPr>
          <a:lstStyle/>
          <a:p>
            <a:pPr algn="ctr"/>
            <a:r>
              <a:rPr lang="en-US" b="1" kern="0" dirty="0">
                <a:solidFill>
                  <a:schemeClr val="accent6">
                    <a:lumMod val="75000"/>
                  </a:schemeClr>
                </a:solidFill>
                <a:latin typeface="Arial" charset="0"/>
                <a:cs typeface="Arial" charset="0"/>
              </a:rPr>
              <a:t>WATCHMAN™ Access </a:t>
            </a:r>
            <a:r>
              <a:rPr lang="en-US" b="1" kern="0" dirty="0" smtClean="0">
                <a:solidFill>
                  <a:schemeClr val="accent6">
                    <a:lumMod val="75000"/>
                  </a:schemeClr>
                </a:solidFill>
                <a:latin typeface="Arial" charset="0"/>
                <a:cs typeface="Arial" charset="0"/>
              </a:rPr>
              <a:t>Sheath</a:t>
            </a:r>
          </a:p>
          <a:p>
            <a:pPr algn="ctr"/>
            <a:r>
              <a:rPr lang="en-US" sz="1600" kern="0" dirty="0" smtClean="0">
                <a:solidFill>
                  <a:schemeClr val="accent6">
                    <a:lumMod val="75000"/>
                  </a:schemeClr>
                </a:solidFill>
                <a:cs typeface="Arial"/>
              </a:rPr>
              <a:t>14F outer </a:t>
            </a:r>
            <a:r>
              <a:rPr lang="en-US" sz="1600" kern="0" dirty="0">
                <a:solidFill>
                  <a:schemeClr val="accent6">
                    <a:lumMod val="75000"/>
                  </a:schemeClr>
                </a:solidFill>
                <a:cs typeface="Arial"/>
              </a:rPr>
              <a:t>diameter (4.7mm</a:t>
            </a:r>
            <a:r>
              <a:rPr lang="en-US" sz="1600" kern="0" dirty="0" smtClean="0">
                <a:solidFill>
                  <a:schemeClr val="accent6">
                    <a:lumMod val="75000"/>
                  </a:schemeClr>
                </a:solidFill>
                <a:cs typeface="Arial"/>
              </a:rPr>
              <a:t>), 12F inner </a:t>
            </a:r>
            <a:r>
              <a:rPr lang="en-US" sz="1600" kern="0" dirty="0">
                <a:solidFill>
                  <a:schemeClr val="accent6">
                    <a:lumMod val="75000"/>
                  </a:schemeClr>
                </a:solidFill>
                <a:cs typeface="Arial"/>
              </a:rPr>
              <a:t>diameter (</a:t>
            </a:r>
            <a:r>
              <a:rPr lang="en-US" sz="1600" kern="0" dirty="0" smtClean="0">
                <a:solidFill>
                  <a:schemeClr val="accent6">
                    <a:lumMod val="75000"/>
                  </a:schemeClr>
                </a:solidFill>
                <a:cs typeface="Arial"/>
              </a:rPr>
              <a:t>4mm)</a:t>
            </a:r>
          </a:p>
          <a:p>
            <a:pPr algn="ctr"/>
            <a:r>
              <a:rPr lang="en-US" sz="1600" kern="0" dirty="0" smtClean="0">
                <a:solidFill>
                  <a:schemeClr val="accent6">
                    <a:lumMod val="75000"/>
                  </a:schemeClr>
                </a:solidFill>
                <a:cs typeface="Arial"/>
              </a:rPr>
              <a:t>75 </a:t>
            </a:r>
            <a:r>
              <a:rPr lang="en-US" sz="1600" kern="0" dirty="0">
                <a:solidFill>
                  <a:schemeClr val="accent6">
                    <a:lumMod val="75000"/>
                  </a:schemeClr>
                </a:solidFill>
                <a:cs typeface="Arial"/>
              </a:rPr>
              <a:t>cm working </a:t>
            </a:r>
            <a:r>
              <a:rPr lang="en-US" sz="1600" kern="0" dirty="0" smtClean="0">
                <a:solidFill>
                  <a:schemeClr val="accent6">
                    <a:lumMod val="75000"/>
                  </a:schemeClr>
                </a:solidFill>
                <a:cs typeface="Arial"/>
              </a:rPr>
              <a:t>length</a:t>
            </a:r>
          </a:p>
          <a:p>
            <a:endParaRPr lang="en-US" sz="2000" dirty="0"/>
          </a:p>
        </p:txBody>
      </p:sp>
      <p:pic>
        <p:nvPicPr>
          <p:cNvPr id="19" name="Picture 2" descr="Sheath Options_wh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80927"/>
            <a:ext cx="7473926" cy="177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9470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WATCHMAN™ Delivery Sheath</a:t>
            </a:r>
            <a:endParaRPr lang="en-US" dirty="0"/>
          </a:p>
        </p:txBody>
      </p:sp>
      <p:grpSp>
        <p:nvGrpSpPr>
          <p:cNvPr id="4" name="Group 23"/>
          <p:cNvGrpSpPr>
            <a:grpSpLocks/>
          </p:cNvGrpSpPr>
          <p:nvPr/>
        </p:nvGrpSpPr>
        <p:grpSpPr bwMode="auto">
          <a:xfrm>
            <a:off x="3276600" y="2791822"/>
            <a:ext cx="5801139" cy="1372463"/>
            <a:chOff x="3276044" y="4429125"/>
            <a:chExt cx="6209269" cy="1962150"/>
          </a:xfrm>
        </p:grpSpPr>
        <p:grpSp>
          <p:nvGrpSpPr>
            <p:cNvPr id="5" name="Group 21"/>
            <p:cNvGrpSpPr>
              <a:grpSpLocks/>
            </p:cNvGrpSpPr>
            <p:nvPr/>
          </p:nvGrpSpPr>
          <p:grpSpPr bwMode="auto">
            <a:xfrm>
              <a:off x="3276044" y="4429125"/>
              <a:ext cx="6209269" cy="1962150"/>
              <a:chOff x="3276044" y="4429125"/>
              <a:chExt cx="6209269" cy="1962150"/>
            </a:xfrm>
          </p:grpSpPr>
          <p:pic>
            <p:nvPicPr>
              <p:cNvPr id="9" name="Picture 2" descr="C:\Documents and Settings\serickson\Desktop\Standardized PPT Update Project\Standardized PPT project\Foundation\loadeddevice_090805.jpg"/>
              <p:cNvPicPr>
                <a:picLocks noChangeAspect="1" noChangeArrowheads="1"/>
              </p:cNvPicPr>
              <p:nvPr/>
            </p:nvPicPr>
            <p:blipFill>
              <a:blip r:embed="rId2">
                <a:extLst>
                  <a:ext uri="{28A0092B-C50C-407E-A947-70E740481C1C}">
                    <a14:useLocalDpi xmlns:a14="http://schemas.microsoft.com/office/drawing/2010/main" val="0"/>
                  </a:ext>
                </a:extLst>
              </a:blip>
              <a:srcRect l="18558" t="35747" r="27975" b="41824"/>
              <a:stretch>
                <a:fillRect/>
              </a:stretch>
            </p:blipFill>
            <p:spPr bwMode="auto">
              <a:xfrm>
                <a:off x="3276044" y="4429125"/>
                <a:ext cx="6209269"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5722872" y="5943916"/>
                <a:ext cx="2400300" cy="44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hangingPunct="1"/>
                <a:r>
                  <a:rPr lang="en-US" sz="1400" b="1" dirty="0">
                    <a:latin typeface="+mn-lt"/>
                  </a:rPr>
                  <a:t>Constrained Device</a:t>
                </a:r>
              </a:p>
            </p:txBody>
          </p:sp>
        </p:grpSp>
        <p:grpSp>
          <p:nvGrpSpPr>
            <p:cNvPr id="6" name="Group 22"/>
            <p:cNvGrpSpPr>
              <a:grpSpLocks/>
            </p:cNvGrpSpPr>
            <p:nvPr/>
          </p:nvGrpSpPr>
          <p:grpSpPr bwMode="auto">
            <a:xfrm>
              <a:off x="7685361" y="4550472"/>
              <a:ext cx="1789314" cy="722282"/>
              <a:chOff x="7685361" y="4550472"/>
              <a:chExt cx="1789314" cy="722282"/>
            </a:xfrm>
          </p:grpSpPr>
          <p:sp>
            <p:nvSpPr>
              <p:cNvPr id="7" name="TextBox 12"/>
              <p:cNvSpPr txBox="1">
                <a:spLocks noChangeArrowheads="1"/>
              </p:cNvSpPr>
              <p:nvPr/>
            </p:nvSpPr>
            <p:spPr bwMode="auto">
              <a:xfrm>
                <a:off x="7685361" y="4550472"/>
                <a:ext cx="1789314" cy="3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hangingPunct="1"/>
                <a:r>
                  <a:rPr lang="en-US" sz="1200" b="1" dirty="0">
                    <a:latin typeface="+mn-lt"/>
                  </a:rPr>
                  <a:t>Distal Marker Band</a:t>
                </a:r>
              </a:p>
            </p:txBody>
          </p:sp>
          <p:cxnSp>
            <p:nvCxnSpPr>
              <p:cNvPr id="8" name="Straight Arrow Connector 14"/>
              <p:cNvCxnSpPr>
                <a:cxnSpLocks noChangeShapeType="1"/>
              </p:cNvCxnSpPr>
              <p:nvPr/>
            </p:nvCxnSpPr>
            <p:spPr bwMode="auto">
              <a:xfrm>
                <a:off x="8396145" y="4990487"/>
                <a:ext cx="138112" cy="282267"/>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grpSp>
        <p:nvGrpSpPr>
          <p:cNvPr id="11" name="Group 19"/>
          <p:cNvGrpSpPr>
            <a:grpSpLocks/>
          </p:cNvGrpSpPr>
          <p:nvPr/>
        </p:nvGrpSpPr>
        <p:grpSpPr bwMode="auto">
          <a:xfrm>
            <a:off x="264716" y="1524000"/>
            <a:ext cx="7215168" cy="1980547"/>
            <a:chOff x="1095375" y="2538902"/>
            <a:chExt cx="7972425" cy="3028815"/>
          </a:xfrm>
        </p:grpSpPr>
        <p:sp>
          <p:nvSpPr>
            <p:cNvPr id="12" name="TextBox 10"/>
            <p:cNvSpPr txBox="1">
              <a:spLocks noChangeArrowheads="1"/>
            </p:cNvSpPr>
            <p:nvPr/>
          </p:nvSpPr>
          <p:spPr bwMode="auto">
            <a:xfrm>
              <a:off x="3514725" y="4391024"/>
              <a:ext cx="1744223" cy="117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hangingPunct="1"/>
              <a:r>
                <a:rPr lang="en-US" sz="1400" b="1">
                  <a:latin typeface="+mn-lt"/>
                </a:rPr>
                <a:t>Hemostasis Valve</a:t>
              </a:r>
            </a:p>
            <a:p>
              <a:pPr eaLnBrk="1" hangingPunct="1"/>
              <a:endParaRPr lang="en-US" sz="1600">
                <a:latin typeface="+mn-lt"/>
              </a:endParaRPr>
            </a:p>
          </p:txBody>
        </p:sp>
        <p:grpSp>
          <p:nvGrpSpPr>
            <p:cNvPr id="13" name="Group 18"/>
            <p:cNvGrpSpPr>
              <a:grpSpLocks/>
            </p:cNvGrpSpPr>
            <p:nvPr/>
          </p:nvGrpSpPr>
          <p:grpSpPr bwMode="auto">
            <a:xfrm>
              <a:off x="1095375" y="2538902"/>
              <a:ext cx="7972425" cy="1680673"/>
              <a:chOff x="1095375" y="2538902"/>
              <a:chExt cx="7972425" cy="1680673"/>
            </a:xfrm>
          </p:grpSpPr>
          <p:grpSp>
            <p:nvGrpSpPr>
              <p:cNvPr id="15" name="Group 16"/>
              <p:cNvGrpSpPr>
                <a:grpSpLocks/>
              </p:cNvGrpSpPr>
              <p:nvPr/>
            </p:nvGrpSpPr>
            <p:grpSpPr bwMode="auto">
              <a:xfrm>
                <a:off x="1095375" y="2771775"/>
                <a:ext cx="7972425" cy="1447800"/>
                <a:chOff x="1095375" y="2771775"/>
                <a:chExt cx="7972425" cy="1447800"/>
              </a:xfrm>
            </p:grpSpPr>
            <p:pic>
              <p:nvPicPr>
                <p:cNvPr id="19" name="Picture 2" descr="C:\Documents and Settings\serickson\Desktop\Standardized PPT Update Project\Standardized PPT project\Foundation\deliveryhandle_090805.jpg"/>
                <p:cNvPicPr>
                  <a:picLocks noChangeAspect="1" noChangeArrowheads="1"/>
                </p:cNvPicPr>
                <p:nvPr/>
              </p:nvPicPr>
              <p:blipFill>
                <a:blip r:embed="rId3">
                  <a:extLst>
                    <a:ext uri="{28A0092B-C50C-407E-A947-70E740481C1C}">
                      <a14:useLocalDpi xmlns:a14="http://schemas.microsoft.com/office/drawing/2010/main" val="0"/>
                    </a:ext>
                  </a:extLst>
                </a:blip>
                <a:srcRect l="13956" t="40247" r="13861" b="42374"/>
                <a:stretch>
                  <a:fillRect/>
                </a:stretch>
              </p:blipFill>
              <p:spPr bwMode="auto">
                <a:xfrm>
                  <a:off x="1095375" y="2771775"/>
                  <a:ext cx="7972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9"/>
                <p:cNvSpPr txBox="1">
                  <a:spLocks noChangeArrowheads="1"/>
                </p:cNvSpPr>
                <p:nvPr/>
              </p:nvSpPr>
              <p:spPr bwMode="auto">
                <a:xfrm>
                  <a:off x="2391756" y="3216823"/>
                  <a:ext cx="1247775" cy="47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hangingPunct="1"/>
                  <a:r>
                    <a:rPr lang="en-US" sz="1400" b="1">
                      <a:latin typeface="+mn-lt"/>
                    </a:rPr>
                    <a:t>Core Wire</a:t>
                  </a:r>
                </a:p>
              </p:txBody>
            </p:sp>
          </p:grpSp>
          <p:grpSp>
            <p:nvGrpSpPr>
              <p:cNvPr id="16" name="Group 17"/>
              <p:cNvGrpSpPr>
                <a:grpSpLocks/>
              </p:cNvGrpSpPr>
              <p:nvPr/>
            </p:nvGrpSpPr>
            <p:grpSpPr bwMode="auto">
              <a:xfrm>
                <a:off x="1178055" y="2538902"/>
                <a:ext cx="1905650" cy="861523"/>
                <a:chOff x="1178055" y="2538902"/>
                <a:chExt cx="1905650" cy="861523"/>
              </a:xfrm>
            </p:grpSpPr>
            <p:sp>
              <p:nvSpPr>
                <p:cNvPr id="17" name="TextBox 8"/>
                <p:cNvSpPr txBox="1">
                  <a:spLocks noChangeArrowheads="1"/>
                </p:cNvSpPr>
                <p:nvPr/>
              </p:nvSpPr>
              <p:spPr bwMode="auto">
                <a:xfrm>
                  <a:off x="1178055" y="2538902"/>
                  <a:ext cx="1905650" cy="47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rgbClr val="062E48"/>
                      </a:solidFill>
                      <a:latin typeface="Helvetica" pitchFamily="34" charset="0"/>
                      <a:cs typeface="Arial" charset="0"/>
                    </a:defRPr>
                  </a:lvl1pPr>
                  <a:lvl2pPr marL="742950" indent="-285750" eaLnBrk="0" hangingPunct="0">
                    <a:defRPr sz="2500">
                      <a:solidFill>
                        <a:srgbClr val="062E48"/>
                      </a:solidFill>
                      <a:latin typeface="Helvetica" pitchFamily="34" charset="0"/>
                      <a:cs typeface="Arial" charset="0"/>
                    </a:defRPr>
                  </a:lvl2pPr>
                  <a:lvl3pPr marL="1143000" indent="-228600" eaLnBrk="0" hangingPunct="0">
                    <a:defRPr sz="2500">
                      <a:solidFill>
                        <a:srgbClr val="062E48"/>
                      </a:solidFill>
                      <a:latin typeface="Helvetica" pitchFamily="34" charset="0"/>
                      <a:cs typeface="Arial" charset="0"/>
                    </a:defRPr>
                  </a:lvl3pPr>
                  <a:lvl4pPr marL="1600200" indent="-228600" eaLnBrk="0" hangingPunct="0">
                    <a:defRPr sz="2500">
                      <a:solidFill>
                        <a:srgbClr val="062E48"/>
                      </a:solidFill>
                      <a:latin typeface="Helvetica" pitchFamily="34" charset="0"/>
                      <a:cs typeface="Arial" charset="0"/>
                    </a:defRPr>
                  </a:lvl4pPr>
                  <a:lvl5pPr marL="2057400" indent="-228600" eaLnBrk="0" hangingPunct="0">
                    <a:defRPr sz="2500">
                      <a:solidFill>
                        <a:srgbClr val="062E48"/>
                      </a:solidFill>
                      <a:latin typeface="Helvetica" pitchFamily="34" charset="0"/>
                      <a:cs typeface="Arial" charset="0"/>
                    </a:defRPr>
                  </a:lvl5pPr>
                  <a:lvl6pPr marL="2514600" indent="-228600" eaLnBrk="0" fontAlgn="base" hangingPunct="0">
                    <a:spcBef>
                      <a:spcPct val="0"/>
                    </a:spcBef>
                    <a:spcAft>
                      <a:spcPct val="0"/>
                    </a:spcAft>
                    <a:defRPr sz="2500">
                      <a:solidFill>
                        <a:srgbClr val="062E48"/>
                      </a:solidFill>
                      <a:latin typeface="Helvetica" pitchFamily="34" charset="0"/>
                      <a:cs typeface="Arial" charset="0"/>
                    </a:defRPr>
                  </a:lvl6pPr>
                  <a:lvl7pPr marL="2971800" indent="-228600" eaLnBrk="0" fontAlgn="base" hangingPunct="0">
                    <a:spcBef>
                      <a:spcPct val="0"/>
                    </a:spcBef>
                    <a:spcAft>
                      <a:spcPct val="0"/>
                    </a:spcAft>
                    <a:defRPr sz="2500">
                      <a:solidFill>
                        <a:srgbClr val="062E48"/>
                      </a:solidFill>
                      <a:latin typeface="Helvetica" pitchFamily="34" charset="0"/>
                      <a:cs typeface="Arial" charset="0"/>
                    </a:defRPr>
                  </a:lvl7pPr>
                  <a:lvl8pPr marL="3429000" indent="-228600" eaLnBrk="0" fontAlgn="base" hangingPunct="0">
                    <a:spcBef>
                      <a:spcPct val="0"/>
                    </a:spcBef>
                    <a:spcAft>
                      <a:spcPct val="0"/>
                    </a:spcAft>
                    <a:defRPr sz="2500">
                      <a:solidFill>
                        <a:srgbClr val="062E48"/>
                      </a:solidFill>
                      <a:latin typeface="Helvetica" pitchFamily="34" charset="0"/>
                      <a:cs typeface="Arial" charset="0"/>
                    </a:defRPr>
                  </a:lvl8pPr>
                  <a:lvl9pPr marL="3886200" indent="-228600" eaLnBrk="0" fontAlgn="base" hangingPunct="0">
                    <a:spcBef>
                      <a:spcPct val="0"/>
                    </a:spcBef>
                    <a:spcAft>
                      <a:spcPct val="0"/>
                    </a:spcAft>
                    <a:defRPr sz="2500">
                      <a:solidFill>
                        <a:srgbClr val="062E48"/>
                      </a:solidFill>
                      <a:latin typeface="Helvetica" pitchFamily="34" charset="0"/>
                      <a:cs typeface="Arial" charset="0"/>
                    </a:defRPr>
                  </a:lvl9pPr>
                </a:lstStyle>
                <a:p>
                  <a:pPr eaLnBrk="1" hangingPunct="1"/>
                  <a:r>
                    <a:rPr lang="en-US" sz="1400" b="1" dirty="0">
                      <a:latin typeface="+mn-lt"/>
                    </a:rPr>
                    <a:t>Deployment Knob</a:t>
                  </a:r>
                </a:p>
              </p:txBody>
            </p:sp>
            <p:cxnSp>
              <p:nvCxnSpPr>
                <p:cNvPr id="18" name="Straight Arrow Connector 17"/>
                <p:cNvCxnSpPr>
                  <a:cxnSpLocks noChangeShapeType="1"/>
                </p:cNvCxnSpPr>
                <p:nvPr/>
              </p:nvCxnSpPr>
              <p:spPr bwMode="auto">
                <a:xfrm rot="5400000">
                  <a:off x="1304925" y="3095625"/>
                  <a:ext cx="466725" cy="142875"/>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cxnSp>
          <p:nvCxnSpPr>
            <p:cNvPr id="14" name="Straight Arrow Connector 19"/>
            <p:cNvCxnSpPr>
              <a:cxnSpLocks noChangeShapeType="1"/>
            </p:cNvCxnSpPr>
            <p:nvPr/>
          </p:nvCxnSpPr>
          <p:spPr bwMode="auto">
            <a:xfrm rot="5400000" flipH="1" flipV="1">
              <a:off x="4148137" y="4052888"/>
              <a:ext cx="428625" cy="36195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pic>
        <p:nvPicPr>
          <p:cNvPr id="21" name="Picture 18" descr="Hybrid delivery system copy"/>
          <p:cNvPicPr>
            <a:picLocks noChangeAspect="1" noChangeArrowheads="1"/>
          </p:cNvPicPr>
          <p:nvPr/>
        </p:nvPicPr>
        <p:blipFill>
          <a:blip r:embed="rId4">
            <a:lum bright="-36000" contrast="44000"/>
            <a:extLst>
              <a:ext uri="{28A0092B-C50C-407E-A947-70E740481C1C}">
                <a14:useLocalDpi xmlns:a14="http://schemas.microsoft.com/office/drawing/2010/main" val="0"/>
              </a:ext>
            </a:extLst>
          </a:blip>
          <a:srcRect l="2348"/>
          <a:stretch>
            <a:fillRect/>
          </a:stretch>
        </p:blipFill>
        <p:spPr bwMode="auto">
          <a:xfrm>
            <a:off x="72401" y="4570148"/>
            <a:ext cx="4124640" cy="19679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Rectangle 24"/>
          <p:cNvSpPr>
            <a:spLocks noChangeArrowheads="1"/>
          </p:cNvSpPr>
          <p:nvPr/>
        </p:nvSpPr>
        <p:spPr bwMode="auto">
          <a:xfrm>
            <a:off x="4480451" y="5734852"/>
            <a:ext cx="5806549" cy="6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0524" rIns="0" bIns="40524"/>
          <a:lstStyle/>
          <a:p>
            <a:pPr marL="346075" indent="-398463" defTabSz="801688">
              <a:lnSpc>
                <a:spcPct val="85000"/>
              </a:lnSpc>
              <a:spcBef>
                <a:spcPct val="5000"/>
              </a:spcBef>
              <a:buSzPct val="100000"/>
            </a:pPr>
            <a:r>
              <a:rPr lang="en-US" b="1" dirty="0">
                <a:solidFill>
                  <a:schemeClr val="accent6"/>
                </a:solidFill>
                <a:latin typeface="+mn-lt"/>
                <a:ea typeface="+mn-ea"/>
              </a:rPr>
              <a:t>12F </a:t>
            </a:r>
            <a:r>
              <a:rPr lang="en-US" b="1" dirty="0" smtClean="0">
                <a:solidFill>
                  <a:schemeClr val="accent6"/>
                </a:solidFill>
                <a:latin typeface="+mn-lt"/>
                <a:ea typeface="+mn-ea"/>
              </a:rPr>
              <a:t>outer diameter</a:t>
            </a:r>
          </a:p>
          <a:p>
            <a:pPr marL="346075" indent="-398463" defTabSz="801688">
              <a:lnSpc>
                <a:spcPct val="85000"/>
              </a:lnSpc>
              <a:spcBef>
                <a:spcPct val="5000"/>
              </a:spcBef>
              <a:buSzPct val="100000"/>
            </a:pPr>
            <a:r>
              <a:rPr lang="en-US" sz="1600" dirty="0">
                <a:solidFill>
                  <a:schemeClr val="accent6"/>
                </a:solidFill>
              </a:rPr>
              <a:t>C</a:t>
            </a:r>
            <a:r>
              <a:rPr lang="en-US" sz="1600" dirty="0" smtClean="0">
                <a:solidFill>
                  <a:schemeClr val="accent6"/>
                </a:solidFill>
              </a:rPr>
              <a:t>ompatible with all five device sizes</a:t>
            </a:r>
            <a:endParaRPr lang="en-US" sz="1600" dirty="0">
              <a:solidFill>
                <a:schemeClr val="accent6"/>
              </a:solidFill>
            </a:endParaRPr>
          </a:p>
        </p:txBody>
      </p:sp>
      <p:cxnSp>
        <p:nvCxnSpPr>
          <p:cNvPr id="23" name="Straight Connector 30"/>
          <p:cNvCxnSpPr>
            <a:cxnSpLocks noChangeShapeType="1"/>
          </p:cNvCxnSpPr>
          <p:nvPr/>
        </p:nvCxnSpPr>
        <p:spPr bwMode="auto">
          <a:xfrm flipH="1" flipV="1">
            <a:off x="3276602" y="3857814"/>
            <a:ext cx="380998" cy="1171386"/>
          </a:xfrm>
          <a:prstGeom prst="line">
            <a:avLst/>
          </a:prstGeom>
          <a:noFill/>
          <a:ln w="127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Straight Connector 31"/>
          <p:cNvCxnSpPr>
            <a:cxnSpLocks noChangeShapeType="1"/>
          </p:cNvCxnSpPr>
          <p:nvPr/>
        </p:nvCxnSpPr>
        <p:spPr bwMode="auto">
          <a:xfrm flipV="1">
            <a:off x="4032814" y="3857814"/>
            <a:ext cx="4577786" cy="1296157"/>
          </a:xfrm>
          <a:prstGeom prst="line">
            <a:avLst/>
          </a:prstGeom>
          <a:noFill/>
          <a:ln w="12700" algn="ctr">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9731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2590800"/>
            <a:ext cx="8458200" cy="685800"/>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lstStyle/>
          <a:p>
            <a:r>
              <a:rPr lang="en-US" dirty="0" smtClean="0"/>
              <a:t>Agenda</a:t>
            </a:r>
            <a:endParaRPr lang="en-US" dirty="0"/>
          </a:p>
        </p:txBody>
      </p:sp>
      <p:sp>
        <p:nvSpPr>
          <p:cNvPr id="3" name="Content Placeholder 2"/>
          <p:cNvSpPr>
            <a:spLocks noGrp="1"/>
          </p:cNvSpPr>
          <p:nvPr>
            <p:ph sz="half" idx="1"/>
          </p:nvPr>
        </p:nvSpPr>
        <p:spPr>
          <a:xfrm>
            <a:off x="274320" y="1749552"/>
            <a:ext cx="8549640" cy="4956048"/>
          </a:xfrm>
        </p:spPr>
        <p:txBody>
          <a:bodyPr>
            <a:normAutofit/>
          </a:bodyPr>
          <a:lstStyle/>
          <a:p>
            <a:pPr lvl="0"/>
            <a:r>
              <a:rPr lang="en-US" sz="2400" b="1" dirty="0" smtClean="0"/>
              <a:t>WATCHMAN</a:t>
            </a:r>
            <a:r>
              <a:rPr lang="en-US" sz="2400" b="1" baseline="30000" dirty="0" smtClean="0"/>
              <a:t>™</a:t>
            </a:r>
            <a:r>
              <a:rPr lang="en-US" sz="2400" b="1" dirty="0" smtClean="0"/>
              <a:t> Left Atrial Appendage Closure</a:t>
            </a:r>
            <a:br>
              <a:rPr lang="en-US" sz="2400" b="1" dirty="0" smtClean="0"/>
            </a:br>
            <a:r>
              <a:rPr lang="en-US" sz="2400" b="1" dirty="0" smtClean="0"/>
              <a:t>System Components</a:t>
            </a:r>
          </a:p>
          <a:p>
            <a:pPr lvl="1"/>
            <a:endParaRPr lang="en-US" sz="2000" dirty="0" smtClean="0"/>
          </a:p>
          <a:p>
            <a:pPr lvl="0"/>
            <a:r>
              <a:rPr lang="en-US" sz="2400" b="1" dirty="0" smtClean="0">
                <a:solidFill>
                  <a:schemeClr val="bg1"/>
                </a:solidFill>
              </a:rPr>
              <a:t>WATCHMAN™ Implant Procedure</a:t>
            </a:r>
            <a:endParaRPr lang="en-US" sz="2200" dirty="0" smtClean="0">
              <a:solidFill>
                <a:schemeClr val="bg1"/>
              </a:solidFill>
            </a:endParaRPr>
          </a:p>
          <a:p>
            <a:pPr lvl="1"/>
            <a:endParaRPr lang="en-US" sz="2200" dirty="0" smtClean="0"/>
          </a:p>
          <a:p>
            <a:r>
              <a:rPr lang="en-US" sz="2400" b="1" dirty="0" smtClean="0"/>
              <a:t>WATCHMAN™ Post-Implant Follow-Up</a:t>
            </a:r>
          </a:p>
          <a:p>
            <a:pPr lvl="1"/>
            <a:endParaRPr lang="en-US" sz="2200" b="1" dirty="0" smtClean="0"/>
          </a:p>
          <a:p>
            <a:pPr marL="0" indent="0">
              <a:buNone/>
            </a:pPr>
            <a:endParaRPr lang="en-US" sz="2400" dirty="0" smtClean="0"/>
          </a:p>
        </p:txBody>
      </p:sp>
    </p:spTree>
    <p:extLst>
      <p:ext uri="{BB962C8B-B14F-4D97-AF65-F5344CB8AC3E}">
        <p14:creationId xmlns:p14="http://schemas.microsoft.com/office/powerpoint/2010/main" val="55541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ostonScientificDarkTemplate_no tag_10-2-12">
  <a:themeElements>
    <a:clrScheme name="Boston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ostonScientificDarkTemplate_no tag_10-2-12">
  <a:themeElements>
    <a:clrScheme name="Boston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12125</TotalTime>
  <Words>2994</Words>
  <Application>Microsoft Office PowerPoint</Application>
  <PresentationFormat>On-screen Show (4:3)</PresentationFormat>
  <Paragraphs>420</Paragraphs>
  <Slides>34</Slides>
  <Notes>16</Notes>
  <HiddenSlides>0</HiddenSlides>
  <MMClips>10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BostonScientificDarkTemplate_no tag_10-2-12</vt:lpstr>
      <vt:lpstr>1_BostonScientificDarkTemplate_no tag_10-2-12</vt:lpstr>
      <vt:lpstr>PowerPoint Presentation</vt:lpstr>
      <vt:lpstr>IMPORTANT INFORMATION</vt:lpstr>
      <vt:lpstr>AF is a Growing Problem Associated with Greater Morbidity and Mortality </vt:lpstr>
      <vt:lpstr>WATCHMAN™ LAAC Device</vt:lpstr>
      <vt:lpstr>Agenda</vt:lpstr>
      <vt:lpstr>WATCHMAN™ LAAC Closure Device</vt:lpstr>
      <vt:lpstr>WATCHMAN™ Access Sheath</vt:lpstr>
      <vt:lpstr>WATCHMAN™ Delivery Sheath</vt:lpstr>
      <vt:lpstr>Agenda</vt:lpstr>
      <vt:lpstr>WATCHMAN Implant Procedure Review</vt:lpstr>
      <vt:lpstr>1. WATCHMAN Procedure Equipment</vt:lpstr>
      <vt:lpstr>2. LAA Anatomy / Assessment Ostium size and shape</vt:lpstr>
      <vt:lpstr> 2. LAA Anatomy / Assessment Morphology</vt:lpstr>
      <vt:lpstr>  </vt:lpstr>
      <vt:lpstr>2. LAA Anatomy / Assessment Proper device sizing</vt:lpstr>
      <vt:lpstr>3. Transseptal (IAS) Crossing</vt:lpstr>
      <vt:lpstr>4. WATCHMAN™ Access Sheath Navigation/Manipulation</vt:lpstr>
      <vt:lpstr>5. WATCHMAN™ Device Deployment</vt:lpstr>
      <vt:lpstr>PowerPoint Presentation</vt:lpstr>
      <vt:lpstr>5. WATCHMAN™ Device Deployment</vt:lpstr>
      <vt:lpstr>6. Device Release Criteria – P.A.S.S.</vt:lpstr>
      <vt:lpstr>6. Device Release Criteria – Position </vt:lpstr>
      <vt:lpstr>Device Position: TOO DISTAL Partial Recapture</vt:lpstr>
      <vt:lpstr>Device Position: TOO PROXIMAL Full Recapture</vt:lpstr>
      <vt:lpstr>6. Device Release Criteria – Anchor</vt:lpstr>
      <vt:lpstr>6. Device Release Criteria - Size</vt:lpstr>
      <vt:lpstr>6. Device Release Criteria – Seal</vt:lpstr>
      <vt:lpstr>8. Final Device Release</vt:lpstr>
      <vt:lpstr>WATCHMAN™ Device Endothelialization</vt:lpstr>
      <vt:lpstr>Agenda</vt:lpstr>
      <vt:lpstr>Post Procedure Information</vt:lpstr>
      <vt:lpstr>Post Procedure Information</vt:lpstr>
      <vt:lpstr>PowerPoint Presentation</vt:lpstr>
      <vt:lpstr>ABBREVIATED STATEMENT WATCHMANTM Left Atrial Appendage Closure Device with Delivery System and WATCHMAN Access System </vt:lpstr>
    </vt:vector>
  </TitlesOfParts>
  <Company>Boston Scientific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Rogers, Jennifer (STP)</dc:creator>
  <cp:lastModifiedBy>Meredith, Melissa</cp:lastModifiedBy>
  <cp:revision>343</cp:revision>
  <cp:lastPrinted>2013-08-13T19:58:29Z</cp:lastPrinted>
  <dcterms:created xsi:type="dcterms:W3CDTF">2013-08-05T17:28:22Z</dcterms:created>
  <dcterms:modified xsi:type="dcterms:W3CDTF">2015-04-02T15:56:09Z</dcterms:modified>
</cp:coreProperties>
</file>