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20"/>
  </p:notesMasterIdLst>
  <p:sldIdLst>
    <p:sldId id="307" r:id="rId2"/>
    <p:sldId id="309" r:id="rId3"/>
    <p:sldId id="324" r:id="rId4"/>
    <p:sldId id="310" r:id="rId5"/>
    <p:sldId id="321" r:id="rId6"/>
    <p:sldId id="322" r:id="rId7"/>
    <p:sldId id="325" r:id="rId8"/>
    <p:sldId id="326" r:id="rId9"/>
    <p:sldId id="328" r:id="rId10"/>
    <p:sldId id="330" r:id="rId11"/>
    <p:sldId id="331" r:id="rId12"/>
    <p:sldId id="333" r:id="rId13"/>
    <p:sldId id="334" r:id="rId14"/>
    <p:sldId id="329" r:id="rId15"/>
    <p:sldId id="335" r:id="rId16"/>
    <p:sldId id="337" r:id="rId17"/>
    <p:sldId id="336" r:id="rId18"/>
    <p:sldId id="338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00"/>
    <a:srgbClr val="33CC33"/>
    <a:srgbClr val="FFFF66"/>
    <a:srgbClr val="EDF6F9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972" y="-450"/>
      </p:cViewPr>
      <p:guideLst>
        <p:guide orient="horz" pos="4080"/>
        <p:guide orient="horz" pos="816"/>
        <p:guide pos="240"/>
        <p:guide pos="55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8" d="100"/>
        <a:sy n="5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432994E4-B8DE-409E-8BCA-ADCCE352F401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3" rIns="93166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6" tIns="46583" rIns="93166" bIns="465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919DB3AE-9F1B-44B7-A4ED-6E4213F6DB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65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9DB3AE-9F1B-44B7-A4ED-6E4213F6DB6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10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6902">
              <a:defRPr/>
            </a:pPr>
            <a:r>
              <a:rPr lang="en-US" dirty="0" smtClean="0"/>
              <a:t>no significant differences in 22 variables among the 3 Rx groups)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9DB3AE-9F1B-44B7-A4ED-6E4213F6DB6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74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D5109-6062-4D45-9FC4-2CFD9E83527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9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D5109-6062-4D45-9FC4-2CFD9E83527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9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D5109-6062-4D45-9FC4-2CFD9E83527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9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D5109-6062-4D45-9FC4-2CFD9E83527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9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Placeholder 1"/>
          <p:cNvSpPr>
            <a:spLocks noGrp="1"/>
          </p:cNvSpPr>
          <p:nvPr>
            <p:ph type="ctrTitle"/>
          </p:nvPr>
        </p:nvSpPr>
        <p:spPr>
          <a:xfrm>
            <a:off x="685800" y="3108325"/>
            <a:ext cx="7772400" cy="641350"/>
          </a:xfrm>
        </p:spPr>
        <p:txBody>
          <a:bodyPr/>
          <a:lstStyle>
            <a:lvl1pPr algn="ctr"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105475" name="Text Placeholder 2"/>
          <p:cNvSpPr>
            <a:spLocks noGrp="1"/>
          </p:cNvSpPr>
          <p:nvPr>
            <p:ph type="subTitle" idx="1"/>
          </p:nvPr>
        </p:nvSpPr>
        <p:spPr>
          <a:xfrm>
            <a:off x="1371600" y="4005263"/>
            <a:ext cx="6400800" cy="5254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2800">
                <a:latin typeface="Lucida Sans Unicode" pitchFamily="34" charset="0"/>
                <a:cs typeface="Lucida Sans Unicode" pitchFamily="34" charset="0"/>
              </a:defRPr>
            </a:lvl1pPr>
          </a:lstStyle>
          <a:p>
            <a:pPr lvl="0"/>
            <a:r>
              <a:rPr lang="en-US" noProof="0" dirty="0" smtClean="0"/>
              <a:t>Click to edit Master subtitle style</a:t>
            </a: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 rot="16200000">
            <a:off x="8258662" y="5770683"/>
            <a:ext cx="155523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1pPr>
            <a:lvl2pPr marL="742950" indent="-285750" eaLnBrk="0" hangingPunct="0"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2pPr>
            <a:lvl3pPr marL="1143000" indent="-228600" eaLnBrk="0" hangingPunct="0"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3pPr>
            <a:lvl4pPr marL="1600200" indent="-228600" eaLnBrk="0" hangingPunct="0"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4pPr>
            <a:lvl5pPr marL="2057400" indent="-228600" eaLnBrk="0" hangingPunct="0"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800" dirty="0" smtClean="0">
                <a:solidFill>
                  <a:srgbClr val="808080"/>
                </a:solidFill>
                <a:latin typeface="Lucida Sans Unicode" pitchFamily="34" charset="0"/>
                <a:cs typeface="Lucida Sans Unicode" pitchFamily="34" charset="0"/>
              </a:rPr>
              <a:t>CRM-120901-AA NOV2012</a:t>
            </a:r>
            <a:endParaRPr lang="en-US" sz="800" dirty="0" smtClean="0">
              <a:solidFill>
                <a:srgbClr val="FFFFFF">
                  <a:lumMod val="50000"/>
                </a:srgbClr>
              </a:solidFill>
              <a:latin typeface="Lucida Sans Unicode" pitchFamily="34" charset="0"/>
              <a:ea typeface="ＭＳ Ｐゴシック" pitchFamily="34" charset="-128"/>
              <a:cs typeface="Lucida Sans Unicode" pitchFamily="34" charset="0"/>
            </a:endParaRPr>
          </a:p>
        </p:txBody>
      </p:sp>
      <p:sp>
        <p:nvSpPr>
          <p:cNvPr id="7" name="Rectangle 46"/>
          <p:cNvSpPr>
            <a:spLocks noChangeArrowheads="1"/>
          </p:cNvSpPr>
          <p:nvPr userDrawn="1"/>
        </p:nvSpPr>
        <p:spPr bwMode="auto">
          <a:xfrm>
            <a:off x="-12251" y="6643727"/>
            <a:ext cx="8967788" cy="2160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1F1F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800" dirty="0" smtClean="0">
                <a:solidFill>
                  <a:srgbClr val="C0C0C0"/>
                </a:solidFill>
                <a:effectLst/>
                <a:latin typeface="+mn-lt"/>
                <a:cs typeface="Arial" pitchFamily="34" charset="0"/>
              </a:rPr>
              <a:t>Slides adapted from those presented by Arthur J Moss, MD at  AHA 2012, Los Angeles, CA USA</a:t>
            </a:r>
            <a:endParaRPr lang="en-US" sz="800" dirty="0">
              <a:solidFill>
                <a:srgbClr val="C0C0C0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3929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219200"/>
            <a:ext cx="8610600" cy="5410200"/>
          </a:xfrm>
          <a:prstGeom prst="rect">
            <a:avLst/>
          </a:prstGeo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pPr lvl="0"/>
            <a:endParaRPr lang="en-US" noProof="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7010400" cy="646331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684274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1"/>
            <a:ext cx="4267200" cy="2628900"/>
          </a:xfrm>
          <a:prstGeom prst="rect">
            <a:avLst/>
          </a:prstGeo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19201"/>
            <a:ext cx="4267200" cy="2628900"/>
          </a:xfrm>
          <a:prstGeom prst="rect">
            <a:avLst/>
          </a:prstGeo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28600" y="4000501"/>
            <a:ext cx="4267200" cy="2628900"/>
          </a:xfrm>
          <a:prstGeom prst="rect">
            <a:avLst/>
          </a:prstGeo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1"/>
            <a:ext cx="4267200" cy="2628900"/>
          </a:xfrm>
          <a:prstGeom prst="rect">
            <a:avLst/>
          </a:prstGeo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040831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7239000" cy="646331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219200"/>
            <a:ext cx="4076700" cy="5410200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219200"/>
            <a:ext cx="4076700" cy="5410200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53200"/>
            <a:ext cx="381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Lucida Sans Unicode" pitchFamily="34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2E47B38-5252-4B37-A129-E9C4AD30CCA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053679"/>
      </p:ext>
    </p:extLst>
  </p:cSld>
  <p:clrMapOvr>
    <a:masterClrMapping/>
  </p:clrMapOvr>
  <p:transition spd="slow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89" y="250825"/>
            <a:ext cx="6734175" cy="646331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125" y="1600201"/>
            <a:ext cx="4038600" cy="4525963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10125" y="1600201"/>
            <a:ext cx="4038600" cy="4525963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135256"/>
      </p:ext>
    </p:extLst>
  </p:cSld>
  <p:clrMapOvr>
    <a:masterClrMapping/>
  </p:clrMapOvr>
  <p:transition spd="slow"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095877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14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10063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Lucida Sans Unicode" pitchFamily="34" charset="0"/>
                <a:cs typeface="Lucida Sans Unicode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825647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267200" cy="5410200"/>
          </a:xfrm>
        </p:spPr>
        <p:txBody>
          <a:bodyPr/>
          <a:lstStyle>
            <a:lvl1pPr>
              <a:defRPr sz="2800">
                <a:latin typeface="Lucida Sans Unicode" pitchFamily="34" charset="0"/>
                <a:cs typeface="Lucida Sans Unicode" pitchFamily="34" charset="0"/>
              </a:defRPr>
            </a:lvl1pPr>
            <a:lvl2pPr>
              <a:defRPr sz="2400">
                <a:latin typeface="Lucida Sans Unicode" pitchFamily="34" charset="0"/>
                <a:cs typeface="Lucida Sans Unicode" pitchFamily="34" charset="0"/>
              </a:defRPr>
            </a:lvl2pPr>
            <a:lvl3pPr>
              <a:defRPr sz="2000">
                <a:latin typeface="Lucida Sans Unicode" pitchFamily="34" charset="0"/>
                <a:cs typeface="Lucida Sans Unicode" pitchFamily="34" charset="0"/>
              </a:defRPr>
            </a:lvl3pPr>
            <a:lvl4pPr>
              <a:defRPr sz="1800">
                <a:latin typeface="Lucida Sans Unicode" pitchFamily="34" charset="0"/>
                <a:cs typeface="Lucida Sans Unicode" pitchFamily="34" charset="0"/>
              </a:defRPr>
            </a:lvl4pPr>
            <a:lvl5pPr>
              <a:defRPr sz="1800">
                <a:latin typeface="Lucida Sans Unicode" pitchFamily="34" charset="0"/>
                <a:cs typeface="Lucida Sans Unicode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410200"/>
          </a:xfrm>
        </p:spPr>
        <p:txBody>
          <a:bodyPr/>
          <a:lstStyle>
            <a:lvl1pPr>
              <a:defRPr sz="2800">
                <a:latin typeface="Lucida Sans Unicode" pitchFamily="34" charset="0"/>
                <a:cs typeface="Lucida Sans Unicode" pitchFamily="34" charset="0"/>
              </a:defRPr>
            </a:lvl1pPr>
            <a:lvl2pPr>
              <a:defRPr sz="2400">
                <a:latin typeface="Lucida Sans Unicode" pitchFamily="34" charset="0"/>
                <a:cs typeface="Lucida Sans Unicode" pitchFamily="34" charset="0"/>
              </a:defRPr>
            </a:lvl2pPr>
            <a:lvl3pPr>
              <a:defRPr sz="2000">
                <a:latin typeface="Lucida Sans Unicode" pitchFamily="34" charset="0"/>
                <a:cs typeface="Lucida Sans Unicode" pitchFamily="34" charset="0"/>
              </a:defRPr>
            </a:lvl3pPr>
            <a:lvl4pPr>
              <a:defRPr sz="1800">
                <a:latin typeface="Lucida Sans Unicode" pitchFamily="34" charset="0"/>
                <a:cs typeface="Lucida Sans Unicode" pitchFamily="34" charset="0"/>
              </a:defRPr>
            </a:lvl4pPr>
            <a:lvl5pPr>
              <a:defRPr sz="1800">
                <a:latin typeface="Lucida Sans Unicode" pitchFamily="34" charset="0"/>
                <a:cs typeface="Lucida Sans Unicode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92017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331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Lucida Sans Unicode" pitchFamily="34" charset="0"/>
                <a:cs typeface="Lucida Sans Unicode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Lucida Sans Unicode" pitchFamily="34" charset="0"/>
                <a:cs typeface="Lucida Sans Unicode" pitchFamily="34" charset="0"/>
              </a:defRPr>
            </a:lvl1pPr>
            <a:lvl2pPr>
              <a:defRPr sz="2000">
                <a:latin typeface="Lucida Sans Unicode" pitchFamily="34" charset="0"/>
                <a:cs typeface="Lucida Sans Unicode" pitchFamily="34" charset="0"/>
              </a:defRPr>
            </a:lvl2pPr>
            <a:lvl3pPr>
              <a:defRPr sz="1800">
                <a:latin typeface="Lucida Sans Unicode" pitchFamily="34" charset="0"/>
                <a:cs typeface="Lucida Sans Unicode" pitchFamily="34" charset="0"/>
              </a:defRPr>
            </a:lvl3pPr>
            <a:lvl4pPr>
              <a:defRPr sz="1600">
                <a:latin typeface="Lucida Sans Unicode" pitchFamily="34" charset="0"/>
                <a:cs typeface="Lucida Sans Unicode" pitchFamily="34" charset="0"/>
              </a:defRPr>
            </a:lvl4pPr>
            <a:lvl5pPr>
              <a:defRPr sz="1600">
                <a:latin typeface="Lucida Sans Unicode" pitchFamily="34" charset="0"/>
                <a:cs typeface="Lucida Sans Unicode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Lucida Sans Unicode" pitchFamily="34" charset="0"/>
                <a:cs typeface="Lucida Sans Unicode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Lucida Sans Unicode" pitchFamily="34" charset="0"/>
                <a:cs typeface="Lucida Sans Unicode" pitchFamily="34" charset="0"/>
              </a:defRPr>
            </a:lvl1pPr>
            <a:lvl2pPr>
              <a:defRPr sz="2000">
                <a:latin typeface="Lucida Sans Unicode" pitchFamily="34" charset="0"/>
                <a:cs typeface="Lucida Sans Unicode" pitchFamily="34" charset="0"/>
              </a:defRPr>
            </a:lvl2pPr>
            <a:lvl3pPr>
              <a:defRPr sz="1800">
                <a:latin typeface="Lucida Sans Unicode" pitchFamily="34" charset="0"/>
                <a:cs typeface="Lucida Sans Unicode" pitchFamily="34" charset="0"/>
              </a:defRPr>
            </a:lvl3pPr>
            <a:lvl4pPr>
              <a:defRPr sz="1600">
                <a:latin typeface="Lucida Sans Unicode" pitchFamily="34" charset="0"/>
                <a:cs typeface="Lucida Sans Unicode" pitchFamily="34" charset="0"/>
              </a:defRPr>
            </a:lvl4pPr>
            <a:lvl5pPr>
              <a:defRPr sz="1600">
                <a:latin typeface="Lucida Sans Unicode" pitchFamily="34" charset="0"/>
                <a:cs typeface="Lucida Sans Unicode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336762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721882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40205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641350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28600" y="1219200"/>
            <a:ext cx="8686800" cy="5410200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051413781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0" y="0"/>
            <a:ext cx="9067800" cy="641350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4267200" cy="2628900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19200"/>
            <a:ext cx="4267200" cy="2628900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28600" y="4000500"/>
            <a:ext cx="4267200" cy="2628900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267200" cy="2628900"/>
          </a:xfrm>
        </p:spPr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  <a:lvl2pPr>
              <a:defRPr>
                <a:latin typeface="Lucida Sans Unicode" pitchFamily="34" charset="0"/>
                <a:cs typeface="Lucida Sans Unicode" pitchFamily="34" charset="0"/>
              </a:defRPr>
            </a:lvl2pPr>
            <a:lvl3pPr>
              <a:defRPr>
                <a:latin typeface="Lucida Sans Unicode" pitchFamily="34" charset="0"/>
                <a:cs typeface="Lucida Sans Unicode" pitchFamily="34" charset="0"/>
              </a:defRPr>
            </a:lvl3pPr>
            <a:lvl4pPr>
              <a:defRPr>
                <a:latin typeface="Lucida Sans Unicode" pitchFamily="34" charset="0"/>
                <a:cs typeface="Lucida Sans Unicode" pitchFamily="34" charset="0"/>
              </a:defRPr>
            </a:lvl4pPr>
            <a:lvl5pPr>
              <a:defRPr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646811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1756" y="1219200"/>
            <a:ext cx="86868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147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06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 rot="16200000">
            <a:off x="8254655" y="5770683"/>
            <a:ext cx="156324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1pPr>
            <a:lvl2pPr marL="742950" indent="-285750" eaLnBrk="0" hangingPunct="0"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2pPr>
            <a:lvl3pPr marL="1143000" indent="-228600" eaLnBrk="0" hangingPunct="0"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3pPr>
            <a:lvl4pPr marL="1600200" indent="-228600" eaLnBrk="0" hangingPunct="0"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4pPr>
            <a:lvl5pPr marL="2057400" indent="-228600" eaLnBrk="0" hangingPunct="0"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66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800" dirty="0" smtClean="0">
                <a:solidFill>
                  <a:srgbClr val="808080"/>
                </a:solidFill>
                <a:latin typeface="Lucida Sans Unicode" pitchFamily="34" charset="0"/>
                <a:cs typeface="Lucida Sans Unicode" pitchFamily="34" charset="0"/>
              </a:rPr>
              <a:t>CRM-120901-AA NOV2012</a:t>
            </a:r>
            <a:endParaRPr lang="en-US" sz="800" dirty="0" smtClean="0">
              <a:solidFill>
                <a:srgbClr val="FFFFFF">
                  <a:lumMod val="50000"/>
                </a:srgbClr>
              </a:solidFill>
              <a:latin typeface="Lucida Sans Unicode" pitchFamily="34" charset="0"/>
              <a:ea typeface="ＭＳ Ｐゴシック" pitchFamily="34" charset="-128"/>
              <a:cs typeface="Lucida Sans Unicode" pitchFamily="34" charset="0"/>
            </a:endParaRPr>
          </a:p>
        </p:txBody>
      </p:sp>
      <p:sp>
        <p:nvSpPr>
          <p:cNvPr id="6" name="Rectangle 46"/>
          <p:cNvSpPr>
            <a:spLocks noChangeArrowheads="1"/>
          </p:cNvSpPr>
          <p:nvPr userDrawn="1"/>
        </p:nvSpPr>
        <p:spPr bwMode="auto">
          <a:xfrm>
            <a:off x="-12251" y="6643727"/>
            <a:ext cx="8967788" cy="2160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1F1F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800" dirty="0" smtClean="0">
                <a:solidFill>
                  <a:srgbClr val="C0C0C0"/>
                </a:solidFill>
                <a:effectLst/>
                <a:latin typeface="+mn-lt"/>
                <a:cs typeface="Arial" pitchFamily="34" charset="0"/>
              </a:rPr>
              <a:t>Slides adapted from those presented </a:t>
            </a:r>
            <a:r>
              <a:rPr lang="en-US" sz="800" dirty="0">
                <a:solidFill>
                  <a:srgbClr val="C0C0C0"/>
                </a:solidFill>
                <a:effectLst/>
                <a:latin typeface="+mn-lt"/>
                <a:cs typeface="Arial" pitchFamily="34" charset="0"/>
              </a:rPr>
              <a:t>by </a:t>
            </a:r>
            <a:r>
              <a:rPr lang="en-US" sz="800" dirty="0" smtClean="0">
                <a:solidFill>
                  <a:srgbClr val="C0C0C0"/>
                </a:solidFill>
                <a:effectLst/>
                <a:latin typeface="+mn-lt"/>
                <a:cs typeface="Arial" pitchFamily="34" charset="0"/>
              </a:rPr>
              <a:t>Arthur J Moss, </a:t>
            </a:r>
            <a:r>
              <a:rPr lang="en-US" sz="800" dirty="0">
                <a:solidFill>
                  <a:srgbClr val="C0C0C0"/>
                </a:solidFill>
                <a:effectLst/>
                <a:latin typeface="+mn-lt"/>
                <a:cs typeface="Arial" pitchFamily="34" charset="0"/>
              </a:rPr>
              <a:t>MD at </a:t>
            </a:r>
            <a:r>
              <a:rPr lang="en-US" sz="800" dirty="0" smtClean="0">
                <a:solidFill>
                  <a:srgbClr val="C0C0C0"/>
                </a:solidFill>
                <a:effectLst/>
                <a:latin typeface="+mn-lt"/>
                <a:cs typeface="Arial" pitchFamily="34" charset="0"/>
              </a:rPr>
              <a:t> AHA 2012, Los Angeles, CA USA</a:t>
            </a:r>
            <a:endParaRPr lang="en-US" sz="800" dirty="0">
              <a:solidFill>
                <a:srgbClr val="C0C0C0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15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FF66"/>
          </a:solidFill>
          <a:latin typeface="Lucida Sans Unicode" pitchFamily="34" charset="0"/>
          <a:ea typeface="+mj-ea"/>
          <a:cs typeface="Lucida Sans Unicode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FF66"/>
          </a:solidFill>
          <a:latin typeface="Arial" pitchFamily="34" charset="0"/>
          <a:cs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FF66"/>
          </a:solidFill>
          <a:latin typeface="Arial" pitchFamily="34" charset="0"/>
          <a:cs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FF66"/>
          </a:solidFill>
          <a:latin typeface="Arial" pitchFamily="34" charset="0"/>
          <a:cs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FF66"/>
          </a:solidFill>
          <a:latin typeface="Arial" pitchFamily="34" charset="0"/>
          <a:cs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FFFF66"/>
          </a:solidFill>
          <a:latin typeface="Arial" pitchFamily="34" charset="0"/>
          <a:cs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FFFF66"/>
          </a:solidFill>
          <a:latin typeface="Arial" pitchFamily="34" charset="0"/>
          <a:cs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FFFF66"/>
          </a:solidFill>
          <a:latin typeface="Arial" pitchFamily="34" charset="0"/>
          <a:cs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FFFF66"/>
          </a:solidFill>
          <a:latin typeface="Arial" pitchFamily="34" charset="0"/>
          <a:cs typeface="Lucida Sans Unicode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Char char=""/>
        <a:defRPr sz="2400">
          <a:solidFill>
            <a:schemeClr val="bg1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"/>
        <a:defRPr sz="2400">
          <a:solidFill>
            <a:schemeClr val="bg1"/>
          </a:solidFill>
          <a:latin typeface="Lucida Sans Unicode" pitchFamily="34" charset="0"/>
          <a:cs typeface="Lucida Sans Unicode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-"/>
        <a:defRPr sz="2000">
          <a:solidFill>
            <a:schemeClr val="bg1"/>
          </a:solidFill>
          <a:latin typeface="Lucida Sans Unicode" pitchFamily="34" charset="0"/>
          <a:cs typeface="Lucida Sans Unicode" pitchFamily="34" charset="0"/>
        </a:defRPr>
      </a:lvl3pPr>
      <a:lvl4pPr marL="1943100" indent="-457200" algn="l" rtl="0" eaLnBrk="0" fontAlgn="base" hangingPunct="0">
        <a:spcBef>
          <a:spcPct val="20000"/>
        </a:spcBef>
        <a:spcAft>
          <a:spcPct val="0"/>
        </a:spcAft>
        <a:buFont typeface="Calibri" pitchFamily="34" charset="0"/>
        <a:buAutoNum type="alphaLcParenR"/>
        <a:defRPr sz="1600">
          <a:solidFill>
            <a:schemeClr val="bg1"/>
          </a:solidFill>
          <a:latin typeface="Lucida Sans Unicode" pitchFamily="34" charset="0"/>
          <a:cs typeface="+mn-cs"/>
        </a:defRPr>
      </a:lvl4pPr>
      <a:lvl5pPr marL="2286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>
          <a:solidFill>
            <a:schemeClr val="bg1"/>
          </a:solidFill>
          <a:latin typeface="Lucida Sans Unicode" pitchFamily="34" charset="0"/>
          <a:cs typeface="+mn-cs"/>
        </a:defRPr>
      </a:lvl5pPr>
      <a:lvl6pPr marL="2743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bg1"/>
          </a:solidFill>
          <a:latin typeface="Lucida Sans Unicode" pitchFamily="34" charset="0"/>
          <a:cs typeface="+mn-cs"/>
        </a:defRPr>
      </a:lvl6pPr>
      <a:lvl7pPr marL="3200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bg1"/>
          </a:solidFill>
          <a:latin typeface="Lucida Sans Unicode" pitchFamily="34" charset="0"/>
          <a:cs typeface="+mn-cs"/>
        </a:defRPr>
      </a:lvl7pPr>
      <a:lvl8pPr marL="36576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bg1"/>
          </a:solidFill>
          <a:latin typeface="Lucida Sans Unicode" pitchFamily="34" charset="0"/>
          <a:cs typeface="+mn-cs"/>
        </a:defRPr>
      </a:lvl8pPr>
      <a:lvl9pPr marL="41148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bg1"/>
          </a:solidFill>
          <a:latin typeface="Lucida Sans Unicode" pitchFamily="34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0676"/>
            <a:ext cx="7772400" cy="1754326"/>
          </a:xfrm>
        </p:spPr>
        <p:txBody>
          <a:bodyPr/>
          <a:lstStyle/>
          <a:p>
            <a:r>
              <a:rPr lang="en-US" b="1" dirty="0"/>
              <a:t>MADIT Randomized Trial to Reduce Inappropriate Therapy (MADIT-RIT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33863"/>
            <a:ext cx="7772400" cy="2471737"/>
          </a:xfrm>
        </p:spPr>
        <p:txBody>
          <a:bodyPr/>
          <a:lstStyle/>
          <a:p>
            <a:r>
              <a:rPr lang="en-US" sz="2000" i="1" dirty="0">
                <a:solidFill>
                  <a:srgbClr val="FFFFCC"/>
                </a:solidFill>
              </a:rPr>
              <a:t>Adapted from AHA Late Breaking </a:t>
            </a:r>
            <a:r>
              <a:rPr lang="en-US" sz="2000" i="1" dirty="0" smtClean="0">
                <a:solidFill>
                  <a:srgbClr val="FFFFCC"/>
                </a:solidFill>
              </a:rPr>
              <a:t>Trial Results Presented by</a:t>
            </a:r>
          </a:p>
          <a:p>
            <a:r>
              <a:rPr lang="en-US" sz="3200" b="1" dirty="0" smtClean="0">
                <a:solidFill>
                  <a:srgbClr val="00B0F0"/>
                </a:solidFill>
              </a:rPr>
              <a:t>Arthur </a:t>
            </a:r>
            <a:r>
              <a:rPr lang="en-US" sz="3200" b="1" dirty="0">
                <a:solidFill>
                  <a:srgbClr val="00B0F0"/>
                </a:solidFill>
              </a:rPr>
              <a:t>J. Moss, </a:t>
            </a:r>
            <a:r>
              <a:rPr lang="en-US" sz="3200" b="1" dirty="0" smtClean="0">
                <a:solidFill>
                  <a:srgbClr val="00B0F0"/>
                </a:solidFill>
              </a:rPr>
              <a:t>MD</a:t>
            </a:r>
          </a:p>
          <a:p>
            <a:r>
              <a:rPr lang="en-US" sz="1400" dirty="0" smtClean="0"/>
              <a:t>Professor </a:t>
            </a:r>
            <a:r>
              <a:rPr lang="en-US" sz="1400" dirty="0"/>
              <a:t>of Medicine </a:t>
            </a:r>
            <a:endParaRPr lang="en-US" sz="1400" dirty="0" smtClean="0"/>
          </a:p>
          <a:p>
            <a:r>
              <a:rPr lang="en-US" sz="1400" dirty="0" smtClean="0"/>
              <a:t>University </a:t>
            </a:r>
            <a:r>
              <a:rPr lang="en-US" sz="1400" dirty="0"/>
              <a:t>of Rochester Medical </a:t>
            </a:r>
            <a:r>
              <a:rPr lang="en-US" sz="1400" dirty="0" smtClean="0"/>
              <a:t>Center</a:t>
            </a:r>
          </a:p>
          <a:p>
            <a:r>
              <a:rPr lang="en-US" sz="1400" dirty="0" smtClean="0"/>
              <a:t>November </a:t>
            </a:r>
            <a:r>
              <a:rPr lang="en-US" sz="1400" dirty="0"/>
              <a:t>6, 2012</a:t>
            </a:r>
          </a:p>
          <a:p>
            <a:r>
              <a:rPr lang="en-US" sz="1400" dirty="0"/>
              <a:t>Los </a:t>
            </a:r>
            <a:r>
              <a:rPr lang="en-US" sz="1400" dirty="0" smtClean="0"/>
              <a:t>Angeles</a:t>
            </a:r>
            <a:r>
              <a:rPr lang="en-US" sz="1400" dirty="0"/>
              <a:t>, </a:t>
            </a:r>
            <a:r>
              <a:rPr lang="en-US" sz="1400" dirty="0" smtClean="0"/>
              <a:t>CA USA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45228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954107"/>
          </a:xfrm>
        </p:spPr>
        <p:txBody>
          <a:bodyPr/>
          <a:lstStyle/>
          <a:p>
            <a:r>
              <a:rPr lang="en-US" sz="2800" dirty="0"/>
              <a:t>Frequency and Hazard Ratios for Inappropriate Therapy, Death, and Syncope by Treatment </a:t>
            </a:r>
            <a:r>
              <a:rPr lang="en-US" sz="2800" dirty="0" smtClean="0"/>
              <a:t>Group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578564"/>
              </p:ext>
            </p:extLst>
          </p:nvPr>
        </p:nvGraphicFramePr>
        <p:xfrm>
          <a:off x="353683" y="1295400"/>
          <a:ext cx="8561716" cy="3347720"/>
        </p:xfrm>
        <a:graphic>
          <a:graphicData uri="http://schemas.openxmlformats.org/drawingml/2006/table">
            <a:tbl>
              <a:tblPr firstRow="1" bandRow="1">
                <a:tableStyleId>{E929F9F4-4A8F-4326-A1B4-22849713DDAB}</a:tableStyleId>
              </a:tblPr>
              <a:tblGrid>
                <a:gridCol w="1535529"/>
                <a:gridCol w="911694"/>
                <a:gridCol w="911694"/>
                <a:gridCol w="911694"/>
                <a:gridCol w="908638"/>
                <a:gridCol w="982404"/>
                <a:gridCol w="214827"/>
                <a:gridCol w="986860"/>
                <a:gridCol w="982404"/>
                <a:gridCol w="215972"/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Treatment Groups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Treatment</a:t>
                      </a:r>
                      <a:r>
                        <a:rPr lang="en-US" sz="1600" baseline="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 Group Comparisons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254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500" kern="1200" dirty="0">
                        <a:solidFill>
                          <a:schemeClr val="bg1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500" kern="1200" dirty="0">
                        <a:solidFill>
                          <a:schemeClr val="bg1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5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5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# of patients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B0F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B </a:t>
                      </a:r>
                      <a:r>
                        <a:rPr lang="en-US" sz="1600" b="1" dirty="0" err="1" smtClean="0">
                          <a:solidFill>
                            <a:srgbClr val="00B0F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vs</a:t>
                      </a:r>
                      <a:r>
                        <a:rPr lang="en-US" sz="1600" b="1" dirty="0" smtClean="0">
                          <a:solidFill>
                            <a:srgbClr val="00B0F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A</a:t>
                      </a:r>
                      <a:endParaRPr lang="en-US" sz="1600" b="1" dirty="0">
                        <a:solidFill>
                          <a:srgbClr val="00B0F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33CC33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C </a:t>
                      </a:r>
                      <a:r>
                        <a:rPr lang="en-US" sz="1600" b="1" dirty="0" err="1" smtClean="0">
                          <a:solidFill>
                            <a:srgbClr val="33CC33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vs</a:t>
                      </a:r>
                      <a:r>
                        <a:rPr lang="en-US" sz="1600" b="1" dirty="0" smtClean="0">
                          <a:solidFill>
                            <a:srgbClr val="33CC33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A</a:t>
                      </a:r>
                      <a:endParaRPr lang="en-US" sz="1600" b="1" dirty="0">
                        <a:solidFill>
                          <a:srgbClr val="33CC33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rgbClr val="33CC33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bg1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A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B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C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Hazard Ratio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P-value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Hazard Ratio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P-value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Events</a:t>
                      </a:r>
                      <a:endParaRPr lang="en-US" sz="1600" b="1" kern="1200" dirty="0" smtClean="0">
                        <a:solidFill>
                          <a:schemeClr val="bg1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n=514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n=500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n=486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FFFFCC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1</a:t>
                      </a:r>
                      <a:r>
                        <a:rPr lang="en-US" sz="1600" baseline="30000" dirty="0" smtClean="0">
                          <a:solidFill>
                            <a:srgbClr val="FFFFCC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st</a:t>
                      </a:r>
                      <a:r>
                        <a:rPr lang="en-US" sz="1600" dirty="0" smtClean="0">
                          <a:solidFill>
                            <a:srgbClr val="FFFFCC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Inapp</a:t>
                      </a:r>
                      <a:r>
                        <a:rPr lang="en-US" sz="1600" baseline="0" dirty="0" smtClean="0">
                          <a:solidFill>
                            <a:srgbClr val="FFFFCC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Therapy</a:t>
                      </a:r>
                      <a:endParaRPr lang="en-US" sz="1600" dirty="0">
                        <a:solidFill>
                          <a:srgbClr val="FFFFCC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105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21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26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0.21</a:t>
                      </a:r>
                      <a:endParaRPr lang="en-US" sz="16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&lt;0.001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050" b="1" kern="1200" dirty="0">
                        <a:solidFill>
                          <a:srgbClr val="FFFF00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0.24</a:t>
                      </a:r>
                      <a:endParaRPr lang="en-US" sz="1600" b="1" kern="1200" dirty="0">
                        <a:solidFill>
                          <a:srgbClr val="FFFF00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&lt;0.001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FFFFCC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Death</a:t>
                      </a:r>
                      <a:endParaRPr lang="en-US" sz="1600" dirty="0">
                        <a:solidFill>
                          <a:srgbClr val="FFFFCC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34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16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21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0.45</a:t>
                      </a:r>
                      <a:endParaRPr lang="en-US" sz="1600" b="1" kern="1200" dirty="0">
                        <a:solidFill>
                          <a:srgbClr val="FFFF00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0.01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050" b="1" kern="1200" dirty="0">
                        <a:solidFill>
                          <a:srgbClr val="FFFF00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0.56</a:t>
                      </a:r>
                      <a:endParaRPr lang="en-US" sz="1600" b="1" kern="1200" dirty="0">
                        <a:solidFill>
                          <a:srgbClr val="FFFF00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0.06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FFFFCC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1</a:t>
                      </a:r>
                      <a:r>
                        <a:rPr lang="en-US" sz="1600" baseline="30000" dirty="0" smtClean="0">
                          <a:solidFill>
                            <a:srgbClr val="FFFFCC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st</a:t>
                      </a:r>
                      <a:r>
                        <a:rPr lang="en-US" sz="1600" dirty="0" smtClean="0">
                          <a:solidFill>
                            <a:srgbClr val="FFFFCC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Syncope</a:t>
                      </a:r>
                      <a:endParaRPr lang="en-US" sz="1600" dirty="0">
                        <a:solidFill>
                          <a:srgbClr val="FFFFCC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23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22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23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1.32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0.39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1.09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0.80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rgbClr val="FFFFCC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2618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200329"/>
          </a:xfrm>
        </p:spPr>
        <p:txBody>
          <a:bodyPr/>
          <a:lstStyle/>
          <a:p>
            <a:r>
              <a:rPr lang="en-US" dirty="0"/>
              <a:t>Arrhythmias Triggering First Inappropriate Therapies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771142"/>
              </p:ext>
            </p:extLst>
          </p:nvPr>
        </p:nvGraphicFramePr>
        <p:xfrm>
          <a:off x="381000" y="1356360"/>
          <a:ext cx="8534400" cy="2743200"/>
        </p:xfrm>
        <a:graphic>
          <a:graphicData uri="http://schemas.openxmlformats.org/drawingml/2006/table">
            <a:tbl>
              <a:tblPr firstRow="1" bandRow="1">
                <a:tableStyleId>{E929F9F4-4A8F-4326-A1B4-22849713DDAB}</a:tableStyleId>
              </a:tblPr>
              <a:tblGrid>
                <a:gridCol w="2133600"/>
                <a:gridCol w="2133600"/>
                <a:gridCol w="2133600"/>
                <a:gridCol w="2133600"/>
              </a:tblGrid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Treatment Group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u="sng" dirty="0" smtClean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A</a:t>
                      </a:r>
                      <a:endParaRPr lang="en-US" sz="2400" b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B</a:t>
                      </a:r>
                      <a:endParaRPr lang="en-US" sz="2400" b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C</a:t>
                      </a:r>
                      <a:endParaRPr lang="en-US" sz="2400" b="1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sng" dirty="0" smtClean="0">
                          <a:solidFill>
                            <a:srgbClr val="00B0F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Arrhythmias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sng" dirty="0" smtClean="0">
                          <a:solidFill>
                            <a:srgbClr val="00B0F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# Patients 1</a:t>
                      </a:r>
                      <a:r>
                        <a:rPr lang="en-US" sz="2400" u="sng" baseline="30000" dirty="0" smtClean="0">
                          <a:solidFill>
                            <a:srgbClr val="00B0F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st</a:t>
                      </a:r>
                      <a:r>
                        <a:rPr lang="en-US" sz="2400" u="sng" dirty="0" smtClean="0">
                          <a:solidFill>
                            <a:srgbClr val="00B0F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Inappropriate</a:t>
                      </a:r>
                      <a:r>
                        <a:rPr lang="en-US" sz="2400" u="sng" baseline="0" dirty="0" smtClean="0">
                          <a:solidFill>
                            <a:srgbClr val="00B0F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Therapies</a:t>
                      </a:r>
                      <a:endParaRPr lang="en-US" sz="2400" u="sng" dirty="0" smtClean="0">
                        <a:solidFill>
                          <a:srgbClr val="00B0F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At Fib/</a:t>
                      </a:r>
                      <a:r>
                        <a:rPr lang="en-US" sz="2400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Flut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24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11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5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Regular SVT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78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9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17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Other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3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1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4</a:t>
                      </a:r>
                      <a:endParaRPr lang="en-US" sz="2400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334000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Note: marked reduction in patients with1st inappropriate therapies </a:t>
            </a:r>
            <a:endParaRPr lang="en-US" i="1" dirty="0" smtClean="0">
              <a:solidFill>
                <a:srgbClr val="FFFFCC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algn="ctr"/>
            <a:r>
              <a:rPr lang="en-US" i="1" dirty="0" smtClean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in </a:t>
            </a:r>
            <a:r>
              <a:rPr lang="en-US" i="1" dirty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High-rate (B) and Duration-delay (C) groups for </a:t>
            </a:r>
            <a:r>
              <a:rPr lang="en-US" i="1" dirty="0" smtClean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At </a:t>
            </a:r>
            <a:r>
              <a:rPr lang="en-US" i="1" dirty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Fib/</a:t>
            </a:r>
            <a:r>
              <a:rPr lang="en-US" i="1" dirty="0" err="1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Flut</a:t>
            </a:r>
            <a:r>
              <a:rPr lang="en-US" i="1" dirty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 and </a:t>
            </a:r>
            <a:endParaRPr lang="en-US" i="1" dirty="0" smtClean="0">
              <a:solidFill>
                <a:srgbClr val="FFFFCC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algn="ctr"/>
            <a:r>
              <a:rPr lang="en-US" i="1" dirty="0" smtClean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Regular </a:t>
            </a:r>
            <a:r>
              <a:rPr lang="en-US" i="1" dirty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SVT when compared to Conventional therapy (A). </a:t>
            </a:r>
          </a:p>
        </p:txBody>
      </p:sp>
    </p:spTree>
    <p:extLst>
      <p:ext uri="{BB962C8B-B14F-4D97-AF65-F5344CB8AC3E}">
        <p14:creationId xmlns:p14="http://schemas.microsoft.com/office/powerpoint/2010/main" val="26299652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954107"/>
          </a:xfrm>
        </p:spPr>
        <p:txBody>
          <a:bodyPr/>
          <a:lstStyle/>
          <a:p>
            <a:r>
              <a:rPr lang="en-US" sz="2800" dirty="0"/>
              <a:t>Any Appropriate and Inappropriate Therapy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by </a:t>
            </a:r>
            <a:r>
              <a:rPr lang="en-US" sz="2800" dirty="0"/>
              <a:t>Treatment Group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6644422"/>
              </p:ext>
            </p:extLst>
          </p:nvPr>
        </p:nvGraphicFramePr>
        <p:xfrm>
          <a:off x="353683" y="1295400"/>
          <a:ext cx="8485516" cy="4175760"/>
        </p:xfrm>
        <a:graphic>
          <a:graphicData uri="http://schemas.openxmlformats.org/drawingml/2006/table">
            <a:tbl>
              <a:tblPr firstRow="1" bandRow="1">
                <a:tableStyleId>{E929F9F4-4A8F-4326-A1B4-22849713DDAB}</a:tableStyleId>
              </a:tblPr>
              <a:tblGrid>
                <a:gridCol w="1954595"/>
                <a:gridCol w="1160507"/>
                <a:gridCol w="1160507"/>
                <a:gridCol w="1160507"/>
                <a:gridCol w="1250515"/>
                <a:gridCol w="273456"/>
                <a:gridCol w="1250515"/>
                <a:gridCol w="274914"/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Treatment Groups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Lucida Sans Unicode" pitchFamily="34" charset="0"/>
                          <a:cs typeface="Lucida Sans Unicode" pitchFamily="34" charset="0"/>
                        </a:rPr>
                        <a:t># of Patients (% of Rx Group)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rgbClr val="00B0F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rgbClr val="33CC33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rgbClr val="33CC33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5120">
                <a:tc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chemeClr val="bg1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A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B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C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bg1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n=514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n=500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n=486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P-Value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en-US" sz="1800" b="0" dirty="0" smtClean="0">
                          <a:solidFill>
                            <a:srgbClr val="FFFFCC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Any Appropriate Therapy</a:t>
                      </a:r>
                      <a:endParaRPr lang="en-US" sz="1800" b="0" dirty="0">
                        <a:solidFill>
                          <a:srgbClr val="FFFFCC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B0F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B </a:t>
                      </a:r>
                      <a:r>
                        <a:rPr lang="en-US" sz="1600" b="1" dirty="0" err="1" smtClean="0">
                          <a:solidFill>
                            <a:srgbClr val="00B0F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vs</a:t>
                      </a:r>
                      <a:r>
                        <a:rPr lang="en-US" sz="1600" b="1" dirty="0" smtClean="0">
                          <a:solidFill>
                            <a:srgbClr val="00B0F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A</a:t>
                      </a:r>
                    </a:p>
                  </a:txBody>
                  <a:tcPr anchor="b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050" b="1" kern="1200" dirty="0">
                        <a:solidFill>
                          <a:srgbClr val="FFFF00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33CC33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C </a:t>
                      </a:r>
                      <a:r>
                        <a:rPr lang="en-US" sz="1600" b="1" dirty="0" err="1" smtClean="0">
                          <a:solidFill>
                            <a:srgbClr val="33CC33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vs</a:t>
                      </a:r>
                      <a:r>
                        <a:rPr lang="en-US" sz="1600" b="1" dirty="0" smtClean="0">
                          <a:solidFill>
                            <a:srgbClr val="33CC33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A</a:t>
                      </a:r>
                    </a:p>
                  </a:txBody>
                  <a:tcPr anchor="b"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Shock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28 (5)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26 (5)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19 (4)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0.86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050" b="1" kern="1200" dirty="0">
                        <a:solidFill>
                          <a:srgbClr val="FFFF00"/>
                        </a:solidFill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0.25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ATP</a:t>
                      </a:r>
                      <a:endParaRPr lang="en-US" sz="16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111 (22)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38 (8)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Lucida Sans Unicode" pitchFamily="34" charset="0"/>
                          <a:cs typeface="Lucida Sans Unicode" pitchFamily="34" charset="0"/>
                        </a:rPr>
                        <a:t>20 (4)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&lt;0.001</a:t>
                      </a:r>
                      <a:endParaRPr lang="en-US" sz="16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&lt;0.001</a:t>
                      </a:r>
                      <a:endParaRPr lang="en-US" sz="16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solidFill>
                          <a:srgbClr val="FFFFCC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rgbClr val="FFFFCC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Any Inappropriate</a:t>
                      </a:r>
                      <a:r>
                        <a:rPr lang="en-US" sz="1800" baseline="0" dirty="0" smtClean="0">
                          <a:solidFill>
                            <a:srgbClr val="FFFFCC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Therapy</a:t>
                      </a:r>
                      <a:endParaRPr lang="en-US" sz="1800" dirty="0">
                        <a:solidFill>
                          <a:srgbClr val="FFFFCC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Shock</a:t>
                      </a:r>
                      <a:endParaRPr lang="en-US" sz="16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31 (6)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14 (3)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15 (3)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0.01</a:t>
                      </a:r>
                      <a:endParaRPr lang="en-US" sz="16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0.03</a:t>
                      </a:r>
                      <a:endParaRPr lang="en-US" sz="16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ATP</a:t>
                      </a:r>
                      <a:endParaRPr lang="en-US" sz="16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104 (20)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20 (4)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25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 (5)</a:t>
                      </a:r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&lt;0.001</a:t>
                      </a:r>
                      <a:endParaRPr lang="en-US" sz="16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Lucida Sans Unicode" pitchFamily="34" charset="0"/>
                          <a:cs typeface="Lucida Sans Unicode" pitchFamily="34" charset="0"/>
                        </a:rPr>
                        <a:t>&lt;0.001</a:t>
                      </a:r>
                      <a:endParaRPr lang="en-US" sz="1600" b="1" dirty="0">
                        <a:solidFill>
                          <a:srgbClr val="FFFF00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rgbClr val="FFFFCC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solidFill>
                          <a:schemeClr val="bg1"/>
                        </a:solidFill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33CC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16891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015663"/>
          </a:xfrm>
        </p:spPr>
        <p:txBody>
          <a:bodyPr/>
          <a:lstStyle/>
          <a:p>
            <a:r>
              <a:rPr lang="en-US" dirty="0" smtClean="0"/>
              <a:t>MADIT-RIT</a:t>
            </a:r>
            <a:br>
              <a:rPr lang="en-US" dirty="0" smtClean="0"/>
            </a:br>
            <a:r>
              <a:rPr lang="en-US" sz="2400" dirty="0" smtClean="0"/>
              <a:t>Summary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Improved ICD programming to high-rate (&gt;200 </a:t>
            </a:r>
            <a:r>
              <a:rPr lang="en-US" dirty="0" err="1"/>
              <a:t>bpm</a:t>
            </a:r>
            <a:r>
              <a:rPr lang="en-US" dirty="0"/>
              <a:t>) or 60sec duration-delay is associated with: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 smtClean="0"/>
              <a:t>~</a:t>
            </a:r>
            <a:r>
              <a:rPr lang="en-US" dirty="0"/>
              <a:t>75% reduction in 1st inappropriate therapy;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 smtClean="0"/>
              <a:t>~</a:t>
            </a:r>
            <a:r>
              <a:rPr lang="en-US" dirty="0"/>
              <a:t>50% reduction in all-cause mortality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i="1" dirty="0" smtClean="0">
                <a:solidFill>
                  <a:srgbClr val="FFFFCC"/>
                </a:solidFill>
              </a:rPr>
              <a:t>Dr. Moss and his co-authors speculated that </a:t>
            </a:r>
            <a:r>
              <a:rPr lang="en-US" i="1" dirty="0">
                <a:solidFill>
                  <a:srgbClr val="FFFFCC"/>
                </a:solidFill>
              </a:rPr>
              <a:t>the decrease in </a:t>
            </a:r>
            <a:r>
              <a:rPr lang="en-US" i="1" dirty="0" smtClean="0">
                <a:solidFill>
                  <a:srgbClr val="FFFFCC"/>
                </a:solidFill>
              </a:rPr>
              <a:t>mortality in this trial could have been </a:t>
            </a:r>
            <a:r>
              <a:rPr lang="en-US" i="1" dirty="0">
                <a:solidFill>
                  <a:srgbClr val="FFFFCC"/>
                </a:solidFill>
              </a:rPr>
              <a:t>related to the reduction in </a:t>
            </a:r>
            <a:r>
              <a:rPr lang="en-US" i="1" dirty="0" smtClean="0">
                <a:solidFill>
                  <a:srgbClr val="FFFFCC"/>
                </a:solidFill>
              </a:rPr>
              <a:t>inappropriate </a:t>
            </a:r>
            <a:r>
              <a:rPr lang="en-US" i="1" dirty="0">
                <a:solidFill>
                  <a:srgbClr val="FFFFCC"/>
                </a:solidFill>
              </a:rPr>
              <a:t>shock and ATP </a:t>
            </a:r>
            <a:r>
              <a:rPr lang="en-US" i="1" dirty="0" smtClean="0">
                <a:solidFill>
                  <a:srgbClr val="FFFFCC"/>
                </a:solidFill>
              </a:rPr>
              <a:t>therapies </a:t>
            </a:r>
            <a:endParaRPr lang="en-US" i="1" dirty="0">
              <a:solidFill>
                <a:srgbClr val="FFFFCC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91600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756" y="609600"/>
            <a:ext cx="8673644" cy="5410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1. Moss AJ, Hall WJ, </a:t>
            </a:r>
            <a:r>
              <a:rPr lang="en-US" sz="1050" dirty="0" err="1"/>
              <a:t>Cannom</a:t>
            </a:r>
            <a:r>
              <a:rPr lang="en-US" sz="1050" dirty="0"/>
              <a:t> DS, et al. Improved survival with an implanted defibrillator in patients with coronary disease at high risk for ventricular arrhythmia. Multicenter Automatic Defibrillator Implantation Trial Investigators. N </a:t>
            </a:r>
            <a:r>
              <a:rPr lang="en-US" sz="1050" dirty="0" err="1"/>
              <a:t>Engl</a:t>
            </a:r>
            <a:r>
              <a:rPr lang="en-US" sz="1050" dirty="0"/>
              <a:t> J Med. 1996;335:1933-1940.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2. Moss AJ, </a:t>
            </a:r>
            <a:r>
              <a:rPr lang="en-US" sz="1050" dirty="0" err="1"/>
              <a:t>Zareba</a:t>
            </a:r>
            <a:r>
              <a:rPr lang="en-US" sz="1050" dirty="0"/>
              <a:t> W, Hall WJ, Klein H, Wilber DJ, </a:t>
            </a:r>
            <a:r>
              <a:rPr lang="en-US" sz="1050" dirty="0" err="1"/>
              <a:t>Cannom</a:t>
            </a:r>
            <a:r>
              <a:rPr lang="en-US" sz="1050" dirty="0"/>
              <a:t> DS, </a:t>
            </a:r>
            <a:r>
              <a:rPr lang="en-US" sz="1050" dirty="0" err="1"/>
              <a:t>Daubert</a:t>
            </a:r>
            <a:r>
              <a:rPr lang="en-US" sz="1050" dirty="0"/>
              <a:t> JP, Higgins SL, Brown MW, Andrews ML. Prophylactic Implantation of a Defibrillator in Patients with Myocardial Infarction and Reduced Ejection Fraction. New </a:t>
            </a:r>
            <a:r>
              <a:rPr lang="en-US" sz="1050" dirty="0" err="1"/>
              <a:t>Engl</a:t>
            </a:r>
            <a:r>
              <a:rPr lang="en-US" sz="1050" dirty="0"/>
              <a:t> J Med. 2002;346:877-883.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3. </a:t>
            </a:r>
            <a:r>
              <a:rPr lang="en-US" sz="1050" dirty="0" err="1"/>
              <a:t>Bardy</a:t>
            </a:r>
            <a:r>
              <a:rPr lang="en-US" sz="1050" dirty="0"/>
              <a:t> GH, Lee KL, Mark DB, et al. </a:t>
            </a:r>
            <a:r>
              <a:rPr lang="en-US" sz="1050" dirty="0" err="1"/>
              <a:t>Amiodarone</a:t>
            </a:r>
            <a:r>
              <a:rPr lang="en-US" sz="1050" dirty="0"/>
              <a:t> or an implantable </a:t>
            </a:r>
            <a:r>
              <a:rPr lang="en-US" sz="1050" dirty="0" err="1"/>
              <a:t>cardioverter</a:t>
            </a:r>
            <a:r>
              <a:rPr lang="en-US" sz="1050" dirty="0"/>
              <a:t>-defibrillator for congestive heart failure. N </a:t>
            </a:r>
            <a:r>
              <a:rPr lang="en-US" sz="1050" dirty="0" err="1"/>
              <a:t>Engl</a:t>
            </a:r>
            <a:r>
              <a:rPr lang="en-US" sz="1050" dirty="0"/>
              <a:t> J Med. 2005;352:225-237.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4. Poole JE, Johnson GW, </a:t>
            </a:r>
            <a:r>
              <a:rPr lang="en-US" sz="1050" dirty="0" err="1"/>
              <a:t>Hellkamp</a:t>
            </a:r>
            <a:r>
              <a:rPr lang="en-US" sz="1050" dirty="0"/>
              <a:t> AS, Anderson J, </a:t>
            </a:r>
            <a:r>
              <a:rPr lang="en-US" sz="1050" dirty="0" err="1"/>
              <a:t>Callans</a:t>
            </a:r>
            <a:r>
              <a:rPr lang="en-US" sz="1050" dirty="0"/>
              <a:t> DJ, </a:t>
            </a:r>
            <a:r>
              <a:rPr lang="en-US" sz="1050" dirty="0" err="1"/>
              <a:t>RaittMH</a:t>
            </a:r>
            <a:r>
              <a:rPr lang="en-US" sz="1050" dirty="0"/>
              <a:t>, Reddy RK, </a:t>
            </a:r>
            <a:r>
              <a:rPr lang="en-US" sz="1050" dirty="0" err="1"/>
              <a:t>Marchlinski</a:t>
            </a:r>
            <a:r>
              <a:rPr lang="en-US" sz="1050" dirty="0"/>
              <a:t> FE, Yee R, </a:t>
            </a:r>
            <a:r>
              <a:rPr lang="en-US" sz="1050" dirty="0" err="1"/>
              <a:t>Guarnieri</a:t>
            </a:r>
            <a:r>
              <a:rPr lang="en-US" sz="1050" dirty="0"/>
              <a:t> T, </a:t>
            </a:r>
            <a:r>
              <a:rPr lang="en-US" sz="1050" dirty="0" err="1"/>
              <a:t>Talajic</a:t>
            </a:r>
            <a:r>
              <a:rPr lang="en-US" sz="1050" dirty="0"/>
              <a:t> M, </a:t>
            </a:r>
            <a:r>
              <a:rPr lang="en-US" sz="1050" dirty="0" err="1"/>
              <a:t>WilberDJ</a:t>
            </a:r>
            <a:r>
              <a:rPr lang="en-US" sz="1050" dirty="0"/>
              <a:t>, </a:t>
            </a:r>
            <a:r>
              <a:rPr lang="en-US" sz="1050" dirty="0" err="1"/>
              <a:t>Fishbein</a:t>
            </a:r>
            <a:r>
              <a:rPr lang="en-US" sz="1050" dirty="0"/>
              <a:t> DP, Packer DL, Mark DB, Lee KL, </a:t>
            </a:r>
            <a:r>
              <a:rPr lang="en-US" sz="1050" dirty="0" err="1"/>
              <a:t>Bardy</a:t>
            </a:r>
            <a:r>
              <a:rPr lang="en-US" sz="1050" dirty="0"/>
              <a:t> GH: </a:t>
            </a:r>
            <a:r>
              <a:rPr lang="en-US" sz="1050" dirty="0" err="1"/>
              <a:t>Prognosticimportance</a:t>
            </a:r>
            <a:r>
              <a:rPr lang="en-US" sz="1050" dirty="0"/>
              <a:t> of defibrillator shocks in patients with heart failure. N </a:t>
            </a:r>
            <a:r>
              <a:rPr lang="en-US" sz="1050" dirty="0" err="1"/>
              <a:t>EnglJ</a:t>
            </a:r>
            <a:r>
              <a:rPr lang="en-US" sz="1050" dirty="0"/>
              <a:t> Med 2008;359:1009-1017.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5. </a:t>
            </a:r>
            <a:r>
              <a:rPr lang="en-US" sz="1050" dirty="0" err="1"/>
              <a:t>Daubert</a:t>
            </a:r>
            <a:r>
              <a:rPr lang="en-US" sz="1050" dirty="0"/>
              <a:t> JP, </a:t>
            </a:r>
            <a:r>
              <a:rPr lang="en-US" sz="1050" dirty="0" err="1"/>
              <a:t>Zareba</a:t>
            </a:r>
            <a:r>
              <a:rPr lang="en-US" sz="1050" dirty="0"/>
              <a:t> W, </a:t>
            </a:r>
            <a:r>
              <a:rPr lang="en-US" sz="1050" dirty="0" err="1"/>
              <a:t>Cannom</a:t>
            </a:r>
            <a:r>
              <a:rPr lang="en-US" sz="1050" dirty="0"/>
              <a:t> DS, </a:t>
            </a:r>
            <a:r>
              <a:rPr lang="en-US" sz="1050" dirty="0" err="1"/>
              <a:t>McNitt</a:t>
            </a:r>
            <a:r>
              <a:rPr lang="en-US" sz="1050" dirty="0"/>
              <a:t> S, </a:t>
            </a:r>
            <a:r>
              <a:rPr lang="en-US" sz="1050" dirty="0" err="1"/>
              <a:t>Rosero</a:t>
            </a:r>
            <a:r>
              <a:rPr lang="en-US" sz="1050" dirty="0"/>
              <a:t> SZ, Wang P, </a:t>
            </a:r>
            <a:r>
              <a:rPr lang="en-US" sz="1050" dirty="0" err="1"/>
              <a:t>Schuger</a:t>
            </a:r>
            <a:r>
              <a:rPr lang="en-US" sz="1050" dirty="0"/>
              <a:t> C, Steinberg JS, Higgins SL, Wilber DJ, Klein H, Andrew ML, Hall WJ, Moss AJ: MADIT II Investigators. Inappropriate </a:t>
            </a:r>
            <a:r>
              <a:rPr lang="en-US" sz="1050" dirty="0" err="1"/>
              <a:t>implantablecardioverter</a:t>
            </a:r>
            <a:r>
              <a:rPr lang="en-US" sz="1050" dirty="0"/>
              <a:t>-defibrillator shocks in MADIT II: Frequency, mechanisms, predictors, and survival impact. J Am </a:t>
            </a:r>
            <a:r>
              <a:rPr lang="en-US" sz="1050" dirty="0" err="1"/>
              <a:t>Coll</a:t>
            </a:r>
            <a:r>
              <a:rPr lang="en-US" sz="1050" dirty="0"/>
              <a:t> </a:t>
            </a:r>
            <a:r>
              <a:rPr lang="en-US" sz="1050" dirty="0" err="1"/>
              <a:t>Cardiol</a:t>
            </a:r>
            <a:r>
              <a:rPr lang="en-US" sz="1050" dirty="0"/>
              <a:t> 2008;51:1357-1365.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6. </a:t>
            </a:r>
            <a:r>
              <a:rPr lang="en-US" sz="1050" dirty="0" err="1"/>
              <a:t>Ellenbogen</a:t>
            </a:r>
            <a:r>
              <a:rPr lang="en-US" sz="1050" dirty="0"/>
              <a:t> KA, Levine JH, Berger RD, </a:t>
            </a:r>
            <a:r>
              <a:rPr lang="en-US" sz="1050" dirty="0" err="1"/>
              <a:t>Daubert</a:t>
            </a:r>
            <a:r>
              <a:rPr lang="en-US" sz="1050" dirty="0"/>
              <a:t> JP, Winters SL, Greenstein E, </a:t>
            </a:r>
            <a:r>
              <a:rPr lang="en-US" sz="1050" dirty="0" err="1"/>
              <a:t>Shalaby</a:t>
            </a:r>
            <a:r>
              <a:rPr lang="en-US" sz="1050" dirty="0"/>
              <a:t> A, </a:t>
            </a:r>
            <a:r>
              <a:rPr lang="en-US" sz="1050" dirty="0" err="1"/>
              <a:t>Schaechter</a:t>
            </a:r>
            <a:r>
              <a:rPr lang="en-US" sz="1050" dirty="0"/>
              <a:t> A, </a:t>
            </a:r>
            <a:r>
              <a:rPr lang="en-US" sz="1050" dirty="0" err="1"/>
              <a:t>Subacius</a:t>
            </a:r>
            <a:r>
              <a:rPr lang="en-US" sz="1050" dirty="0"/>
              <a:t> H, </a:t>
            </a:r>
            <a:r>
              <a:rPr lang="en-US" sz="1050" dirty="0" err="1"/>
              <a:t>Kadish</a:t>
            </a:r>
            <a:r>
              <a:rPr lang="en-US" sz="1050" dirty="0"/>
              <a:t> A: </a:t>
            </a:r>
            <a:r>
              <a:rPr lang="en-US" sz="1050" dirty="0" err="1"/>
              <a:t>Defibrillatorsin</a:t>
            </a:r>
            <a:r>
              <a:rPr lang="en-US" sz="1050" dirty="0"/>
              <a:t> Non-Ischemic Cardiomyopathy Treatment Evaluation (DEFINITE) Investigators. Are implantable </a:t>
            </a:r>
            <a:r>
              <a:rPr lang="en-US" sz="1050" dirty="0" err="1"/>
              <a:t>cardioverter</a:t>
            </a:r>
            <a:r>
              <a:rPr lang="en-US" sz="1050" dirty="0"/>
              <a:t> defibrillator shocks a surrogate for sudden cardiac death in patients with </a:t>
            </a:r>
            <a:r>
              <a:rPr lang="en-US" sz="1050" dirty="0" err="1"/>
              <a:t>nonischemic</a:t>
            </a:r>
            <a:r>
              <a:rPr lang="en-US" sz="1050" dirty="0"/>
              <a:t> cardiomyopathy? Circulation 2006;113:776-782.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7. </a:t>
            </a:r>
            <a:r>
              <a:rPr lang="en-US" sz="1050" dirty="0" err="1"/>
              <a:t>Wilkoff</a:t>
            </a:r>
            <a:r>
              <a:rPr lang="en-US" sz="1050" dirty="0"/>
              <a:t> BL, Williamson BD, Stern RS, Moore SL, Lu F, Lee SW, </a:t>
            </a:r>
            <a:r>
              <a:rPr lang="en-US" sz="1050" dirty="0" err="1"/>
              <a:t>Birgersdotter</a:t>
            </a:r>
            <a:r>
              <a:rPr lang="en-US" sz="1050" dirty="0"/>
              <a:t>-Green UM, </a:t>
            </a:r>
            <a:r>
              <a:rPr lang="en-US" sz="1050" dirty="0" err="1"/>
              <a:t>Wathen</a:t>
            </a:r>
            <a:r>
              <a:rPr lang="en-US" sz="1050" dirty="0"/>
              <a:t> MS, Van </a:t>
            </a:r>
            <a:r>
              <a:rPr lang="en-US" sz="1050" dirty="0" err="1"/>
              <a:t>Gelder</a:t>
            </a:r>
            <a:r>
              <a:rPr lang="en-US" sz="1050" dirty="0"/>
              <a:t> IC, </a:t>
            </a:r>
            <a:r>
              <a:rPr lang="en-US" sz="1050" dirty="0" err="1"/>
              <a:t>Heubner</a:t>
            </a:r>
            <a:r>
              <a:rPr lang="en-US" sz="1050" dirty="0"/>
              <a:t> BM, Brown ML, Holloman KK: PREPARE Study Investigators. Strategic programming of detection and therapy parameters in </a:t>
            </a:r>
            <a:r>
              <a:rPr lang="en-US" sz="1050" dirty="0" err="1"/>
              <a:t>implantablecardioverter</a:t>
            </a:r>
            <a:r>
              <a:rPr lang="en-US" sz="1050" dirty="0"/>
              <a:t>-defibrillators reduces shocks in primary prevention patients: Results from the PREPARE (Primary Prevention Parameters Evaluation) study. J Am </a:t>
            </a:r>
            <a:r>
              <a:rPr lang="en-US" sz="1050" dirty="0" err="1"/>
              <a:t>Coll</a:t>
            </a:r>
            <a:r>
              <a:rPr lang="en-US" sz="1050" dirty="0"/>
              <a:t> </a:t>
            </a:r>
            <a:r>
              <a:rPr lang="en-US" sz="1050" dirty="0" err="1"/>
              <a:t>Cardiol</a:t>
            </a:r>
            <a:r>
              <a:rPr lang="en-US" sz="1050" dirty="0"/>
              <a:t> 2008;52:541-550.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8. Grimm W, Flores BF, </a:t>
            </a:r>
            <a:r>
              <a:rPr lang="en-US" sz="1050" dirty="0" err="1"/>
              <a:t>Marchlinski</a:t>
            </a:r>
            <a:r>
              <a:rPr lang="en-US" sz="1050" dirty="0"/>
              <a:t> FE. Electrocardiographically documented unnecessary, spontaneous shocks in 241 patients with implantable </a:t>
            </a:r>
            <a:r>
              <a:rPr lang="en-US" sz="1050" dirty="0" err="1"/>
              <a:t>cardioverter</a:t>
            </a:r>
            <a:r>
              <a:rPr lang="en-US" sz="1050" dirty="0"/>
              <a:t> defibrillators. Pacing </a:t>
            </a:r>
            <a:r>
              <a:rPr lang="en-US" sz="1050" dirty="0" err="1"/>
              <a:t>Clin</a:t>
            </a:r>
            <a:r>
              <a:rPr lang="en-US" sz="1050" dirty="0"/>
              <a:t> </a:t>
            </a:r>
            <a:r>
              <a:rPr lang="en-US" sz="1050" dirty="0" err="1"/>
              <a:t>Electrophysiol</a:t>
            </a:r>
            <a:r>
              <a:rPr lang="en-US" sz="1050" dirty="0"/>
              <a:t>. 1992;15:1667-1673.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9 Schmitt C, Montero M, </a:t>
            </a:r>
            <a:r>
              <a:rPr lang="en-US" sz="1050" dirty="0" err="1"/>
              <a:t>Melichercik</a:t>
            </a:r>
            <a:r>
              <a:rPr lang="en-US" sz="1050" dirty="0"/>
              <a:t> J. Significance of supraventricular tachyarrhythmias in patients with implanted pacing </a:t>
            </a:r>
            <a:r>
              <a:rPr lang="en-US" sz="1050" dirty="0" err="1"/>
              <a:t>cardioverter</a:t>
            </a:r>
            <a:r>
              <a:rPr lang="en-US" sz="1050" dirty="0"/>
              <a:t> defibrillators. Pacing </a:t>
            </a:r>
            <a:r>
              <a:rPr lang="en-US" sz="1050" dirty="0" err="1"/>
              <a:t>Clin</a:t>
            </a:r>
            <a:r>
              <a:rPr lang="en-US" sz="1050" dirty="0"/>
              <a:t> </a:t>
            </a:r>
            <a:r>
              <a:rPr lang="en-US" sz="1050" dirty="0" err="1"/>
              <a:t>Electrophysiol</a:t>
            </a:r>
            <a:r>
              <a:rPr lang="en-US" sz="1050" dirty="0"/>
              <a:t>. 1994;17:295-302.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10. </a:t>
            </a:r>
            <a:r>
              <a:rPr lang="en-US" sz="1050" dirty="0" err="1"/>
              <a:t>Theuns</a:t>
            </a:r>
            <a:r>
              <a:rPr lang="en-US" sz="1050" dirty="0"/>
              <a:t> DA, </a:t>
            </a:r>
            <a:r>
              <a:rPr lang="en-US" sz="1050" dirty="0" err="1"/>
              <a:t>Klootwijk</a:t>
            </a:r>
            <a:r>
              <a:rPr lang="en-US" sz="1050" dirty="0"/>
              <a:t> AP, </a:t>
            </a:r>
            <a:r>
              <a:rPr lang="en-US" sz="1050" dirty="0" err="1"/>
              <a:t>Simoons</a:t>
            </a:r>
            <a:r>
              <a:rPr lang="en-US" sz="1050" dirty="0"/>
              <a:t> ML, et al. Clinical variables predicting inappropriate use of implantable </a:t>
            </a:r>
            <a:r>
              <a:rPr lang="en-US" sz="1050" dirty="0" err="1"/>
              <a:t>cardioverter</a:t>
            </a:r>
            <a:r>
              <a:rPr lang="en-US" sz="1050" dirty="0"/>
              <a:t>-defibrillator in patients with coronary heart disease or </a:t>
            </a:r>
            <a:r>
              <a:rPr lang="en-US" sz="1050" dirty="0" err="1"/>
              <a:t>nonischemic</a:t>
            </a:r>
            <a:r>
              <a:rPr lang="en-US" sz="1050" dirty="0"/>
              <a:t> dilated cardiomyopathy. American Journal of Cardiology. 2005;95:271-274.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11. </a:t>
            </a:r>
            <a:r>
              <a:rPr lang="en-US" sz="1050" dirty="0" err="1"/>
              <a:t>Schron</a:t>
            </a:r>
            <a:r>
              <a:rPr lang="en-US" sz="1050" dirty="0"/>
              <a:t> EB, </a:t>
            </a:r>
            <a:r>
              <a:rPr lang="en-US" sz="1050" dirty="0" err="1"/>
              <a:t>Exner</a:t>
            </a:r>
            <a:r>
              <a:rPr lang="en-US" sz="1050" dirty="0"/>
              <a:t> DV, Yao Q, et al. Quality of life in the </a:t>
            </a:r>
            <a:r>
              <a:rPr lang="en-US" sz="1050" dirty="0" err="1"/>
              <a:t>antiarrhythmics</a:t>
            </a:r>
            <a:r>
              <a:rPr lang="en-US" sz="1050" dirty="0"/>
              <a:t> versus implantable defibrillators trial: impact of therapy and influence of adverse symptoms and defibrillator shocks. Circulation. 2002;105:589-594.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12. </a:t>
            </a:r>
            <a:r>
              <a:rPr lang="en-US" sz="1050" dirty="0" err="1"/>
              <a:t>Namerow</a:t>
            </a:r>
            <a:r>
              <a:rPr lang="en-US" sz="1050" dirty="0"/>
              <a:t> PB, Firth B, Heywood GM, et al. Quality of life six months after CABG surgery in patients randomized to ICD versus no ICD therapy: findings from the CABG Patch Trial. PACE. 1999;22:1305-1313.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13. Irvine J, Dorian P, Baker BM, et al. Quality of life in the Canadian Implantable Defibrillator Study (CIDS). Am Heart J. 2002;144:282-289.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50" dirty="0"/>
              <a:t>14. Klein RC, </a:t>
            </a:r>
            <a:r>
              <a:rPr lang="en-US" sz="1050" dirty="0" err="1"/>
              <a:t>Raitt</a:t>
            </a:r>
            <a:r>
              <a:rPr lang="en-US" sz="1050" dirty="0"/>
              <a:t> MH, </a:t>
            </a:r>
            <a:r>
              <a:rPr lang="en-US" sz="1050" dirty="0" err="1"/>
              <a:t>Wilkoff</a:t>
            </a:r>
            <a:r>
              <a:rPr lang="en-US" sz="1050" dirty="0"/>
              <a:t> BL, et al. Analysis of implantable </a:t>
            </a:r>
            <a:r>
              <a:rPr lang="en-US" sz="1050" dirty="0" err="1"/>
              <a:t>cardioverter</a:t>
            </a:r>
            <a:r>
              <a:rPr lang="en-US" sz="1050" dirty="0"/>
              <a:t> defibrillator therapy in the </a:t>
            </a:r>
            <a:r>
              <a:rPr lang="en-US" sz="1050" dirty="0" err="1"/>
              <a:t>Antiarrhythmics</a:t>
            </a:r>
            <a:r>
              <a:rPr lang="en-US" sz="1050" dirty="0"/>
              <a:t> Versus Implantable Defibrillators (AVID) Trial. Journal of Cardiovascular Electrophysiology. 2003;14:940-948.</a:t>
            </a:r>
          </a:p>
        </p:txBody>
      </p:sp>
    </p:spTree>
    <p:extLst>
      <p:ext uri="{BB962C8B-B14F-4D97-AF65-F5344CB8AC3E}">
        <p14:creationId xmlns:p14="http://schemas.microsoft.com/office/powerpoint/2010/main" val="107804124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587853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sz="2800" dirty="0"/>
              <a:t>CRT-D Systems from Boston Scientific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4320" y="650175"/>
            <a:ext cx="864108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000" b="1" dirty="0"/>
              <a:t>Indications and Usage</a:t>
            </a:r>
          </a:p>
          <a:p>
            <a:pPr marL="0" indent="0">
              <a:buNone/>
            </a:pPr>
            <a:r>
              <a:rPr lang="en-US" sz="1000" dirty="0"/>
              <a:t>These Boston Scientific Cardiac Resynchronization Therapy Defibrillators (CRT-Ds) are indicated for patients </a:t>
            </a:r>
            <a:r>
              <a:rPr lang="en-US" sz="1000" dirty="0" smtClean="0"/>
              <a:t>with heart </a:t>
            </a:r>
            <a:r>
              <a:rPr lang="en-US" sz="1000" dirty="0"/>
              <a:t>failure who receive stable optimal pharmacologic therapy (OPT) for heart failure and who meet any one of </a:t>
            </a:r>
            <a:r>
              <a:rPr lang="en-US" sz="1000" dirty="0" smtClean="0"/>
              <a:t>the following classifications</a:t>
            </a:r>
            <a:r>
              <a:rPr lang="en-US" sz="1000" dirty="0"/>
              <a:t>:</a:t>
            </a:r>
          </a:p>
          <a:p>
            <a:pPr lvl="1"/>
            <a:r>
              <a:rPr lang="en-US" sz="1000" dirty="0" smtClean="0"/>
              <a:t>Moderate </a:t>
            </a:r>
            <a:r>
              <a:rPr lang="en-US" sz="1000" dirty="0"/>
              <a:t>to severe heart failure (NYHA Class III-IV) with EF ≤ 35% and QRS duration ≥ 120 </a:t>
            </a:r>
            <a:r>
              <a:rPr lang="en-US" sz="1000" dirty="0" err="1"/>
              <a:t>ms</a:t>
            </a:r>
            <a:endParaRPr lang="en-US" sz="1000" dirty="0"/>
          </a:p>
          <a:p>
            <a:pPr lvl="1"/>
            <a:r>
              <a:rPr lang="en-US" sz="1000" dirty="0" smtClean="0"/>
              <a:t>Left </a:t>
            </a:r>
            <a:r>
              <a:rPr lang="en-US" sz="1000" dirty="0"/>
              <a:t>bundle branch block (LBBB) with QRS ≥ 130 </a:t>
            </a:r>
            <a:r>
              <a:rPr lang="en-US" sz="1000" dirty="0" err="1"/>
              <a:t>ms</a:t>
            </a:r>
            <a:r>
              <a:rPr lang="en-US" sz="1000" dirty="0"/>
              <a:t>, EF ≤ 30%, and mild (NYHA Class II) ischemic </a:t>
            </a:r>
            <a:r>
              <a:rPr lang="en-US" sz="1000" dirty="0" smtClean="0"/>
              <a:t>or </a:t>
            </a:r>
            <a:r>
              <a:rPr lang="en-US" sz="1000" dirty="0" err="1" smtClean="0"/>
              <a:t>nonischemic</a:t>
            </a:r>
            <a:r>
              <a:rPr lang="en-US" sz="1000" dirty="0" smtClean="0"/>
              <a:t> </a:t>
            </a:r>
            <a:r>
              <a:rPr lang="en-US" sz="1000" dirty="0"/>
              <a:t>heart failure or asymptomatic (NYHA Class I) ischemic heart </a:t>
            </a:r>
            <a:r>
              <a:rPr lang="en-US" sz="1000" dirty="0" smtClean="0"/>
              <a:t>failure</a:t>
            </a:r>
          </a:p>
          <a:p>
            <a:pPr marL="0" indent="0">
              <a:buNone/>
            </a:pPr>
            <a:endParaRPr lang="en-US" sz="400" b="1" dirty="0" smtClean="0"/>
          </a:p>
          <a:p>
            <a:pPr marL="0" indent="0">
              <a:buNone/>
            </a:pPr>
            <a:r>
              <a:rPr lang="en-US" sz="1000" b="1" dirty="0" smtClean="0"/>
              <a:t>Contraindications</a:t>
            </a:r>
            <a:endParaRPr lang="en-US" sz="1000" b="1" dirty="0"/>
          </a:p>
          <a:p>
            <a:pPr marL="0" indent="0">
              <a:buNone/>
            </a:pPr>
            <a:r>
              <a:rPr lang="en-US" sz="1000" dirty="0"/>
              <a:t>There are no contraindications for this device.</a:t>
            </a:r>
          </a:p>
          <a:p>
            <a:pPr marL="0" indent="0">
              <a:buNone/>
            </a:pPr>
            <a:endParaRPr lang="en-US" sz="400" b="1" dirty="0" smtClean="0"/>
          </a:p>
          <a:p>
            <a:pPr marL="0" indent="0">
              <a:buNone/>
            </a:pPr>
            <a:r>
              <a:rPr lang="en-US" sz="1000" b="1" dirty="0" smtClean="0"/>
              <a:t>Warnings</a:t>
            </a:r>
            <a:endParaRPr lang="en-US" sz="1000" b="1" dirty="0"/>
          </a:p>
          <a:p>
            <a:pPr marL="0" indent="0">
              <a:buNone/>
            </a:pPr>
            <a:r>
              <a:rPr lang="en-US" sz="1000" dirty="0"/>
              <a:t>Read the product labeling thoroughly before implanting the pulse generator to avoid damage to the system. </a:t>
            </a:r>
            <a:r>
              <a:rPr lang="en-US" sz="1000" dirty="0" smtClean="0"/>
              <a:t>For single </a:t>
            </a:r>
            <a:r>
              <a:rPr lang="en-US" sz="1000" dirty="0"/>
              <a:t>patient use only. Do not reuse, reprocess, or </a:t>
            </a:r>
            <a:r>
              <a:rPr lang="en-US" sz="1000" dirty="0" err="1"/>
              <a:t>resterilize</a:t>
            </a:r>
            <a:r>
              <a:rPr lang="en-US" sz="1000" dirty="0"/>
              <a:t>. Program the pulse generator </a:t>
            </a:r>
            <a:r>
              <a:rPr lang="en-US" sz="1000" dirty="0" err="1"/>
              <a:t>Tachy</a:t>
            </a:r>
            <a:r>
              <a:rPr lang="en-US" sz="1000" dirty="0"/>
              <a:t> Mode to </a:t>
            </a:r>
            <a:r>
              <a:rPr lang="en-US" sz="1000" dirty="0" smtClean="0"/>
              <a:t>Off during </a:t>
            </a:r>
            <a:r>
              <a:rPr lang="en-US" sz="1000" dirty="0"/>
              <a:t>implant, explant or postmortem procedures. Always have sterile external and internal defibrillator </a:t>
            </a:r>
            <a:r>
              <a:rPr lang="en-US" sz="1000" dirty="0" smtClean="0"/>
              <a:t>protection available </a:t>
            </a:r>
            <a:r>
              <a:rPr lang="en-US" sz="1000" dirty="0"/>
              <a:t>during implant. Ensure that an external defibrillator and medical personnel skilled in CPR are present </a:t>
            </a:r>
            <a:r>
              <a:rPr lang="en-US" sz="1000" dirty="0" smtClean="0"/>
              <a:t>during post-implant </a:t>
            </a:r>
            <a:r>
              <a:rPr lang="en-US" sz="1000" dirty="0"/>
              <a:t>device testing. Advise patients to seek medical guidance before entering environments that </a:t>
            </a:r>
            <a:r>
              <a:rPr lang="en-US" sz="1000" dirty="0" smtClean="0"/>
              <a:t>could adversely </a:t>
            </a:r>
            <a:r>
              <a:rPr lang="en-US" sz="1000" dirty="0"/>
              <a:t>affect the operation of the active implantable medical device, including areas protected by a warning </a:t>
            </a:r>
            <a:r>
              <a:rPr lang="en-US" sz="1000" dirty="0" smtClean="0"/>
              <a:t>notice that </a:t>
            </a:r>
            <a:r>
              <a:rPr lang="en-US" sz="1000" dirty="0"/>
              <a:t>prevents entry by patients who have a pulse generator. Do not expose a patient to MRI device scanning. Do </a:t>
            </a:r>
            <a:r>
              <a:rPr lang="en-US" sz="1000" dirty="0" smtClean="0"/>
              <a:t>not subject </a:t>
            </a:r>
            <a:r>
              <a:rPr lang="en-US" sz="1000" dirty="0"/>
              <a:t>a patient with an implanted pulse generator to diathermy, Do not use atrial-tracking modes in patients </a:t>
            </a:r>
            <a:r>
              <a:rPr lang="en-US" sz="1000" dirty="0" smtClean="0"/>
              <a:t>with chronic </a:t>
            </a:r>
            <a:r>
              <a:rPr lang="en-US" sz="1000" dirty="0"/>
              <a:t>refractory atrial tachyarrhythmias. Do not use atrial-only modes in patients with heart failure. LV </a:t>
            </a:r>
            <a:r>
              <a:rPr lang="en-US" sz="1000" dirty="0" smtClean="0"/>
              <a:t>lead dislodgment </a:t>
            </a:r>
            <a:r>
              <a:rPr lang="en-US" sz="1000" dirty="0"/>
              <a:t>to a position near the atria can result in atrial </a:t>
            </a:r>
            <a:r>
              <a:rPr lang="en-US" sz="1000" dirty="0" err="1"/>
              <a:t>oversensing</a:t>
            </a:r>
            <a:r>
              <a:rPr lang="en-US" sz="1000" dirty="0"/>
              <a:t> and LV pacing inhibition. Physicians </a:t>
            </a:r>
            <a:r>
              <a:rPr lang="en-US" sz="1000" dirty="0" smtClean="0"/>
              <a:t>should use </a:t>
            </a:r>
            <a:r>
              <a:rPr lang="en-US" sz="1000" dirty="0"/>
              <a:t>medical discretion when implanting this device in patients who present with slow VT. Do not kink, twist or </a:t>
            </a:r>
            <a:r>
              <a:rPr lang="en-US" sz="1000" dirty="0" smtClean="0"/>
              <a:t>braid the </a:t>
            </a:r>
            <a:r>
              <a:rPr lang="en-US" sz="1000" dirty="0"/>
              <a:t>lead with other leads. Do not use defibrillation patch leads with the CRT-D system. Do not use this </a:t>
            </a:r>
            <a:r>
              <a:rPr lang="en-US" sz="1000" dirty="0" smtClean="0"/>
              <a:t>pulse generator </a:t>
            </a:r>
            <a:r>
              <a:rPr lang="en-US" sz="1000" dirty="0"/>
              <a:t>with another pulse generator.</a:t>
            </a:r>
          </a:p>
          <a:p>
            <a:pPr marL="0" indent="0">
              <a:buNone/>
            </a:pPr>
            <a:endParaRPr lang="en-US" sz="400" b="1" dirty="0" smtClean="0"/>
          </a:p>
          <a:p>
            <a:pPr marL="0" indent="0">
              <a:buNone/>
            </a:pPr>
            <a:r>
              <a:rPr lang="en-US" sz="1000" b="1" dirty="0" smtClean="0"/>
              <a:t>Precautions</a:t>
            </a:r>
            <a:endParaRPr lang="en-US" sz="1000" b="1" dirty="0"/>
          </a:p>
          <a:p>
            <a:pPr marL="0" indent="0">
              <a:buNone/>
            </a:pPr>
            <a:r>
              <a:rPr lang="en-US" sz="1000" dirty="0"/>
              <a:t>For specific information on precautions, refer to the following sections of the product labeling: </a:t>
            </a:r>
            <a:r>
              <a:rPr lang="en-US" sz="1000" dirty="0" smtClean="0"/>
              <a:t>clinical considerations</a:t>
            </a:r>
            <a:r>
              <a:rPr lang="en-US" sz="1000" dirty="0"/>
              <a:t>; sterilization, storage and handling; implant and device programming; follow-up testing; explant </a:t>
            </a:r>
            <a:r>
              <a:rPr lang="en-US" sz="1000" dirty="0" smtClean="0"/>
              <a:t>and disposal</a:t>
            </a:r>
            <a:r>
              <a:rPr lang="en-US" sz="1000" dirty="0"/>
              <a:t>; environmental and medical therapy hazards; hospital and medical environments; home and </a:t>
            </a:r>
            <a:r>
              <a:rPr lang="en-US" sz="1000" dirty="0" smtClean="0"/>
              <a:t>occupational environments</a:t>
            </a:r>
            <a:r>
              <a:rPr lang="en-US" sz="1000" dirty="0"/>
              <a:t>. Advise patients to avoid sources of electromagnetic interference (EMI) because EMI may cause </a:t>
            </a:r>
            <a:r>
              <a:rPr lang="en-US" sz="1000" dirty="0" smtClean="0"/>
              <a:t>the pulse </a:t>
            </a:r>
            <a:r>
              <a:rPr lang="en-US" sz="1000" dirty="0"/>
              <a:t>generator to deliver inappropriate therapy or inhibit appropriate therapy.</a:t>
            </a:r>
          </a:p>
          <a:p>
            <a:pPr marL="0" indent="0">
              <a:buNone/>
            </a:pPr>
            <a:endParaRPr lang="en-US" sz="400" b="1" dirty="0" smtClean="0"/>
          </a:p>
          <a:p>
            <a:pPr marL="0" indent="0">
              <a:buNone/>
            </a:pPr>
            <a:r>
              <a:rPr lang="en-US" sz="1000" b="1" dirty="0" smtClean="0"/>
              <a:t>Potential </a:t>
            </a:r>
            <a:r>
              <a:rPr lang="en-US" sz="1000" b="1" dirty="0"/>
              <a:t>Adverse Events</a:t>
            </a:r>
          </a:p>
          <a:p>
            <a:pPr marL="0" indent="0">
              <a:buNone/>
            </a:pPr>
            <a:r>
              <a:rPr lang="en-US" sz="1000" dirty="0"/>
              <a:t>Potential adverse events from implantation of the CRT-D system include, but are not limited to, the </a:t>
            </a:r>
            <a:r>
              <a:rPr lang="en-US" sz="1000" dirty="0" smtClean="0"/>
              <a:t>following: allergic/physical/physiologic </a:t>
            </a:r>
            <a:r>
              <a:rPr lang="en-US" sz="1000" dirty="0"/>
              <a:t>reaction, death, erosion/migration, fibrillation or other arrhythmias, lead or </a:t>
            </a:r>
            <a:r>
              <a:rPr lang="en-US" sz="1000" dirty="0" smtClean="0"/>
              <a:t>accessory breakage </a:t>
            </a:r>
            <a:r>
              <a:rPr lang="en-US" sz="1000" dirty="0"/>
              <a:t>(fracture/insulation/lead tip), hematoma/</a:t>
            </a:r>
            <a:r>
              <a:rPr lang="en-US" sz="1000" dirty="0" err="1"/>
              <a:t>seroma</a:t>
            </a:r>
            <a:r>
              <a:rPr lang="en-US" sz="1000" dirty="0"/>
              <a:t>, inappropriate or inability to provide </a:t>
            </a:r>
            <a:r>
              <a:rPr lang="en-US" sz="1000" dirty="0" smtClean="0"/>
              <a:t>therapy (shocks/pacing/sensing</a:t>
            </a:r>
            <a:r>
              <a:rPr lang="en-US" sz="1000" dirty="0"/>
              <a:t>), infection, procedure related, and component failure. Patients may develop </a:t>
            </a:r>
            <a:r>
              <a:rPr lang="en-US" sz="1000" dirty="0" smtClean="0"/>
              <a:t>psychological intolerance </a:t>
            </a:r>
            <a:r>
              <a:rPr lang="en-US" sz="1000" dirty="0"/>
              <a:t>to a pulse generator system and may experience fear of shocking, fear of device failure, or </a:t>
            </a:r>
            <a:r>
              <a:rPr lang="en-US" sz="1000" dirty="0" smtClean="0"/>
              <a:t>imagined shocking</a:t>
            </a:r>
            <a:r>
              <a:rPr lang="en-US" sz="1000" dirty="0"/>
              <a:t>. In rare cases severe complications or device failures can occur.</a:t>
            </a:r>
          </a:p>
          <a:p>
            <a:pPr marL="0" indent="0">
              <a:buNone/>
            </a:pPr>
            <a:endParaRPr lang="en-US" sz="1000" i="1" dirty="0" smtClean="0"/>
          </a:p>
          <a:p>
            <a:pPr marL="0" indent="0">
              <a:buNone/>
            </a:pPr>
            <a:r>
              <a:rPr lang="en-US" sz="1000" i="1" dirty="0" smtClean="0"/>
              <a:t>Refer </a:t>
            </a:r>
            <a:r>
              <a:rPr lang="en-US" sz="1000" i="1" dirty="0"/>
              <a:t>to the product labeling for specific indications, contraindications, warnings/precautions and adverse events. Rx only.</a:t>
            </a:r>
          </a:p>
          <a:p>
            <a:pPr marL="0" indent="0">
              <a:buNone/>
            </a:pPr>
            <a:r>
              <a:rPr lang="en-US" sz="1000" i="1" dirty="0"/>
              <a:t>(Rev. Q</a:t>
            </a:r>
            <a:r>
              <a:rPr lang="en-US" sz="1000" i="1" dirty="0" smtClean="0"/>
              <a:t>)</a:t>
            </a:r>
            <a:endParaRPr lang="en-US" sz="1000" i="1" dirty="0"/>
          </a:p>
        </p:txBody>
      </p:sp>
    </p:spTree>
    <p:extLst>
      <p:ext uri="{BB962C8B-B14F-4D97-AF65-F5344CB8AC3E}">
        <p14:creationId xmlns:p14="http://schemas.microsoft.com/office/powerpoint/2010/main" val="199684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960263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sz="2400" dirty="0"/>
              <a:t>CRT-D Systems from Boston Scientific –</a:t>
            </a:r>
            <a:br>
              <a:rPr lang="en-US" sz="2400" dirty="0"/>
            </a:br>
            <a:r>
              <a:rPr lang="en-US" sz="2400" dirty="0"/>
              <a:t>PUNCTUA, ENERGEN, and INCEPTA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5425" y="1242950"/>
            <a:ext cx="8669975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b="1" dirty="0" err="1" smtClean="0"/>
              <a:t>I</a:t>
            </a:r>
            <a:r>
              <a:rPr lang="en-US" sz="900" b="1" dirty="0" err="1"/>
              <a:t>Indications</a:t>
            </a:r>
            <a:r>
              <a:rPr lang="en-US" sz="900" b="1" dirty="0"/>
              <a:t> and Usage</a:t>
            </a:r>
          </a:p>
          <a:p>
            <a:pPr marL="0" indent="0">
              <a:buNone/>
            </a:pPr>
            <a:r>
              <a:rPr lang="en-US" sz="900" dirty="0"/>
              <a:t>The PUNCTUA</a:t>
            </a:r>
            <a:r>
              <a:rPr lang="en-US" sz="900" baseline="30000" dirty="0"/>
              <a:t>TM</a:t>
            </a:r>
            <a:r>
              <a:rPr lang="en-US" sz="900" dirty="0"/>
              <a:t>, ENERGEN</a:t>
            </a:r>
            <a:r>
              <a:rPr lang="en-US" sz="900" baseline="30000" dirty="0"/>
              <a:t>TM</a:t>
            </a:r>
            <a:r>
              <a:rPr lang="en-US" sz="900" dirty="0"/>
              <a:t>, and INCEPTA</a:t>
            </a:r>
            <a:r>
              <a:rPr lang="en-US" sz="900" baseline="30000" dirty="0"/>
              <a:t>TM</a:t>
            </a:r>
            <a:r>
              <a:rPr lang="en-US" sz="900" dirty="0"/>
              <a:t> Cardiac Resynchronization Therapy Defibrillators (CRT-Ds) </a:t>
            </a:r>
            <a:r>
              <a:rPr lang="en-US" sz="900" dirty="0" smtClean="0"/>
              <a:t>are indicated </a:t>
            </a:r>
            <a:r>
              <a:rPr lang="en-US" sz="900" dirty="0"/>
              <a:t>for patients with heart failure who receive stable optimal pharmacologic therapy (OPT) for heart failure </a:t>
            </a:r>
            <a:r>
              <a:rPr lang="en-US" sz="900" dirty="0" smtClean="0"/>
              <a:t>and who </a:t>
            </a:r>
            <a:r>
              <a:rPr lang="en-US" sz="900" dirty="0"/>
              <a:t>meet any one of the following </a:t>
            </a:r>
            <a:r>
              <a:rPr lang="en-US" sz="900" dirty="0" smtClean="0"/>
              <a:t>classifications:</a:t>
            </a:r>
          </a:p>
          <a:p>
            <a:pPr lvl="1"/>
            <a:r>
              <a:rPr lang="en-US" sz="900" dirty="0" smtClean="0"/>
              <a:t>Moderate </a:t>
            </a:r>
            <a:r>
              <a:rPr lang="en-US" sz="900" dirty="0"/>
              <a:t>to severe heart failure (NYHA Class III-IV) with EF ≤ 35% and QRS duration ≥ 120 </a:t>
            </a:r>
            <a:r>
              <a:rPr lang="en-US" sz="900" dirty="0" err="1" smtClean="0"/>
              <a:t>ms</a:t>
            </a:r>
            <a:endParaRPr lang="en-US" sz="900" dirty="0" smtClean="0"/>
          </a:p>
          <a:p>
            <a:pPr lvl="1"/>
            <a:r>
              <a:rPr lang="en-US" sz="900" dirty="0" smtClean="0"/>
              <a:t>Left </a:t>
            </a:r>
            <a:r>
              <a:rPr lang="en-US" sz="900" dirty="0"/>
              <a:t>bundle branch block (LBBB) with QRS ≥ 130 </a:t>
            </a:r>
            <a:r>
              <a:rPr lang="en-US" sz="900" dirty="0" err="1"/>
              <a:t>ms</a:t>
            </a:r>
            <a:r>
              <a:rPr lang="en-US" sz="900" dirty="0"/>
              <a:t>, EF ≤ 30%, and mild (NYHA Class II) ischemic </a:t>
            </a:r>
            <a:r>
              <a:rPr lang="en-US" sz="900" dirty="0" smtClean="0"/>
              <a:t>or </a:t>
            </a:r>
            <a:r>
              <a:rPr lang="en-US" sz="900" dirty="0" err="1" smtClean="0"/>
              <a:t>nonischemic</a:t>
            </a:r>
            <a:r>
              <a:rPr lang="en-US" sz="900" dirty="0" smtClean="0"/>
              <a:t> </a:t>
            </a:r>
            <a:r>
              <a:rPr lang="en-US" sz="900" dirty="0"/>
              <a:t>heart failure or asymptomatic (NYHA Class I) ischemic heart failure</a:t>
            </a:r>
          </a:p>
          <a:p>
            <a:pPr marL="0" indent="0">
              <a:buNone/>
            </a:pPr>
            <a:r>
              <a:rPr lang="en-US" sz="900" b="1" dirty="0"/>
              <a:t>Contraindications</a:t>
            </a:r>
          </a:p>
          <a:p>
            <a:pPr marL="0" indent="0">
              <a:buNone/>
            </a:pPr>
            <a:r>
              <a:rPr lang="en-US" sz="900" dirty="0"/>
              <a:t>There are no contraindications for this device.</a:t>
            </a:r>
          </a:p>
          <a:p>
            <a:pPr marL="0" indent="0">
              <a:buNone/>
            </a:pPr>
            <a:r>
              <a:rPr lang="en-US" sz="900" b="1" dirty="0"/>
              <a:t>Warnings</a:t>
            </a:r>
          </a:p>
          <a:p>
            <a:pPr marL="0" indent="0">
              <a:buNone/>
            </a:pPr>
            <a:r>
              <a:rPr lang="en-US" sz="900" dirty="0"/>
              <a:t>Read the product labeling thoroughly before implanting the pulse generator to avoid damage to the system. </a:t>
            </a:r>
            <a:r>
              <a:rPr lang="en-US" sz="900" dirty="0" smtClean="0"/>
              <a:t>For single </a:t>
            </a:r>
            <a:r>
              <a:rPr lang="en-US" sz="900" dirty="0"/>
              <a:t>patient use only. Do not reuse, reprocess, or </a:t>
            </a:r>
            <a:r>
              <a:rPr lang="en-US" sz="900" dirty="0" err="1"/>
              <a:t>resterilize</a:t>
            </a:r>
            <a:r>
              <a:rPr lang="en-US" sz="900" dirty="0"/>
              <a:t>. Program the pulse generator </a:t>
            </a:r>
            <a:r>
              <a:rPr lang="en-US" sz="900" dirty="0" err="1"/>
              <a:t>Tachy</a:t>
            </a:r>
            <a:r>
              <a:rPr lang="en-US" sz="900" dirty="0"/>
              <a:t> Mode to </a:t>
            </a:r>
            <a:r>
              <a:rPr lang="en-US" sz="900" dirty="0" smtClean="0"/>
              <a:t>Off during </a:t>
            </a:r>
            <a:r>
              <a:rPr lang="en-US" sz="900" dirty="0"/>
              <a:t>implant, explant or postmortem procedures. Always have external defibrillator protection available </a:t>
            </a:r>
            <a:r>
              <a:rPr lang="en-US" sz="900" dirty="0" smtClean="0"/>
              <a:t>during implant</a:t>
            </a:r>
            <a:r>
              <a:rPr lang="en-US" sz="900" dirty="0"/>
              <a:t>. Ensure that an external defibrillator and medical personnel skilled in CPR are present during </a:t>
            </a:r>
            <a:r>
              <a:rPr lang="en-US" sz="900" dirty="0" smtClean="0"/>
              <a:t>post-implant device </a:t>
            </a:r>
            <a:r>
              <a:rPr lang="en-US" sz="900" dirty="0"/>
              <a:t>testing. Advise patients to seek medical guidance before entering environments that could adversely </a:t>
            </a:r>
            <a:r>
              <a:rPr lang="en-US" sz="900" dirty="0" smtClean="0"/>
              <a:t>affect the </a:t>
            </a:r>
            <a:r>
              <a:rPr lang="en-US" sz="900" dirty="0"/>
              <a:t>operation of the active implantable medical device, including areas protected by a warning notice that </a:t>
            </a:r>
            <a:r>
              <a:rPr lang="en-US" sz="900" dirty="0" smtClean="0"/>
              <a:t>prevents entry </a:t>
            </a:r>
            <a:r>
              <a:rPr lang="en-US" sz="900" dirty="0"/>
              <a:t>by patients who have a pulse generator. Do not expose a patient to MRI device scanning.. Do not subject </a:t>
            </a:r>
            <a:r>
              <a:rPr lang="en-US" sz="900" dirty="0" smtClean="0"/>
              <a:t>a patient </a:t>
            </a:r>
            <a:r>
              <a:rPr lang="en-US" sz="900" dirty="0"/>
              <a:t>with an implanted pulse generator to diathermy, Do not use atrial-tracking modes in patients with </a:t>
            </a:r>
            <a:r>
              <a:rPr lang="en-US" sz="900" dirty="0" smtClean="0"/>
              <a:t>chronic refractory </a:t>
            </a:r>
            <a:r>
              <a:rPr lang="en-US" sz="900" dirty="0"/>
              <a:t>atrial tachyarrhythmias. Do not use atrial-only modes in patients with heart failure. LV lead dislodgment </a:t>
            </a:r>
            <a:r>
              <a:rPr lang="en-US" sz="900" dirty="0" smtClean="0"/>
              <a:t>to a </a:t>
            </a:r>
            <a:r>
              <a:rPr lang="en-US" sz="900" dirty="0"/>
              <a:t>position near the atria can result in atrial </a:t>
            </a:r>
            <a:r>
              <a:rPr lang="en-US" sz="900" dirty="0" err="1"/>
              <a:t>oversensing</a:t>
            </a:r>
            <a:r>
              <a:rPr lang="en-US" sz="900" dirty="0"/>
              <a:t> and LV pacing inhibition. Physicians should use </a:t>
            </a:r>
            <a:r>
              <a:rPr lang="en-US" sz="900" dirty="0" smtClean="0"/>
              <a:t>medical discretion </a:t>
            </a:r>
            <a:r>
              <a:rPr lang="en-US" sz="900" dirty="0"/>
              <a:t>when implanting this device in patients who present with slow VT. Do not kink, twist or braid the lead </a:t>
            </a:r>
            <a:r>
              <a:rPr lang="en-US" sz="900" dirty="0" smtClean="0"/>
              <a:t>with other </a:t>
            </a:r>
            <a:r>
              <a:rPr lang="en-US" sz="900" dirty="0"/>
              <a:t>leads. Do not use defibrillation patch leads with the CRT-D system. Do not use this pulse generator </a:t>
            </a:r>
            <a:r>
              <a:rPr lang="en-US" sz="900" dirty="0" smtClean="0"/>
              <a:t>with another </a:t>
            </a:r>
            <a:r>
              <a:rPr lang="en-US" sz="900" dirty="0"/>
              <a:t>pulse </a:t>
            </a:r>
            <a:r>
              <a:rPr lang="en-US" sz="900" dirty="0" smtClean="0"/>
              <a:t>generator.</a:t>
            </a:r>
          </a:p>
          <a:p>
            <a:pPr marL="0" indent="0">
              <a:buNone/>
            </a:pPr>
            <a:r>
              <a:rPr lang="en-US" sz="900" dirty="0" smtClean="0"/>
              <a:t>For </a:t>
            </a:r>
            <a:r>
              <a:rPr lang="en-US" sz="900" dirty="0"/>
              <a:t>DF4-LLHH or DF4-LLHO leads, use caution handling the lead terminal when the Connector Tool is not </a:t>
            </a:r>
            <a:r>
              <a:rPr lang="en-US" sz="900" dirty="0" smtClean="0"/>
              <a:t>present on </a:t>
            </a:r>
            <a:r>
              <a:rPr lang="en-US" sz="900" dirty="0"/>
              <a:t>the lead and do not directly contact the lead terminal with any surgical instruments or electrical connections </a:t>
            </a:r>
            <a:r>
              <a:rPr lang="en-US" sz="900" dirty="0" smtClean="0"/>
              <a:t>such as </a:t>
            </a:r>
            <a:r>
              <a:rPr lang="en-US" sz="900" dirty="0"/>
              <a:t>PSA (alligator) clips, ECG connections, forceps, hemostats, and clamps. Do not contact any other portion of </a:t>
            </a:r>
            <a:r>
              <a:rPr lang="en-US" sz="900" dirty="0" smtClean="0"/>
              <a:t>the DF4-LLHH </a:t>
            </a:r>
            <a:r>
              <a:rPr lang="en-US" sz="900" dirty="0"/>
              <a:t>or DF4-LLHO lead terminal, other than the terminal pin even when the lead cap is in place.</a:t>
            </a:r>
          </a:p>
          <a:p>
            <a:pPr marL="0" indent="0">
              <a:buNone/>
            </a:pPr>
            <a:r>
              <a:rPr lang="en-US" sz="900" b="1" dirty="0"/>
              <a:t>Precautions</a:t>
            </a:r>
          </a:p>
          <a:p>
            <a:pPr marL="0" indent="0">
              <a:buNone/>
            </a:pPr>
            <a:r>
              <a:rPr lang="en-US" sz="900" dirty="0"/>
              <a:t>For specific information on precautions, refer to the following sections of the product labeling: </a:t>
            </a:r>
            <a:r>
              <a:rPr lang="en-US" sz="900" dirty="0" smtClean="0"/>
              <a:t>clinical considerations</a:t>
            </a:r>
            <a:r>
              <a:rPr lang="en-US" sz="900" dirty="0"/>
              <a:t>; sterilization and storage; implantation; device programming; follow-up testing; explant and </a:t>
            </a:r>
            <a:r>
              <a:rPr lang="en-US" sz="900" dirty="0" smtClean="0"/>
              <a:t>disposal; environmental </a:t>
            </a:r>
            <a:r>
              <a:rPr lang="en-US" sz="900" dirty="0"/>
              <a:t>and medical therapy hazards; hospital and medical environments; home and </a:t>
            </a:r>
            <a:r>
              <a:rPr lang="en-US" sz="900" dirty="0" smtClean="0"/>
              <a:t>occupational environments</a:t>
            </a:r>
            <a:r>
              <a:rPr lang="en-US" sz="900" dirty="0"/>
              <a:t>; and supplemental precautionary information. Advise patients to avoid sources of </a:t>
            </a:r>
            <a:r>
              <a:rPr lang="en-US" sz="900" dirty="0" smtClean="0"/>
              <a:t>electromagnetic interference </a:t>
            </a:r>
            <a:r>
              <a:rPr lang="en-US" sz="900" dirty="0"/>
              <a:t>(EMI) because EMI may cause the pulse generator to deliver inappropriate therapy or inhibit </a:t>
            </a:r>
            <a:r>
              <a:rPr lang="en-US" sz="900" dirty="0" smtClean="0"/>
              <a:t>appropriate therapy</a:t>
            </a:r>
            <a:r>
              <a:rPr lang="en-US" sz="900" dirty="0"/>
              <a:t>.</a:t>
            </a:r>
          </a:p>
          <a:p>
            <a:pPr marL="0" indent="0">
              <a:buNone/>
            </a:pPr>
            <a:r>
              <a:rPr lang="en-US" sz="900" b="1" dirty="0"/>
              <a:t>Potential Adverse Events</a:t>
            </a:r>
          </a:p>
          <a:p>
            <a:pPr marL="0" indent="0">
              <a:buNone/>
            </a:pPr>
            <a:r>
              <a:rPr lang="en-US" sz="900" dirty="0"/>
              <a:t>Potential adverse events from implantation of the CRT-D system include, but are not limited to, the </a:t>
            </a:r>
            <a:r>
              <a:rPr lang="en-US" sz="900" dirty="0" smtClean="0"/>
              <a:t>following:  allergic/physical/physiologic </a:t>
            </a:r>
            <a:r>
              <a:rPr lang="en-US" sz="900" dirty="0"/>
              <a:t>reaction, death, erosion/migration, fibrillation or other arrhythmias, lead or </a:t>
            </a:r>
            <a:r>
              <a:rPr lang="en-US" sz="900" dirty="0" smtClean="0"/>
              <a:t>accessory breakage </a:t>
            </a:r>
            <a:r>
              <a:rPr lang="en-US" sz="900" dirty="0"/>
              <a:t>(fracture/insulation/lead tip), hematoma/</a:t>
            </a:r>
            <a:r>
              <a:rPr lang="en-US" sz="900" dirty="0" err="1"/>
              <a:t>seroma</a:t>
            </a:r>
            <a:r>
              <a:rPr lang="en-US" sz="900" dirty="0"/>
              <a:t>, inappropriate or inability to provide </a:t>
            </a:r>
            <a:r>
              <a:rPr lang="en-US" sz="900" dirty="0" smtClean="0"/>
              <a:t>therapy (shocks/pacing/sensing</a:t>
            </a:r>
            <a:r>
              <a:rPr lang="en-US" sz="900" dirty="0"/>
              <a:t>), infection, procedure related, and component failure. Patients may develop </a:t>
            </a:r>
            <a:r>
              <a:rPr lang="en-US" sz="900" dirty="0" smtClean="0"/>
              <a:t>psychological intolerance </a:t>
            </a:r>
            <a:r>
              <a:rPr lang="en-US" sz="900" dirty="0"/>
              <a:t>to a pulse generator system and may experience fear of shocking, fear of device failure, or </a:t>
            </a:r>
            <a:r>
              <a:rPr lang="en-US" sz="900" dirty="0" smtClean="0"/>
              <a:t>imagined shocking</a:t>
            </a:r>
            <a:r>
              <a:rPr lang="en-US" sz="900" dirty="0"/>
              <a:t>. In rare cases severe complications or device failures can occur</a:t>
            </a:r>
            <a:r>
              <a:rPr lang="en-US" sz="900" dirty="0" smtClean="0"/>
              <a:t>.</a:t>
            </a:r>
            <a:br>
              <a:rPr lang="en-US" sz="900" dirty="0" smtClean="0"/>
            </a:br>
            <a:endParaRPr lang="en-US" sz="900" dirty="0"/>
          </a:p>
          <a:p>
            <a:pPr marL="0" indent="0">
              <a:buNone/>
            </a:pPr>
            <a:r>
              <a:rPr lang="en-US" sz="900" i="1" dirty="0"/>
              <a:t>Refer to the product labeling for specific indications, contraindications, warnings/precautions and adverse events. Rx only.</a:t>
            </a:r>
          </a:p>
          <a:p>
            <a:pPr marL="0" indent="0">
              <a:buNone/>
            </a:pPr>
            <a:r>
              <a:rPr lang="en-US" sz="900" i="1" dirty="0"/>
              <a:t>(Rev. A)</a:t>
            </a:r>
          </a:p>
        </p:txBody>
      </p:sp>
    </p:spTree>
    <p:extLst>
      <p:ext uri="{BB962C8B-B14F-4D97-AF65-F5344CB8AC3E}">
        <p14:creationId xmlns:p14="http://schemas.microsoft.com/office/powerpoint/2010/main" val="239512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609398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sz="2800" dirty="0" smtClean="0"/>
              <a:t>ICD </a:t>
            </a:r>
            <a:r>
              <a:rPr lang="en-US" sz="2800" dirty="0"/>
              <a:t>Systems from Boston Scientific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4320" y="650175"/>
            <a:ext cx="864108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000" b="1" dirty="0"/>
              <a:t>ICD Indications and Usage</a:t>
            </a:r>
          </a:p>
          <a:p>
            <a:pPr marL="0" indent="0">
              <a:buNone/>
            </a:pPr>
            <a:r>
              <a:rPr lang="en-US" sz="1000" dirty="0"/>
              <a:t>ICDs are intended to provide ventricular </a:t>
            </a:r>
            <a:r>
              <a:rPr lang="en-US" sz="1000" dirty="0" err="1"/>
              <a:t>antitachycardia</a:t>
            </a:r>
            <a:r>
              <a:rPr lang="en-US" sz="1000" dirty="0"/>
              <a:t> pacing and ventricular defibrillation for automated </a:t>
            </a:r>
            <a:r>
              <a:rPr lang="en-US" sz="1000" dirty="0" smtClean="0"/>
              <a:t>treatment of </a:t>
            </a:r>
            <a:r>
              <a:rPr lang="en-US" sz="1000" dirty="0"/>
              <a:t>life-threatening ventricular arrhythmias. ICDs (i.e. Vitality AVT) with atrial therapies are also intended to </a:t>
            </a:r>
            <a:r>
              <a:rPr lang="en-US" sz="1000" dirty="0" smtClean="0"/>
              <a:t>provide atrial </a:t>
            </a:r>
            <a:r>
              <a:rPr lang="en-US" sz="1000" dirty="0" err="1"/>
              <a:t>antitachycardia</a:t>
            </a:r>
            <a:r>
              <a:rPr lang="en-US" sz="1000" dirty="0"/>
              <a:t> pacing and atrial defibrillation treatment in patients who have or are at risk of developing </a:t>
            </a:r>
            <a:r>
              <a:rPr lang="en-US" sz="1000" dirty="0" smtClean="0"/>
              <a:t>atrial tachyarrhythmias</a:t>
            </a:r>
            <a:r>
              <a:rPr lang="en-US" sz="1000" dirty="0"/>
              <a:t>.</a:t>
            </a:r>
          </a:p>
          <a:p>
            <a:pPr marL="0" indent="0">
              <a:buNone/>
            </a:pPr>
            <a:endParaRPr lang="en-US" sz="400" b="1" dirty="0" smtClean="0"/>
          </a:p>
          <a:p>
            <a:pPr marL="0" indent="0">
              <a:buNone/>
            </a:pPr>
            <a:r>
              <a:rPr lang="en-US" sz="1000" b="1" dirty="0" smtClean="0"/>
              <a:t>Contraindications</a:t>
            </a:r>
            <a:endParaRPr lang="en-US" sz="1000" b="1" dirty="0"/>
          </a:p>
          <a:p>
            <a:pPr marL="0" indent="0">
              <a:buNone/>
            </a:pPr>
            <a:r>
              <a:rPr lang="en-US" sz="1000" dirty="0"/>
              <a:t>Use of ICD systems are contraindicated in: Patients whose ventricular tachyarrhythmias may have reversible </a:t>
            </a:r>
            <a:r>
              <a:rPr lang="en-US" sz="1000" dirty="0" smtClean="0"/>
              <a:t>cause, such </a:t>
            </a:r>
            <a:r>
              <a:rPr lang="en-US" sz="1000" dirty="0"/>
              <a:t>as 1) digitalis intoxication, 2) electrolyte imbalance, 3) hypoxia, or 4) sepsis, or whose </a:t>
            </a:r>
            <a:r>
              <a:rPr lang="en-US" sz="1000" dirty="0" smtClean="0"/>
              <a:t>ventricular tachyarrhythmias </a:t>
            </a:r>
            <a:r>
              <a:rPr lang="en-US" sz="1000" dirty="0"/>
              <a:t>have a transient cause, such as 1) acute myocardial infarction, 2) electrocution, or 3) </a:t>
            </a:r>
            <a:r>
              <a:rPr lang="en-US" sz="1000" dirty="0" smtClean="0"/>
              <a:t>drowning. Patients </a:t>
            </a:r>
            <a:r>
              <a:rPr lang="en-US" sz="1000" dirty="0"/>
              <a:t>who have a unipolar pacemaker.</a:t>
            </a:r>
          </a:p>
          <a:p>
            <a:pPr marL="0" indent="0">
              <a:buNone/>
            </a:pPr>
            <a:endParaRPr lang="en-US" sz="400" b="1" dirty="0" smtClean="0"/>
          </a:p>
          <a:p>
            <a:pPr marL="0" indent="0">
              <a:buNone/>
            </a:pPr>
            <a:r>
              <a:rPr lang="en-US" sz="1000" b="1" dirty="0" smtClean="0"/>
              <a:t>Warnings</a:t>
            </a:r>
            <a:endParaRPr lang="en-US" sz="1000" b="1" dirty="0"/>
          </a:p>
          <a:p>
            <a:pPr marL="0" indent="0">
              <a:buNone/>
            </a:pPr>
            <a:r>
              <a:rPr lang="en-US" sz="1000" dirty="0"/>
              <a:t>Read the product labeling thoroughly before implanting the pulse generator to avoid damage to the ICD system. </a:t>
            </a:r>
            <a:r>
              <a:rPr lang="en-US" sz="1000" dirty="0" smtClean="0"/>
              <a:t>For single </a:t>
            </a:r>
            <a:r>
              <a:rPr lang="en-US" sz="1000" dirty="0"/>
              <a:t>patient use only, Do not reuse, reprocess, or </a:t>
            </a:r>
            <a:r>
              <a:rPr lang="en-US" sz="1000" dirty="0" err="1"/>
              <a:t>resterilize</a:t>
            </a:r>
            <a:r>
              <a:rPr lang="en-US" sz="1000" dirty="0"/>
              <a:t>. Program the pulse generator ventricular </a:t>
            </a:r>
            <a:r>
              <a:rPr lang="en-US" sz="1000" dirty="0" err="1"/>
              <a:t>Tachy</a:t>
            </a:r>
            <a:r>
              <a:rPr lang="en-US" sz="1000" dirty="0"/>
              <a:t> </a:t>
            </a:r>
            <a:r>
              <a:rPr lang="en-US" sz="1000" dirty="0" smtClean="0"/>
              <a:t>Mode to </a:t>
            </a:r>
            <a:r>
              <a:rPr lang="en-US" sz="1000" dirty="0"/>
              <a:t>Off during implant, explant or post-mortem procedures. Always have external defibrillator protection </a:t>
            </a:r>
            <a:r>
              <a:rPr lang="en-US" sz="1000" dirty="0" smtClean="0"/>
              <a:t>available during </a:t>
            </a:r>
            <a:r>
              <a:rPr lang="en-US" sz="1000" dirty="0"/>
              <a:t>implant. Ensure that an external defibrillator and medical personnel skilled in cardiopulmonary </a:t>
            </a:r>
            <a:r>
              <a:rPr lang="en-US" sz="1000" dirty="0" smtClean="0"/>
              <a:t>resuscitation (CPR</a:t>
            </a:r>
            <a:r>
              <a:rPr lang="en-US" sz="1000" dirty="0"/>
              <a:t>) are present during post-implant device testing. Patients should seek medical guidance before </a:t>
            </a:r>
            <a:r>
              <a:rPr lang="en-US" sz="1000" dirty="0" smtClean="0"/>
              <a:t>entering environments </a:t>
            </a:r>
            <a:r>
              <a:rPr lang="en-US" sz="1000" dirty="0"/>
              <a:t>that could adversely affect the operation of the active implantable medical device, including </a:t>
            </a:r>
            <a:r>
              <a:rPr lang="en-US" sz="1000" dirty="0" smtClean="0"/>
              <a:t>areas protected </a:t>
            </a:r>
            <a:r>
              <a:rPr lang="en-US" sz="1000" dirty="0"/>
              <a:t>by a warning notice that prevents entry by patients who have a pulse generator. Do not expose a patient </a:t>
            </a:r>
            <a:r>
              <a:rPr lang="en-US" sz="1000" dirty="0" smtClean="0"/>
              <a:t>to MRI </a:t>
            </a:r>
            <a:r>
              <a:rPr lang="en-US" sz="1000" dirty="0"/>
              <a:t>device scanning. Do not subject a patient with an implanted pulse generator to diathermy. Do not use </a:t>
            </a:r>
            <a:r>
              <a:rPr lang="en-US" sz="1000" dirty="0" smtClean="0"/>
              <a:t>atrial tracking </a:t>
            </a:r>
            <a:r>
              <a:rPr lang="en-US" sz="1000" dirty="0"/>
              <a:t>modes (or an AVT device) in patients with chronic refractory atrial tachyarrhythmias. Do not use this </a:t>
            </a:r>
            <a:r>
              <a:rPr lang="en-US" sz="1000" dirty="0" smtClean="0"/>
              <a:t>pulse generator </a:t>
            </a:r>
            <a:r>
              <a:rPr lang="en-US" sz="1000" dirty="0"/>
              <a:t>with another pulse generator. Do not kink, twist or braid lead with other leads</a:t>
            </a:r>
            <a:r>
              <a:rPr lang="en-US" sz="1000" dirty="0" smtClean="0"/>
              <a:t>..</a:t>
            </a:r>
            <a:endParaRPr lang="en-US" sz="1000" dirty="0"/>
          </a:p>
          <a:p>
            <a:pPr marL="0" indent="0">
              <a:buNone/>
            </a:pPr>
            <a:endParaRPr lang="en-US" sz="400" b="1" dirty="0" smtClean="0"/>
          </a:p>
          <a:p>
            <a:pPr marL="0" indent="0">
              <a:buNone/>
            </a:pPr>
            <a:r>
              <a:rPr lang="en-US" sz="1000" b="1" dirty="0" smtClean="0"/>
              <a:t>Precautions</a:t>
            </a:r>
            <a:endParaRPr lang="en-US" sz="1000" b="1" dirty="0"/>
          </a:p>
          <a:p>
            <a:pPr marL="0" indent="0">
              <a:buNone/>
            </a:pPr>
            <a:r>
              <a:rPr lang="en-US" sz="1000" dirty="0"/>
              <a:t>For specific information on precautions, refer to the following sections of the product labeling: </a:t>
            </a:r>
            <a:r>
              <a:rPr lang="en-US" sz="1000" dirty="0" smtClean="0"/>
              <a:t>clinical considerations</a:t>
            </a:r>
            <a:r>
              <a:rPr lang="en-US" sz="1000" dirty="0"/>
              <a:t>; sterilization and storage; implantation; device programming; environmental and medical </a:t>
            </a:r>
            <a:r>
              <a:rPr lang="en-US" sz="1000" dirty="0" smtClean="0"/>
              <a:t>therapy hazards</a:t>
            </a:r>
            <a:r>
              <a:rPr lang="en-US" sz="1000" dirty="0"/>
              <a:t>; hospital and medical environments; home and occupational environments follow-up testing; explant </a:t>
            </a:r>
            <a:r>
              <a:rPr lang="en-US" sz="1000" dirty="0" smtClean="0"/>
              <a:t>and disposal</a:t>
            </a:r>
            <a:r>
              <a:rPr lang="en-US" sz="1000" dirty="0"/>
              <a:t>; supplemental precautionary information. Advise patients to avoid sources of electromagnetic </a:t>
            </a:r>
            <a:r>
              <a:rPr lang="en-US" sz="1000" dirty="0" smtClean="0"/>
              <a:t>interference (EMI</a:t>
            </a:r>
            <a:r>
              <a:rPr lang="en-US" sz="1000" dirty="0"/>
              <a:t>).</a:t>
            </a:r>
          </a:p>
          <a:p>
            <a:pPr marL="0" indent="0">
              <a:buNone/>
            </a:pPr>
            <a:endParaRPr lang="en-US" sz="400" b="1" dirty="0" smtClean="0"/>
          </a:p>
          <a:p>
            <a:pPr marL="0" indent="0">
              <a:buNone/>
            </a:pPr>
            <a:r>
              <a:rPr lang="en-US" sz="1000" b="1" dirty="0" smtClean="0"/>
              <a:t>Potential </a:t>
            </a:r>
            <a:r>
              <a:rPr lang="en-US" sz="1000" b="1" dirty="0"/>
              <a:t>Adverse Events</a:t>
            </a:r>
          </a:p>
          <a:p>
            <a:pPr marL="0" indent="0">
              <a:buNone/>
            </a:pPr>
            <a:r>
              <a:rPr lang="en-US" sz="1000" dirty="0"/>
              <a:t>Potential adverse events from implantation of the ICD system include, but are not limited to, the </a:t>
            </a:r>
            <a:r>
              <a:rPr lang="en-US" sz="1000" dirty="0" smtClean="0"/>
              <a:t>following: allergic/physical/physiologic </a:t>
            </a:r>
            <a:r>
              <a:rPr lang="en-US" sz="1000" dirty="0"/>
              <a:t>reaction, death, erosion/migration, fibrillation or other arrhythmias, lead or </a:t>
            </a:r>
            <a:r>
              <a:rPr lang="en-US" sz="1000" dirty="0" smtClean="0"/>
              <a:t>accessory breakage </a:t>
            </a:r>
            <a:r>
              <a:rPr lang="en-US" sz="1000" dirty="0"/>
              <a:t>(fracture/insulation/lead tip), hematoma/</a:t>
            </a:r>
            <a:r>
              <a:rPr lang="en-US" sz="1000" dirty="0" err="1"/>
              <a:t>seroma</a:t>
            </a:r>
            <a:r>
              <a:rPr lang="en-US" sz="1000" dirty="0"/>
              <a:t>, inappropriate or inability to provide </a:t>
            </a:r>
            <a:r>
              <a:rPr lang="en-US" sz="1000" dirty="0" smtClean="0"/>
              <a:t>therapy (shocks/pacing/sensing</a:t>
            </a:r>
            <a:r>
              <a:rPr lang="en-US" sz="1000" dirty="0"/>
              <a:t>), infection, procedure related, </a:t>
            </a:r>
            <a:r>
              <a:rPr lang="en-US" sz="1000" dirty="0" err="1"/>
              <a:t>psychologic</a:t>
            </a:r>
            <a:r>
              <a:rPr lang="en-US" sz="1000" dirty="0"/>
              <a:t> intolerance to an ICD system </a:t>
            </a:r>
            <a:r>
              <a:rPr lang="en-US" sz="1000" dirty="0" smtClean="0"/>
              <a:t>– patients susceptible </a:t>
            </a:r>
            <a:r>
              <a:rPr lang="en-US" sz="1000" dirty="0"/>
              <a:t>to frequent shocks despite antiarrhythmic medical management/imagined shocking, and </a:t>
            </a:r>
            <a:r>
              <a:rPr lang="en-US" sz="1000" dirty="0" smtClean="0"/>
              <a:t>component failure</a:t>
            </a:r>
            <a:r>
              <a:rPr lang="en-US" sz="1000" dirty="0"/>
              <a:t>. In rare cases severe complications or device failures can occur</a:t>
            </a:r>
            <a:r>
              <a:rPr lang="en-US" sz="1000" dirty="0" smtClean="0"/>
              <a:t>.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i="1" dirty="0"/>
              <a:t>Refer to the product labeling for specific indications, contraindications, warnings/ precautions and adverse events. Rx only.</a:t>
            </a:r>
          </a:p>
          <a:p>
            <a:pPr marL="0" indent="0">
              <a:buNone/>
            </a:pPr>
            <a:r>
              <a:rPr lang="en-US" sz="1000" i="1" dirty="0"/>
              <a:t>(Rev. P)</a:t>
            </a:r>
          </a:p>
        </p:txBody>
      </p:sp>
    </p:spTree>
    <p:extLst>
      <p:ext uri="{BB962C8B-B14F-4D97-AF65-F5344CB8AC3E}">
        <p14:creationId xmlns:p14="http://schemas.microsoft.com/office/powerpoint/2010/main" val="33970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978729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sz="2400" dirty="0" smtClean="0"/>
              <a:t>ICD </a:t>
            </a:r>
            <a:r>
              <a:rPr lang="en-US" sz="2400" dirty="0"/>
              <a:t>Systems from Boston Scientific –</a:t>
            </a:r>
            <a:br>
              <a:rPr lang="en-US" sz="2400" dirty="0"/>
            </a:br>
            <a:r>
              <a:rPr lang="en-US" sz="2400" dirty="0"/>
              <a:t>PUNCTUA, ENERGEN, and INCEPTA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1625" y="1254825"/>
            <a:ext cx="8593775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b="1" dirty="0"/>
              <a:t>ICD Indications and Usage</a:t>
            </a:r>
          </a:p>
          <a:p>
            <a:pPr marL="0" indent="0">
              <a:buNone/>
            </a:pPr>
            <a:r>
              <a:rPr lang="en-US" sz="900" dirty="0"/>
              <a:t>PUNCTUA</a:t>
            </a:r>
            <a:r>
              <a:rPr lang="en-US" sz="900" baseline="30000" dirty="0"/>
              <a:t>TM</a:t>
            </a:r>
            <a:r>
              <a:rPr lang="en-US" sz="900" dirty="0"/>
              <a:t>, ENERGEN</a:t>
            </a:r>
            <a:r>
              <a:rPr lang="en-US" sz="900" baseline="30000" dirty="0"/>
              <a:t>TM</a:t>
            </a:r>
            <a:r>
              <a:rPr lang="en-US" sz="900" dirty="0"/>
              <a:t>, and INCEPTA</a:t>
            </a:r>
            <a:r>
              <a:rPr lang="en-US" sz="900" baseline="30000" dirty="0"/>
              <a:t>TM</a:t>
            </a:r>
            <a:r>
              <a:rPr lang="en-US" sz="900" dirty="0"/>
              <a:t> ICDs are intended to provide ventricular </a:t>
            </a:r>
            <a:r>
              <a:rPr lang="en-US" sz="900" dirty="0" err="1"/>
              <a:t>antitachycardia</a:t>
            </a:r>
            <a:r>
              <a:rPr lang="en-US" sz="900" dirty="0"/>
              <a:t> pacing </a:t>
            </a:r>
            <a:r>
              <a:rPr lang="en-US" sz="900" dirty="0" smtClean="0"/>
              <a:t>and ventricular </a:t>
            </a:r>
            <a:r>
              <a:rPr lang="en-US" sz="900" dirty="0"/>
              <a:t>defibrillation for automated treatment of life-threatening ventricular </a:t>
            </a:r>
            <a:r>
              <a:rPr lang="en-US" sz="900" dirty="0" smtClean="0"/>
              <a:t>arrhythmias.</a:t>
            </a:r>
          </a:p>
          <a:p>
            <a:pPr marL="0" indent="0">
              <a:buNone/>
            </a:pPr>
            <a:r>
              <a:rPr lang="en-US" sz="900" b="1" dirty="0" smtClean="0"/>
              <a:t>Contraindications</a:t>
            </a:r>
            <a:endParaRPr lang="en-US" sz="900" b="1" dirty="0"/>
          </a:p>
          <a:p>
            <a:pPr marL="0" indent="0">
              <a:buNone/>
            </a:pPr>
            <a:r>
              <a:rPr lang="en-US" sz="900" dirty="0"/>
              <a:t>Use of these ICD systems are contraindicated in: Patients whose ventricular tachyarrhythmias may have </a:t>
            </a:r>
            <a:r>
              <a:rPr lang="en-US" sz="900" dirty="0" smtClean="0"/>
              <a:t>reversible cause</a:t>
            </a:r>
            <a:r>
              <a:rPr lang="en-US" sz="900" dirty="0"/>
              <a:t>, such as 1) digitalis intoxication, 2) electrolyte imbalance, 3) hypoxia, or 4) sepsis, or whose </a:t>
            </a:r>
            <a:r>
              <a:rPr lang="en-US" sz="900" dirty="0" smtClean="0"/>
              <a:t>ventricular tachyarrhythmias </a:t>
            </a:r>
            <a:r>
              <a:rPr lang="en-US" sz="900" dirty="0"/>
              <a:t>have a transient cause, such as 1) acute myocardial infarction, 2) electrocution, or 3) </a:t>
            </a:r>
            <a:r>
              <a:rPr lang="en-US" sz="900" dirty="0" smtClean="0"/>
              <a:t>drowning. Patients </a:t>
            </a:r>
            <a:r>
              <a:rPr lang="en-US" sz="900" dirty="0"/>
              <a:t>who have a unipolar pacemaker.</a:t>
            </a:r>
          </a:p>
          <a:p>
            <a:pPr marL="0" indent="0">
              <a:buNone/>
            </a:pPr>
            <a:r>
              <a:rPr lang="en-US" sz="900" b="1" dirty="0"/>
              <a:t>Warnings</a:t>
            </a:r>
          </a:p>
          <a:p>
            <a:pPr marL="0" indent="0">
              <a:buNone/>
            </a:pPr>
            <a:r>
              <a:rPr lang="en-US" sz="900" dirty="0"/>
              <a:t>Read the product labeling thoroughly before implanting the pulse generator to avoid damage to the ICD system. </a:t>
            </a:r>
            <a:r>
              <a:rPr lang="en-US" sz="900" dirty="0" smtClean="0"/>
              <a:t>For single </a:t>
            </a:r>
            <a:r>
              <a:rPr lang="en-US" sz="900" dirty="0"/>
              <a:t>patient use only. Do not reuse, reprocess, or </a:t>
            </a:r>
            <a:r>
              <a:rPr lang="en-US" sz="900" dirty="0" err="1"/>
              <a:t>resterilize</a:t>
            </a:r>
            <a:r>
              <a:rPr lang="en-US" sz="900" dirty="0"/>
              <a:t>. Program the pulse generator ventricular </a:t>
            </a:r>
            <a:r>
              <a:rPr lang="en-US" sz="900" dirty="0" err="1"/>
              <a:t>Tachy</a:t>
            </a:r>
            <a:r>
              <a:rPr lang="en-US" sz="900" dirty="0"/>
              <a:t> </a:t>
            </a:r>
            <a:r>
              <a:rPr lang="en-US" sz="900" dirty="0" smtClean="0"/>
              <a:t>Mode to </a:t>
            </a:r>
            <a:r>
              <a:rPr lang="en-US" sz="900" dirty="0"/>
              <a:t>Off during implant, explant or post-mortem procedures. Always have external defibrillator protection </a:t>
            </a:r>
            <a:r>
              <a:rPr lang="en-US" sz="900" dirty="0" smtClean="0"/>
              <a:t>available during </a:t>
            </a:r>
            <a:r>
              <a:rPr lang="en-US" sz="900" dirty="0"/>
              <a:t>implant. Ensure that an external defibrillator and medical personnel skilled in cardiopulmonary </a:t>
            </a:r>
            <a:r>
              <a:rPr lang="en-US" sz="900" dirty="0" smtClean="0"/>
              <a:t>resuscitation (CPR</a:t>
            </a:r>
            <a:r>
              <a:rPr lang="en-US" sz="900" dirty="0"/>
              <a:t>) are present during post-implant device testing. Patients should seek medical guidance before </a:t>
            </a:r>
            <a:r>
              <a:rPr lang="en-US" sz="900" dirty="0" smtClean="0"/>
              <a:t>entering environments </a:t>
            </a:r>
            <a:r>
              <a:rPr lang="en-US" sz="900" dirty="0"/>
              <a:t>that could adversely affect the operation of the active implantable medical device, including </a:t>
            </a:r>
            <a:r>
              <a:rPr lang="en-US" sz="900" dirty="0" smtClean="0"/>
              <a:t>areas protected </a:t>
            </a:r>
            <a:r>
              <a:rPr lang="en-US" sz="900" dirty="0"/>
              <a:t>by a warning notice that prevents entry by patients who have a pulse generator. Do not expose a patient </a:t>
            </a:r>
            <a:r>
              <a:rPr lang="en-US" sz="900" dirty="0" smtClean="0"/>
              <a:t>to MRI </a:t>
            </a:r>
            <a:r>
              <a:rPr lang="en-US" sz="900" dirty="0"/>
              <a:t>device scanning. Do not subject a patient with an implanted pulse generator to diathermy. Do not use </a:t>
            </a:r>
            <a:r>
              <a:rPr lang="en-US" sz="900" dirty="0" smtClean="0"/>
              <a:t>atrial tracking </a:t>
            </a:r>
            <a:r>
              <a:rPr lang="en-US" sz="900" dirty="0"/>
              <a:t>modes in patients with chronic refractory atrial tachyarrhythmias. Do not use this pulse generator </a:t>
            </a:r>
            <a:r>
              <a:rPr lang="en-US" sz="900" dirty="0" smtClean="0"/>
              <a:t>with another </a:t>
            </a:r>
            <a:r>
              <a:rPr lang="en-US" sz="900" dirty="0"/>
              <a:t>pulse generator. Do not kink, twist or braid lead with other </a:t>
            </a:r>
            <a:r>
              <a:rPr lang="en-US" sz="900" dirty="0" smtClean="0"/>
              <a:t>leads.</a:t>
            </a:r>
            <a:br>
              <a:rPr lang="en-US" sz="900" dirty="0" smtClean="0"/>
            </a:br>
            <a:r>
              <a:rPr lang="en-US" sz="900" dirty="0" smtClean="0"/>
              <a:t>For </a:t>
            </a:r>
            <a:r>
              <a:rPr lang="en-US" sz="900" dirty="0"/>
              <a:t>DF4-LLHH or DF4-LLHO leads, use caution handling the lead terminal when the Connector Tool is not </a:t>
            </a:r>
            <a:r>
              <a:rPr lang="en-US" sz="900" dirty="0" smtClean="0"/>
              <a:t>present on </a:t>
            </a:r>
            <a:r>
              <a:rPr lang="en-US" sz="900" dirty="0"/>
              <a:t>the lead and do not directly contact the lead terminal with any surgical instruments or electrical connections </a:t>
            </a:r>
            <a:r>
              <a:rPr lang="en-US" sz="900" dirty="0" smtClean="0"/>
              <a:t>such as </a:t>
            </a:r>
            <a:r>
              <a:rPr lang="en-US" sz="900" dirty="0"/>
              <a:t>PSA (alligator) clips, ECG connections, forceps, hemostats, and clamps. Do not contact any other portion of </a:t>
            </a:r>
            <a:r>
              <a:rPr lang="en-US" sz="900" dirty="0" smtClean="0"/>
              <a:t>the DF4-LLHH </a:t>
            </a:r>
            <a:r>
              <a:rPr lang="en-US" sz="900" dirty="0"/>
              <a:t>or DF4-LLHO lead terminal, other than the terminal pin even when the lead cap is in place.</a:t>
            </a:r>
          </a:p>
          <a:p>
            <a:pPr marL="0" indent="0">
              <a:buNone/>
            </a:pPr>
            <a:r>
              <a:rPr lang="en-US" sz="900" b="1" dirty="0"/>
              <a:t>Precautions</a:t>
            </a:r>
          </a:p>
          <a:p>
            <a:pPr marL="0" indent="0">
              <a:buNone/>
            </a:pPr>
            <a:r>
              <a:rPr lang="en-US" sz="900" dirty="0"/>
              <a:t>For specific information on precautions, refer to the following sections of the product labeling: </a:t>
            </a:r>
            <a:r>
              <a:rPr lang="en-US" sz="900" dirty="0" smtClean="0"/>
              <a:t>clinical considerations</a:t>
            </a:r>
            <a:r>
              <a:rPr lang="en-US" sz="900" dirty="0"/>
              <a:t>; sterilization and storage; implantation; device programming; environmental and medical </a:t>
            </a:r>
            <a:r>
              <a:rPr lang="en-US" sz="900" dirty="0" smtClean="0"/>
              <a:t>therapy hazards</a:t>
            </a:r>
            <a:r>
              <a:rPr lang="en-US" sz="900" dirty="0"/>
              <a:t>; hospital and medical environments; home and occupational environments follow-up testing; explant </a:t>
            </a:r>
            <a:r>
              <a:rPr lang="en-US" sz="900" dirty="0" smtClean="0"/>
              <a:t>and disposal</a:t>
            </a:r>
            <a:r>
              <a:rPr lang="en-US" sz="900" dirty="0"/>
              <a:t>; supplemental precautionary information. Advise patients to avoid sources of electromagnetic </a:t>
            </a:r>
            <a:r>
              <a:rPr lang="en-US" sz="900" dirty="0" smtClean="0"/>
              <a:t>interference (EMI</a:t>
            </a:r>
            <a:r>
              <a:rPr lang="en-US" sz="900" dirty="0"/>
              <a:t>).</a:t>
            </a:r>
          </a:p>
          <a:p>
            <a:pPr marL="0" indent="0">
              <a:buNone/>
            </a:pPr>
            <a:r>
              <a:rPr lang="en-US" sz="900" b="1" dirty="0"/>
              <a:t>Potential Adverse Events</a:t>
            </a:r>
          </a:p>
          <a:p>
            <a:pPr marL="0" indent="0">
              <a:buNone/>
            </a:pPr>
            <a:r>
              <a:rPr lang="en-US" sz="900" dirty="0"/>
              <a:t>Potential adverse events from implantation of the ICD system include, but are not limited to, the </a:t>
            </a:r>
            <a:r>
              <a:rPr lang="en-US" sz="900" dirty="0" smtClean="0"/>
              <a:t>following: allergic/physical/physiologic </a:t>
            </a:r>
            <a:r>
              <a:rPr lang="en-US" sz="900" dirty="0"/>
              <a:t>reaction, death, erosion/migration, fibrillation or other arrhythmias, lead or </a:t>
            </a:r>
            <a:r>
              <a:rPr lang="en-US" sz="900" dirty="0" smtClean="0"/>
              <a:t>accessory breakage </a:t>
            </a:r>
            <a:r>
              <a:rPr lang="en-US" sz="900" dirty="0"/>
              <a:t>(fracture/insulation/lead tip), hematoma/</a:t>
            </a:r>
            <a:r>
              <a:rPr lang="en-US" sz="900" dirty="0" err="1"/>
              <a:t>seroma</a:t>
            </a:r>
            <a:r>
              <a:rPr lang="en-US" sz="900" dirty="0"/>
              <a:t>, inappropriate or inability to provide </a:t>
            </a:r>
            <a:r>
              <a:rPr lang="en-US" sz="900" dirty="0" smtClean="0"/>
              <a:t>therapy (shocks/pacing/sensing</a:t>
            </a:r>
            <a:r>
              <a:rPr lang="en-US" sz="900" dirty="0"/>
              <a:t>), infection, procedure related, </a:t>
            </a:r>
            <a:r>
              <a:rPr lang="en-US" sz="900" dirty="0" err="1"/>
              <a:t>psychologic</a:t>
            </a:r>
            <a:r>
              <a:rPr lang="en-US" sz="900" dirty="0"/>
              <a:t> intolerance to an ICD system </a:t>
            </a:r>
            <a:r>
              <a:rPr lang="en-US" sz="900" dirty="0" smtClean="0"/>
              <a:t>– patients susceptible </a:t>
            </a:r>
            <a:r>
              <a:rPr lang="en-US" sz="900" dirty="0"/>
              <a:t>to frequent shocks despite antiarrhythmic medical management/imagined shocking, and </a:t>
            </a:r>
            <a:r>
              <a:rPr lang="en-US" sz="900" dirty="0" smtClean="0"/>
              <a:t>component failure</a:t>
            </a:r>
            <a:r>
              <a:rPr lang="en-US" sz="900" dirty="0"/>
              <a:t>. In rare cases severe complications or device failures can occur</a:t>
            </a:r>
            <a:r>
              <a:rPr lang="en-US" sz="900" dirty="0" smtClean="0"/>
              <a:t>.</a:t>
            </a:r>
            <a:br>
              <a:rPr lang="en-US" sz="9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/>
          </a:p>
          <a:p>
            <a:pPr marL="0" indent="0">
              <a:buNone/>
            </a:pPr>
            <a:r>
              <a:rPr lang="en-US" sz="900" i="1" dirty="0"/>
              <a:t>Refer to the product labeling for specific indications, contraindications, warnings/ precautions and adverse events. Rx only.</a:t>
            </a:r>
          </a:p>
          <a:p>
            <a:pPr marL="0" indent="0">
              <a:buNone/>
            </a:pPr>
            <a:r>
              <a:rPr lang="en-US" sz="900" i="1" dirty="0"/>
              <a:t>(Rev. A)</a:t>
            </a:r>
          </a:p>
        </p:txBody>
      </p:sp>
    </p:spTree>
    <p:extLst>
      <p:ext uri="{BB962C8B-B14F-4D97-AF65-F5344CB8AC3E}">
        <p14:creationId xmlns:p14="http://schemas.microsoft.com/office/powerpoint/2010/main" val="103423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015663"/>
          </a:xfrm>
        </p:spPr>
        <p:txBody>
          <a:bodyPr/>
          <a:lstStyle/>
          <a:p>
            <a:r>
              <a:rPr lang="en-US" dirty="0" smtClean="0"/>
              <a:t>MADIT-RIT</a:t>
            </a:r>
            <a:br>
              <a:rPr lang="en-US" dirty="0" smtClean="0"/>
            </a:br>
            <a:r>
              <a:rPr lang="en-US" sz="2400" dirty="0" smtClean="0"/>
              <a:t>Background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ICD is highly effective in reducing mortality in high-risk cardiac </a:t>
            </a:r>
            <a:r>
              <a:rPr lang="en-US" dirty="0" smtClean="0"/>
              <a:t>pts.</a:t>
            </a:r>
            <a:r>
              <a:rPr lang="en-US" baseline="30000" dirty="0" smtClean="0"/>
              <a:t>1-3</a:t>
            </a:r>
            <a:endParaRPr lang="en-US" baseline="30000" dirty="0"/>
          </a:p>
          <a:p>
            <a:r>
              <a:rPr lang="en-US" dirty="0"/>
              <a:t>Despite sophisticated device-detection algorithms, 8-40% of ICD therapies are inappropriate with adverse side </a:t>
            </a:r>
            <a:r>
              <a:rPr lang="en-US" dirty="0" smtClean="0"/>
              <a:t>effects</a:t>
            </a:r>
            <a:r>
              <a:rPr lang="en-US" baseline="30000" dirty="0" smtClean="0"/>
              <a:t>4-14</a:t>
            </a:r>
            <a:endParaRPr lang="en-US" baseline="30000" dirty="0"/>
          </a:p>
          <a:p>
            <a:r>
              <a:rPr lang="en-US" dirty="0" smtClean="0"/>
              <a:t>Question</a:t>
            </a:r>
            <a:r>
              <a:rPr lang="en-US" dirty="0"/>
              <a:t>: can ICD devices be reprogrammed to </a:t>
            </a:r>
            <a:r>
              <a:rPr lang="en-US" dirty="0" smtClean="0"/>
              <a:t>reduce </a:t>
            </a:r>
            <a:r>
              <a:rPr lang="en-US" dirty="0"/>
              <a:t>inappropriate therapies?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1385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631216"/>
          </a:xfrm>
        </p:spPr>
        <p:txBody>
          <a:bodyPr/>
          <a:lstStyle/>
          <a:p>
            <a:r>
              <a:rPr lang="en-US" dirty="0"/>
              <a:t>MADIT-RIT</a:t>
            </a:r>
            <a:br>
              <a:rPr lang="en-US" dirty="0"/>
            </a:br>
            <a:r>
              <a:rPr lang="en-US" sz="2400" dirty="0"/>
              <a:t>Study Overview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521244" cy="5410200"/>
          </a:xfrm>
        </p:spPr>
        <p:txBody>
          <a:bodyPr/>
          <a:lstStyle/>
          <a:p>
            <a:pPr marL="2743200" indent="-2743200" eaLnBrk="1" hangingPunct="1">
              <a:spcBef>
                <a:spcPct val="0"/>
              </a:spcBef>
              <a:buNone/>
            </a:pPr>
            <a:r>
              <a:rPr lang="en-US" sz="1600" b="1" kern="1200" dirty="0">
                <a:solidFill>
                  <a:srgbClr val="FFFFFF"/>
                </a:solidFill>
                <a:cs typeface="Lucida Sans Unicode"/>
              </a:rPr>
              <a:t>Study Hypothesis: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	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Dual-chamber 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ICD or CRT-D devices with high-rate cutoff (&gt;200bpm), or duration-delay (initial 60sec monitoring delay @&gt;170bpm) plus Rhythm ID® detection will be associated with fewer 1st inappropriate therapies than standard/conventional programming (2.5sec delay @ &gt;170bpm) without increase in mortality </a:t>
            </a: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endParaRPr lang="en-US" sz="1600" kern="1200" dirty="0">
              <a:solidFill>
                <a:srgbClr val="FFFFFF"/>
              </a:solidFill>
              <a:cs typeface="Lucida Sans Unicode"/>
            </a:endParaRPr>
          </a:p>
          <a:p>
            <a:pPr marL="2743200" lvl="0" indent="-2743200" eaLnBrk="1" hangingPunct="1">
              <a:spcBef>
                <a:spcPct val="0"/>
              </a:spcBef>
              <a:buClrTx/>
              <a:buNone/>
            </a:pPr>
            <a:r>
              <a:rPr lang="en-US" sz="1600" b="1" kern="1200" dirty="0">
                <a:solidFill>
                  <a:srgbClr val="FFFFFF"/>
                </a:solidFill>
                <a:cs typeface="Lucida Sans Unicode"/>
              </a:rPr>
              <a:t>Study Design: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 	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Randomized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, 3-arm study of patients randomized 1:1:1 to either conventional, high-rate cutoff, or duration-delay programming</a:t>
            </a: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endParaRPr lang="en-US" sz="1600" kern="1200" dirty="0">
              <a:solidFill>
                <a:srgbClr val="FFFFFF"/>
              </a:solidFill>
              <a:cs typeface="Lucida Sans Unicode"/>
            </a:endParaRP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600" b="1" kern="1200" dirty="0">
                <a:solidFill>
                  <a:srgbClr val="FFFFFF"/>
                </a:solidFill>
                <a:cs typeface="Lucida Sans Unicode"/>
              </a:rPr>
              <a:t>Primary Endpoint: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	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	First 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episode of inappropriate 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therapy (defined as </a:t>
            </a: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	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		shock or ATP)</a:t>
            </a:r>
            <a:endParaRPr lang="en-US" sz="1600" kern="1200" dirty="0">
              <a:solidFill>
                <a:srgbClr val="FFFFFF"/>
              </a:solidFill>
              <a:cs typeface="Lucida Sans Unicode"/>
            </a:endParaRP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		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		B 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arm vs. A arm</a:t>
            </a: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		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		C 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arm vs. A arm</a:t>
            </a: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endParaRPr lang="en-US" sz="1600" kern="1200" dirty="0">
              <a:solidFill>
                <a:srgbClr val="FFFFFF"/>
              </a:solidFill>
              <a:cs typeface="Lucida Sans Unicode"/>
            </a:endParaRP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600" b="1" kern="1200" dirty="0">
                <a:solidFill>
                  <a:srgbClr val="FFFFFF"/>
                </a:solidFill>
                <a:cs typeface="Lucida Sans Unicode"/>
              </a:rPr>
              <a:t>Secondary Endpoints: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	All-cause 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mortality</a:t>
            </a: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	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		Syncope</a:t>
            </a:r>
            <a:endParaRPr lang="en-US" sz="1600" kern="1200" dirty="0">
              <a:solidFill>
                <a:srgbClr val="FFFFFF"/>
              </a:solidFill>
              <a:cs typeface="Lucida Sans Unicode"/>
            </a:endParaRP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endParaRPr lang="en-US" sz="1600" kern="1200" dirty="0">
              <a:solidFill>
                <a:srgbClr val="FFFFFF"/>
              </a:solidFill>
              <a:cs typeface="Lucida Sans Unicode"/>
            </a:endParaRP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600" b="1" kern="1200" dirty="0">
                <a:solidFill>
                  <a:srgbClr val="FFFFFF"/>
                </a:solidFill>
                <a:cs typeface="Lucida Sans Unicode"/>
              </a:rPr>
              <a:t>Number of Patients: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 	1500 from 98 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centers</a:t>
            </a: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	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		</a:t>
            </a:r>
            <a:r>
              <a:rPr lang="es-ES" sz="1600" kern="1200" dirty="0" smtClean="0">
                <a:solidFill>
                  <a:srgbClr val="FFFFFF"/>
                </a:solidFill>
                <a:cs typeface="Lucida Sans Unicode"/>
              </a:rPr>
              <a:t>US</a:t>
            </a:r>
            <a:r>
              <a:rPr lang="es-ES" sz="1600" kern="1200" dirty="0">
                <a:solidFill>
                  <a:srgbClr val="FFFFFF"/>
                </a:solidFill>
                <a:cs typeface="Lucida Sans Unicode"/>
              </a:rPr>
              <a:t>, </a:t>
            </a:r>
            <a:r>
              <a:rPr lang="es-ES" sz="1600" kern="1200" dirty="0" err="1">
                <a:solidFill>
                  <a:srgbClr val="FFFFFF"/>
                </a:solidFill>
                <a:cs typeface="Lucida Sans Unicode"/>
              </a:rPr>
              <a:t>Canada</a:t>
            </a:r>
            <a:r>
              <a:rPr lang="es-ES" sz="1600" kern="1200" dirty="0">
                <a:solidFill>
                  <a:srgbClr val="FFFFFF"/>
                </a:solidFill>
                <a:cs typeface="Lucida Sans Unicode"/>
              </a:rPr>
              <a:t>, </a:t>
            </a:r>
            <a:r>
              <a:rPr lang="es-ES" sz="1600" kern="1200" dirty="0" err="1">
                <a:solidFill>
                  <a:srgbClr val="FFFFFF"/>
                </a:solidFill>
                <a:cs typeface="Lucida Sans Unicode"/>
              </a:rPr>
              <a:t>Europe</a:t>
            </a:r>
            <a:r>
              <a:rPr lang="es-ES" sz="1600" kern="1200" dirty="0">
                <a:solidFill>
                  <a:srgbClr val="FFFFFF"/>
                </a:solidFill>
                <a:cs typeface="Lucida Sans Unicode"/>
              </a:rPr>
              <a:t>, Israel </a:t>
            </a:r>
            <a:r>
              <a:rPr lang="es-ES" sz="1600" kern="1200" dirty="0" smtClean="0">
                <a:solidFill>
                  <a:srgbClr val="FFFFFF"/>
                </a:solidFill>
                <a:cs typeface="Lucida Sans Unicode"/>
              </a:rPr>
              <a:t>and </a:t>
            </a:r>
            <a:r>
              <a:rPr lang="es-ES" sz="1600" kern="1200" dirty="0" err="1" smtClean="0">
                <a:solidFill>
                  <a:srgbClr val="FFFFFF"/>
                </a:solidFill>
                <a:cs typeface="Lucida Sans Unicode"/>
              </a:rPr>
              <a:t>Japan</a:t>
            </a:r>
            <a:endParaRPr lang="en-US" sz="1600" kern="1200" dirty="0">
              <a:solidFill>
                <a:srgbClr val="FFFFFF"/>
              </a:solidFill>
              <a:cs typeface="Lucida Sans Unicode"/>
            </a:endParaRP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		</a:t>
            </a: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600" b="1" kern="1200" dirty="0">
                <a:solidFill>
                  <a:srgbClr val="FFFFFF"/>
                </a:solidFill>
                <a:cs typeface="Lucida Sans Unicode"/>
              </a:rPr>
              <a:t>Presented By: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	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	Arthur </a:t>
            </a:r>
            <a:r>
              <a:rPr lang="en-US" sz="1600" kern="1200" dirty="0">
                <a:solidFill>
                  <a:srgbClr val="FFFFFF"/>
                </a:solidFill>
                <a:cs typeface="Lucida Sans Unicode"/>
              </a:rPr>
              <a:t>J. Moss, MD, AHA </a:t>
            </a:r>
            <a:r>
              <a:rPr lang="en-US" sz="1600" kern="1200" dirty="0" smtClean="0">
                <a:solidFill>
                  <a:srgbClr val="FFFFFF"/>
                </a:solidFill>
                <a:cs typeface="Lucida Sans Unicode"/>
              </a:rPr>
              <a:t>2012</a:t>
            </a:r>
            <a:endParaRPr lang="en-US" sz="1600" kern="1200" dirty="0">
              <a:solidFill>
                <a:srgbClr val="FFFFFF"/>
              </a:solidFill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29866268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015663"/>
          </a:xfrm>
        </p:spPr>
        <p:txBody>
          <a:bodyPr/>
          <a:lstStyle/>
          <a:p>
            <a:r>
              <a:rPr lang="en-US" dirty="0" smtClean="0"/>
              <a:t>MADIT-RIT</a:t>
            </a:r>
            <a:br>
              <a:rPr lang="en-US" dirty="0" smtClean="0"/>
            </a:br>
            <a:r>
              <a:rPr lang="en-US" sz="2400" dirty="0" smtClean="0"/>
              <a:t>Three </a:t>
            </a:r>
            <a:r>
              <a:rPr lang="en-US" sz="2400" dirty="0"/>
              <a:t>Treatment </a:t>
            </a:r>
            <a:r>
              <a:rPr lang="en-US" sz="2400" dirty="0" smtClean="0"/>
              <a:t>Arms (abbreviated)*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711861"/>
              </p:ext>
            </p:extLst>
          </p:nvPr>
        </p:nvGraphicFramePr>
        <p:xfrm>
          <a:off x="241300" y="1036126"/>
          <a:ext cx="8674100" cy="480457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40567"/>
                <a:gridCol w="2709333"/>
                <a:gridCol w="3124200"/>
              </a:tblGrid>
              <a:tr h="4750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Arm 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(Conventional)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Arm 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(High-rate)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Arm 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(Duration-delay)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66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Zone 1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Zone 1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Zone 1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1145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&gt;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170 </a:t>
                      </a:r>
                      <a:r>
                        <a:rPr kumimoji="0" lang="en-US" sz="1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bpm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, 2.5s delay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170 </a:t>
                      </a:r>
                      <a:r>
                        <a:rPr kumimoji="0" lang="en-US" sz="12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bpm</a:t>
                      </a:r>
                      <a:endParaRPr kumimoji="0" lang="en-US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&gt;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170 </a:t>
                      </a:r>
                      <a:r>
                        <a:rPr kumimoji="0" lang="en-US" sz="1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bpm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, 60s delay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855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Onset/Stability Detection Enhancements ON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Monitor only</a:t>
                      </a: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Rhythm ID</a:t>
                      </a:r>
                      <a:r>
                        <a:rPr kumimoji="0" lang="en-US" sz="12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®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 Detection 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Enhancements ON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4911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ATP + Shock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ATP + Shock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SRD 3 min initial</a:t>
                      </a: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SRD Off</a:t>
                      </a: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Zone 2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Zone 2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Zone 2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7167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&gt;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200 </a:t>
                      </a:r>
                      <a:r>
                        <a:rPr kumimoji="0" lang="en-US" sz="1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bpm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, 1s delay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&gt;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200 </a:t>
                      </a:r>
                      <a:r>
                        <a:rPr kumimoji="0" lang="en-US" sz="1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bpm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, 2.5s delay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&gt;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200 </a:t>
                      </a:r>
                      <a:r>
                        <a:rPr kumimoji="0" lang="en-US" sz="1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bpm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, 12s delay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855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Quick </a:t>
                      </a: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Convert</a:t>
                      </a:r>
                      <a:r>
                        <a:rPr kumimoji="0" lang="en-US" sz="1200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TM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  ATP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Shock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Quick </a:t>
                      </a: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Convert</a:t>
                      </a:r>
                      <a:r>
                        <a:rPr kumimoji="0" lang="en-US" sz="1200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TM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  ATP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Shock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Rhythm ID</a:t>
                      </a:r>
                      <a:r>
                        <a:rPr kumimoji="0" lang="en-US" sz="12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®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 Detection 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Enhancements ON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1031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ATP + Shock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10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SRD Off</a:t>
                      </a: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ea typeface="+mn-ea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Zone 3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 :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&gt;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250 </a:t>
                      </a:r>
                      <a:r>
                        <a:rPr kumimoji="0" lang="en-US" sz="1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bpm</a:t>
                      </a: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, 2.5s delay</a:t>
                      </a: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2710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Quick </a:t>
                      </a:r>
                      <a:r>
                        <a:rPr kumimoji="0" lang="en-US" sz="12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Convert</a:t>
                      </a:r>
                      <a:r>
                        <a:rPr kumimoji="0" lang="en-US" sz="1200" u="none" strike="noStrike" kern="1200" cap="none" normalizeH="0" baseline="3000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TM</a:t>
                      </a:r>
                      <a:r>
                        <a:rPr kumimoji="0" lang="en-US" sz="12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  ATP + Shock</a:t>
                      </a:r>
                    </a:p>
                  </a:txBody>
                  <a:tcPr horzOverflow="overflow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47450" y="6497775"/>
            <a:ext cx="660469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C0C0C0"/>
                </a:solidFill>
                <a:effectLst/>
                <a:uLnTx/>
                <a:uFillTx/>
                <a:latin typeface="Lucida Sans Unicode"/>
                <a:cs typeface="Arial" pitchFamily="34" charset="0"/>
              </a:rPr>
              <a:t>*All programming</a:t>
            </a:r>
            <a:r>
              <a:rPr kumimoji="0" lang="en-US" sz="800" b="0" i="0" u="none" strike="noStrike" kern="0" cap="none" spc="0" normalizeH="0" noProof="0" dirty="0" smtClean="0">
                <a:ln>
                  <a:noFill/>
                </a:ln>
                <a:solidFill>
                  <a:srgbClr val="C0C0C0"/>
                </a:solidFill>
                <a:effectLst/>
                <a:uLnTx/>
                <a:uFillTx/>
                <a:latin typeface="Lucida Sans Unicode"/>
                <a:cs typeface="Arial" pitchFamily="34" charset="0"/>
              </a:rPr>
              <a:t> is within approved labeling.  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C0C0C0"/>
                </a:solidFill>
                <a:effectLst/>
                <a:uLnTx/>
                <a:uFillTx/>
                <a:latin typeface="Lucida Sans Unicode"/>
                <a:cs typeface="Arial" pitchFamily="34" charset="0"/>
              </a:rPr>
              <a:t>Rhythm ID® and Quick </a:t>
            </a:r>
            <a:r>
              <a:rPr kumimoji="0" lang="en-US" sz="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0C0C0"/>
                </a:solidFill>
                <a:effectLst/>
                <a:uLnTx/>
                <a:uFillTx/>
                <a:latin typeface="Lucida Sans Unicode"/>
                <a:cs typeface="Arial" pitchFamily="34" charset="0"/>
              </a:rPr>
              <a:t>Convert</a:t>
            </a:r>
            <a:r>
              <a:rPr kumimoji="0" lang="en-US" sz="800" b="0" i="0" u="none" strike="noStrike" kern="0" cap="none" spc="0" normalizeH="0" baseline="30000" noProof="0" dirty="0" err="1" smtClean="0">
                <a:ln>
                  <a:noFill/>
                </a:ln>
                <a:solidFill>
                  <a:srgbClr val="C0C0C0"/>
                </a:solidFill>
                <a:effectLst/>
                <a:uLnTx/>
                <a:uFillTx/>
                <a:latin typeface="Lucida Sans Unicode"/>
                <a:cs typeface="Arial" pitchFamily="34" charset="0"/>
              </a:rPr>
              <a:t>TM</a:t>
            </a:r>
            <a:r>
              <a:rPr kumimoji="0" lang="en-US" sz="8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C0C0C0"/>
                </a:solidFill>
                <a:effectLst/>
                <a:uLnTx/>
                <a:uFillTx/>
                <a:latin typeface="Lucida Sans Unicode"/>
                <a:cs typeface="Arial" pitchFamily="34" charset="0"/>
              </a:rPr>
              <a:t>  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C0C0C0"/>
                </a:solidFill>
                <a:effectLst/>
                <a:uLnTx/>
                <a:uFillTx/>
                <a:latin typeface="Lucida Sans Unicode"/>
                <a:cs typeface="Arial" pitchFamily="34" charset="0"/>
              </a:rPr>
              <a:t>are trademarks of Boston Scientific Corporation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234" y="5903025"/>
            <a:ext cx="8811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For a complete listing of all programming parameters, </a:t>
            </a:r>
          </a:p>
          <a:p>
            <a:pPr algn="ctr"/>
            <a:r>
              <a:rPr lang="en-US" sz="1600" i="1" dirty="0" smtClean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please contact Boston Scientific at 1-800-CARDIAC</a:t>
            </a:r>
            <a:endParaRPr lang="en-US" sz="1600" i="1" dirty="0">
              <a:solidFill>
                <a:srgbClr val="FFFFCC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23894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015663"/>
          </a:xfrm>
        </p:spPr>
        <p:txBody>
          <a:bodyPr/>
          <a:lstStyle/>
          <a:p>
            <a:r>
              <a:rPr lang="en-US" dirty="0" smtClean="0"/>
              <a:t>MADIT-RIT</a:t>
            </a:r>
            <a:br>
              <a:rPr lang="en-US" dirty="0" smtClean="0"/>
            </a:br>
            <a:r>
              <a:rPr lang="en-US" sz="2400" dirty="0" smtClean="0"/>
              <a:t>Eligibility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381" y="1219200"/>
            <a:ext cx="8686800" cy="5410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Inclusion Criteria</a:t>
            </a:r>
          </a:p>
          <a:p>
            <a:pPr lvl="1"/>
            <a:r>
              <a:rPr lang="en-US" sz="2200" dirty="0" smtClean="0"/>
              <a:t>Primary </a:t>
            </a:r>
            <a:r>
              <a:rPr lang="en-US" sz="2200" dirty="0"/>
              <a:t>prevention patients with no </a:t>
            </a:r>
            <a:r>
              <a:rPr lang="en-US" sz="2200" dirty="0" err="1"/>
              <a:t>Hx</a:t>
            </a:r>
            <a:r>
              <a:rPr lang="en-US" sz="2200" dirty="0"/>
              <a:t> of VT/VF</a:t>
            </a:r>
          </a:p>
          <a:p>
            <a:pPr lvl="1"/>
            <a:r>
              <a:rPr lang="en-US" sz="2200" dirty="0" smtClean="0"/>
              <a:t>Sinus </a:t>
            </a:r>
            <a:r>
              <a:rPr lang="en-US" sz="2200" dirty="0"/>
              <a:t>rhythm at enrollment; </a:t>
            </a:r>
            <a:r>
              <a:rPr lang="en-US" sz="2200" dirty="0" err="1"/>
              <a:t>Hx</a:t>
            </a:r>
            <a:r>
              <a:rPr lang="en-US" sz="2200" dirty="0"/>
              <a:t> PAF ok</a:t>
            </a:r>
          </a:p>
          <a:p>
            <a:pPr lvl="1"/>
            <a:r>
              <a:rPr lang="en-US" sz="2200" dirty="0" smtClean="0"/>
              <a:t>Pt</a:t>
            </a:r>
            <a:r>
              <a:rPr lang="en-US" sz="2200" dirty="0"/>
              <a:t>. on stable, optimal pharmacologic therapy</a:t>
            </a:r>
          </a:p>
          <a:p>
            <a:pPr lvl="1"/>
            <a:r>
              <a:rPr lang="en-US" sz="2200" dirty="0" smtClean="0"/>
              <a:t>Age </a:t>
            </a:r>
            <a:r>
              <a:rPr lang="en-US" sz="2200" dirty="0"/>
              <a:t>&gt;21 </a:t>
            </a:r>
            <a:r>
              <a:rPr lang="en-US" sz="2200" dirty="0" err="1"/>
              <a:t>yrs</a:t>
            </a:r>
            <a:r>
              <a:rPr lang="en-US" sz="2200" dirty="0"/>
              <a:t>; informed consent</a:t>
            </a:r>
          </a:p>
          <a:p>
            <a:pPr marL="0" indent="0">
              <a:buNone/>
            </a:pPr>
            <a:r>
              <a:rPr lang="en-US" dirty="0"/>
              <a:t>Exclusion Criteria</a:t>
            </a:r>
          </a:p>
          <a:p>
            <a:pPr lvl="1"/>
            <a:r>
              <a:rPr lang="en-US" sz="2200" dirty="0" smtClean="0"/>
              <a:t>Pt</a:t>
            </a:r>
            <a:r>
              <a:rPr lang="en-US" sz="2200" dirty="0"/>
              <a:t>. with pacemaker, ICD or CRT-D device</a:t>
            </a:r>
          </a:p>
          <a:p>
            <a:pPr lvl="1"/>
            <a:r>
              <a:rPr lang="en-US" sz="2200" dirty="0" smtClean="0"/>
              <a:t>CABG </a:t>
            </a:r>
            <a:r>
              <a:rPr lang="en-US" sz="2200" dirty="0"/>
              <a:t>or PTCA in past 3 months</a:t>
            </a:r>
          </a:p>
          <a:p>
            <a:pPr lvl="1"/>
            <a:r>
              <a:rPr lang="en-US" sz="2200" dirty="0" smtClean="0"/>
              <a:t>MI </a:t>
            </a:r>
            <a:r>
              <a:rPr lang="en-US" sz="2200" dirty="0"/>
              <a:t>(enzyme +) or AF in past 3 months</a:t>
            </a:r>
          </a:p>
          <a:p>
            <a:pPr lvl="1"/>
            <a:r>
              <a:rPr lang="en-US" sz="2200" dirty="0" smtClean="0"/>
              <a:t>2nd </a:t>
            </a:r>
            <a:r>
              <a:rPr lang="en-US" sz="2200" dirty="0"/>
              <a:t>or 3rd degree heart block</a:t>
            </a:r>
          </a:p>
          <a:p>
            <a:pPr lvl="1"/>
            <a:r>
              <a:rPr lang="en-US" sz="2200" dirty="0" smtClean="0"/>
              <a:t>NYHA </a:t>
            </a:r>
            <a:r>
              <a:rPr lang="en-US" sz="2200" dirty="0"/>
              <a:t>IV</a:t>
            </a:r>
          </a:p>
          <a:p>
            <a:pPr lvl="1"/>
            <a:r>
              <a:rPr lang="en-US" sz="2200" dirty="0" smtClean="0"/>
              <a:t>Chronic </a:t>
            </a:r>
            <a:r>
              <a:rPr lang="en-US" sz="2200" dirty="0"/>
              <a:t>AF</a:t>
            </a:r>
          </a:p>
          <a:p>
            <a:pPr lvl="1"/>
            <a:r>
              <a:rPr lang="en-US" sz="2200" dirty="0" smtClean="0"/>
              <a:t>Renal </a:t>
            </a:r>
            <a:r>
              <a:rPr lang="en-US" sz="2200" dirty="0"/>
              <a:t>disease</a:t>
            </a:r>
            <a:r>
              <a:rPr lang="en-US" sz="2200" dirty="0" smtClean="0"/>
              <a:t>: BUN&gt;50mg/</a:t>
            </a:r>
            <a:r>
              <a:rPr lang="en-US" sz="2200" dirty="0" err="1" smtClean="0"/>
              <a:t>dlor</a:t>
            </a:r>
            <a:r>
              <a:rPr lang="en-US" sz="2200" dirty="0" smtClean="0"/>
              <a:t> Creatinine&gt;2.5mg/</a:t>
            </a:r>
            <a:r>
              <a:rPr lang="en-US" sz="2200" dirty="0" err="1" smtClean="0"/>
              <a:t>dL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304170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015663"/>
          </a:xfrm>
        </p:spPr>
        <p:txBody>
          <a:bodyPr/>
          <a:lstStyle/>
          <a:p>
            <a:r>
              <a:rPr lang="en-US" dirty="0" smtClean="0"/>
              <a:t>MADIT-RIT</a:t>
            </a:r>
            <a:br>
              <a:rPr lang="en-US" dirty="0" smtClean="0"/>
            </a:br>
            <a:r>
              <a:rPr lang="en-US" sz="2400" dirty="0" smtClean="0"/>
              <a:t>Pre-specified </a:t>
            </a:r>
            <a:r>
              <a:rPr lang="en-US" sz="2400" dirty="0"/>
              <a:t>End </a:t>
            </a:r>
            <a:r>
              <a:rPr lang="en-US" sz="2400" dirty="0" smtClean="0"/>
              <a:t>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>
                <a:solidFill>
                  <a:srgbClr val="FFFFCC"/>
                </a:solidFill>
              </a:rPr>
              <a:t>Primary</a:t>
            </a:r>
            <a:r>
              <a:rPr lang="en-US" dirty="0" smtClean="0"/>
              <a:t>  (</a:t>
            </a:r>
            <a:r>
              <a:rPr lang="en-US" dirty="0"/>
              <a:t>90% power for hazard ratio 0.5 at p&lt;0.05)</a:t>
            </a:r>
          </a:p>
          <a:p>
            <a:pPr lvl="1"/>
            <a:r>
              <a:rPr lang="en-US" dirty="0"/>
              <a:t>First episode of inappropriate </a:t>
            </a:r>
            <a:r>
              <a:rPr lang="en-US" dirty="0" smtClean="0"/>
              <a:t>therapy (defined as shock or ATP)</a:t>
            </a:r>
            <a:endParaRPr lang="en-US" dirty="0"/>
          </a:p>
          <a:p>
            <a:pPr lvl="2"/>
            <a:r>
              <a:rPr lang="en-US" dirty="0" smtClean="0"/>
              <a:t>B </a:t>
            </a:r>
            <a:r>
              <a:rPr lang="en-US" dirty="0"/>
              <a:t>arm vs. A arm</a:t>
            </a:r>
          </a:p>
          <a:p>
            <a:pPr lvl="2"/>
            <a:r>
              <a:rPr lang="en-US" dirty="0" smtClean="0"/>
              <a:t>C </a:t>
            </a:r>
            <a:r>
              <a:rPr lang="en-US" dirty="0"/>
              <a:t>arm vs. A arm</a:t>
            </a:r>
          </a:p>
          <a:p>
            <a:pPr lvl="1"/>
            <a:r>
              <a:rPr lang="en-US" dirty="0"/>
              <a:t>Rationale for first inappropriate therapy (IT)</a:t>
            </a:r>
          </a:p>
          <a:p>
            <a:pPr lvl="2"/>
            <a:r>
              <a:rPr lang="en-US" dirty="0" smtClean="0"/>
              <a:t>Expect </a:t>
            </a:r>
            <a:r>
              <a:rPr lang="en-US" dirty="0"/>
              <a:t>reprogramming to be common after IT</a:t>
            </a:r>
          </a:p>
          <a:p>
            <a:pPr lvl="2"/>
            <a:r>
              <a:rPr lang="en-US" dirty="0" smtClean="0"/>
              <a:t>Protocol </a:t>
            </a:r>
            <a:r>
              <a:rPr lang="en-US" dirty="0"/>
              <a:t>allows reprogramming after IT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>
                <a:solidFill>
                  <a:srgbClr val="FFFFCC"/>
                </a:solidFill>
              </a:rPr>
              <a:t>Secondary</a:t>
            </a:r>
            <a:endParaRPr lang="en-US" u="sng" dirty="0">
              <a:solidFill>
                <a:srgbClr val="FFFFCC"/>
              </a:solidFill>
            </a:endParaRPr>
          </a:p>
          <a:p>
            <a:pPr lvl="1"/>
            <a:r>
              <a:rPr lang="en-US" dirty="0"/>
              <a:t>All-cause mortality</a:t>
            </a:r>
          </a:p>
          <a:p>
            <a:pPr lvl="1"/>
            <a:r>
              <a:rPr lang="en-US" dirty="0"/>
              <a:t>Syncope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89107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200329"/>
          </a:xfrm>
        </p:spPr>
        <p:txBody>
          <a:bodyPr/>
          <a:lstStyle/>
          <a:p>
            <a:r>
              <a:rPr lang="en-US" dirty="0"/>
              <a:t>Baseline Demographic and Clinical </a:t>
            </a:r>
            <a:r>
              <a:rPr lang="en-US" dirty="0" smtClean="0"/>
              <a:t>Characteristics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130093"/>
              </p:ext>
            </p:extLst>
          </p:nvPr>
        </p:nvGraphicFramePr>
        <p:xfrm>
          <a:off x="393701" y="1346200"/>
          <a:ext cx="8445499" cy="3606800"/>
        </p:xfrm>
        <a:graphic>
          <a:graphicData uri="http://schemas.openxmlformats.org/drawingml/2006/table">
            <a:tbl>
              <a:tblPr firstRow="1" bandRow="1">
                <a:tableStyleId>{E929F9F4-4A8F-4326-A1B4-22849713DDAB}</a:tableStyleId>
              </a:tblPr>
              <a:tblGrid>
                <a:gridCol w="1561894"/>
                <a:gridCol w="2294535"/>
                <a:gridCol w="2294535"/>
                <a:gridCol w="2294535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Therapy Group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A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B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C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Conventional ≥170bpm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High-rate </a:t>
                      </a:r>
                      <a:b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</a:br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≥200bpm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Duration-Delay ≥170bpm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n=514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n=500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n=486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Age, </a:t>
                      </a:r>
                      <a:r>
                        <a:rPr lang="en-US" dirty="0" err="1" smtClean="0">
                          <a:latin typeface="Lucida Sans Unicode" pitchFamily="34" charset="0"/>
                          <a:cs typeface="Lucida Sans Unicode" pitchFamily="34" charset="0"/>
                        </a:rPr>
                        <a:t>yrs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64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63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62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Male, %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70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71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72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Ischemic, %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53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54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52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EF, %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26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26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Lucida Sans Unicode" pitchFamily="34" charset="0"/>
                          <a:cs typeface="Lucida Sans Unicode" pitchFamily="34" charset="0"/>
                        </a:rPr>
                        <a:t>26</a:t>
                      </a:r>
                      <a:endParaRPr lang="en-US" dirty="0">
                        <a:latin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5747266"/>
            <a:ext cx="8534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No </a:t>
            </a:r>
            <a:r>
              <a:rPr lang="en-US" sz="2000" i="1" dirty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significant differences in 22 variables among the 3 Rx </a:t>
            </a:r>
            <a:r>
              <a:rPr lang="en-US" sz="2000" i="1" dirty="0" smtClean="0">
                <a:solidFill>
                  <a:srgbClr val="FFFFCC"/>
                </a:solidFill>
                <a:latin typeface="Lucida Sans Unicode" pitchFamily="34" charset="0"/>
                <a:cs typeface="Lucida Sans Unicode" pitchFamily="34" charset="0"/>
              </a:rPr>
              <a:t>groups</a:t>
            </a:r>
            <a:endParaRPr lang="en-US" sz="2000" i="1" dirty="0">
              <a:solidFill>
                <a:srgbClr val="FFFFCC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66430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515" t="25916" r="15631"/>
          <a:stretch/>
        </p:blipFill>
        <p:spPr>
          <a:xfrm>
            <a:off x="381000" y="1295401"/>
            <a:ext cx="8458200" cy="5181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077218"/>
          </a:xfrm>
        </p:spPr>
        <p:txBody>
          <a:bodyPr/>
          <a:lstStyle/>
          <a:p>
            <a:r>
              <a:rPr lang="en-US" sz="3200" dirty="0"/>
              <a:t>Cumulative Probability of First Inappropriate Therapy by Treatment </a:t>
            </a:r>
            <a:r>
              <a:rPr lang="en-US" sz="3200" dirty="0" smtClean="0"/>
              <a:t>Group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9558579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077218"/>
          </a:xfrm>
        </p:spPr>
        <p:txBody>
          <a:bodyPr/>
          <a:lstStyle/>
          <a:p>
            <a:r>
              <a:rPr lang="en-US" sz="3200" dirty="0"/>
              <a:t>Cumulative Probability of Death by Treatment Group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712" t="27286" r="8783"/>
          <a:stretch/>
        </p:blipFill>
        <p:spPr>
          <a:xfrm>
            <a:off x="381000" y="1295400"/>
            <a:ext cx="8442719" cy="518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582145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Model Slides BSC">
  <a:themeElements>
    <a:clrScheme name="2_Model Slides BSC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Model Slides BSC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66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66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Model Slides BSC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46748</TotalTime>
  <Words>3402</Words>
  <Application>Microsoft Office PowerPoint</Application>
  <PresentationFormat>On-screen Show (4:3)</PresentationFormat>
  <Paragraphs>325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7_Model Slides BSC</vt:lpstr>
      <vt:lpstr>MADIT Randomized Trial to Reduce Inappropriate Therapy (MADIT-RIT)</vt:lpstr>
      <vt:lpstr>MADIT-RIT Background</vt:lpstr>
      <vt:lpstr>MADIT-RIT Study Overview </vt:lpstr>
      <vt:lpstr>MADIT-RIT Three Treatment Arms (abbreviated)*</vt:lpstr>
      <vt:lpstr>MADIT-RIT Eligibility</vt:lpstr>
      <vt:lpstr>MADIT-RIT Pre-specified End Points</vt:lpstr>
      <vt:lpstr>Baseline Demographic and Clinical Characteristics</vt:lpstr>
      <vt:lpstr>Cumulative Probability of First Inappropriate Therapy by Treatment Group</vt:lpstr>
      <vt:lpstr>Cumulative Probability of Death by Treatment Group</vt:lpstr>
      <vt:lpstr>Frequency and Hazard Ratios for Inappropriate Therapy, Death, and Syncope by Treatment Group</vt:lpstr>
      <vt:lpstr>Arrhythmias Triggering First Inappropriate Therapies</vt:lpstr>
      <vt:lpstr>Any Appropriate and Inappropriate Therapy  by Treatment Group</vt:lpstr>
      <vt:lpstr>MADIT-RIT Summary</vt:lpstr>
      <vt:lpstr>References</vt:lpstr>
      <vt:lpstr>CRT-D Systems from Boston Scientific</vt:lpstr>
      <vt:lpstr>CRT-D Systems from Boston Scientific – PUNCTUA, ENERGEN, and INCEPTA</vt:lpstr>
      <vt:lpstr>ICD Systems from Boston Scientific</vt:lpstr>
      <vt:lpstr>ICD Systems from Boston Scientific – PUNCTUA, ENERGEN, and INCEPTA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Arthur</dc:creator>
  <cp:lastModifiedBy>Ede, Julie</cp:lastModifiedBy>
  <cp:revision>1283</cp:revision>
  <cp:lastPrinted>2012-10-23T19:32:44Z</cp:lastPrinted>
  <dcterms:created xsi:type="dcterms:W3CDTF">2012-09-10T02:10:27Z</dcterms:created>
  <dcterms:modified xsi:type="dcterms:W3CDTF">2012-11-07T17:59:04Z</dcterms:modified>
</cp:coreProperties>
</file>