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5"/>
  </p:notesMasterIdLst>
  <p:sldIdLst>
    <p:sldId id="256" r:id="rId5"/>
    <p:sldId id="263" r:id="rId6"/>
    <p:sldId id="264" r:id="rId7"/>
    <p:sldId id="265" r:id="rId8"/>
    <p:sldId id="266" r:id="rId9"/>
    <p:sldId id="267" r:id="rId10"/>
    <p:sldId id="274" r:id="rId11"/>
    <p:sldId id="269" r:id="rId12"/>
    <p:sldId id="270" r:id="rId13"/>
    <p:sldId id="271" r:id="rId14"/>
  </p:sldIdLst>
  <p:sldSz cx="9144000" cy="6858000" type="screen4x3"/>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reeter, Julia" initials="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00"/>
    <a:srgbClr val="00467F"/>
    <a:srgbClr val="EBF2FA"/>
    <a:srgbClr val="EBF296"/>
    <a:srgbClr val="48B8D2"/>
    <a:srgbClr val="008ECD"/>
    <a:srgbClr val="E5F7FF"/>
    <a:srgbClr val="FFFFFF"/>
    <a:srgbClr val="00355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6" autoAdjust="0"/>
    <p:restoredTop sz="96448" autoAdjust="0"/>
  </p:normalViewPr>
  <p:slideViewPr>
    <p:cSldViewPr snapToGrid="0" showGuides="1">
      <p:cViewPr>
        <p:scale>
          <a:sx n="70" d="100"/>
          <a:sy n="70" d="100"/>
        </p:scale>
        <p:origin x="-1494" y="-120"/>
      </p:cViewPr>
      <p:guideLst>
        <p:guide orient="horz" pos="2400"/>
        <p:guide pos="192"/>
      </p:guideLst>
    </p:cSldViewPr>
  </p:slideViewPr>
  <p:notesTextViewPr>
    <p:cViewPr>
      <p:scale>
        <a:sx n="1" d="1"/>
        <a:sy n="1" d="1"/>
      </p:scale>
      <p:origin x="0" y="0"/>
    </p:cViewPr>
  </p:notesTextViewPr>
  <p:sorterViewPr>
    <p:cViewPr>
      <p:scale>
        <a:sx n="74" d="100"/>
        <a:sy n="74"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13" tIns="45706" rIns="91413" bIns="45706"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13" tIns="45706" rIns="91413" bIns="45706" rtlCol="0"/>
          <a:lstStyle>
            <a:lvl1pPr algn="r">
              <a:defRPr sz="1200">
                <a:latin typeface="Arial" pitchFamily="34" charset="0"/>
              </a:defRPr>
            </a:lvl1pPr>
          </a:lstStyle>
          <a:p>
            <a:fld id="{816F6561-B1D6-4811-95F4-8A6157F2CF14}" type="datetimeFigureOut">
              <a:rPr lang="en-US" smtClean="0"/>
              <a:pPr/>
              <a:t>5/10/2016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13" tIns="45706" rIns="91413" bIns="45706" rtlCol="0" anchor="ctr"/>
          <a:lstStyle/>
          <a:p>
            <a:endParaRPr lang="en-US" dirty="0"/>
          </a:p>
        </p:txBody>
      </p:sp>
      <p:sp>
        <p:nvSpPr>
          <p:cNvPr id="5" name="Notes Placeholder 4"/>
          <p:cNvSpPr>
            <a:spLocks noGrp="1"/>
          </p:cNvSpPr>
          <p:nvPr>
            <p:ph type="body" sz="quarter" idx="3"/>
          </p:nvPr>
        </p:nvSpPr>
        <p:spPr>
          <a:xfrm>
            <a:off x="701677" y="4416428"/>
            <a:ext cx="5607050" cy="4183063"/>
          </a:xfrm>
          <a:prstGeom prst="rect">
            <a:avLst/>
          </a:prstGeom>
        </p:spPr>
        <p:txBody>
          <a:bodyPr vert="horz" lIns="91413" tIns="45706" rIns="91413" bIns="4570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 y="8829675"/>
            <a:ext cx="3038475" cy="465138"/>
          </a:xfrm>
          <a:prstGeom prst="rect">
            <a:avLst/>
          </a:prstGeom>
        </p:spPr>
        <p:txBody>
          <a:bodyPr vert="horz" lIns="91413" tIns="45706" rIns="91413" bIns="45706"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13" tIns="45706" rIns="91413" bIns="45706" rtlCol="0" anchor="b"/>
          <a:lstStyle>
            <a:lvl1pPr algn="r">
              <a:defRPr sz="1200">
                <a:latin typeface="Arial" pitchFamily="34" charset="0"/>
              </a:defRPr>
            </a:lvl1pPr>
          </a:lstStyle>
          <a:p>
            <a:fld id="{E4BE5B1C-1A49-49D2-9998-32E39BFFC373}" type="slidenum">
              <a:rPr lang="en-US" smtClean="0"/>
              <a:pPr/>
              <a:t>‹#›</a:t>
            </a:fld>
            <a:endParaRPr lang="en-US" dirty="0"/>
          </a:p>
        </p:txBody>
      </p:sp>
    </p:spTree>
    <p:extLst>
      <p:ext uri="{BB962C8B-B14F-4D97-AF65-F5344CB8AC3E}">
        <p14:creationId xmlns:p14="http://schemas.microsoft.com/office/powerpoint/2010/main" val="241367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52619-0B36-4AB1-B7B5-8AB965AA951D}" type="slidenum">
              <a:rPr lang="en-US" smtClean="0"/>
              <a:t>1</a:t>
            </a:fld>
            <a:endParaRPr lang="en-US" dirty="0"/>
          </a:p>
        </p:txBody>
      </p:sp>
    </p:spTree>
    <p:extLst>
      <p:ext uri="{BB962C8B-B14F-4D97-AF65-F5344CB8AC3E}">
        <p14:creationId xmlns:p14="http://schemas.microsoft.com/office/powerpoint/2010/main" val="385126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20D84-3E38-4AF8-8156-92B89386CBE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6507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96158"/>
          </a:xfrm>
        </p:spPr>
        <p:txBody>
          <a:bodyPr/>
          <a:lstStyle/>
          <a:p>
            <a:r>
              <a:rPr lang="en-US" sz="1000" b="1" dirty="0">
                <a:cs typeface="Arial" panose="020B0604020202020204" pitchFamily="34" charset="0"/>
              </a:rPr>
              <a:t>Speaker Notes:</a:t>
            </a:r>
          </a:p>
          <a:p>
            <a:pPr marL="174684" indent="-174684" defTabSz="881390">
              <a:buFont typeface="Arial" panose="020B0604020202020204" pitchFamily="34" charset="0"/>
              <a:buChar char="•"/>
              <a:defRPr/>
            </a:pPr>
            <a:r>
              <a:rPr lang="en-US" sz="1000" dirty="0">
                <a:cs typeface="Arial" pitchFamily="34" charset="0"/>
              </a:rPr>
              <a:t>While the GOLIATH study protocol defined IPSS as the primary endpoint, the study investigated whether the </a:t>
            </a:r>
            <a:r>
              <a:rPr lang="en-US" sz="1000" dirty="0" err="1">
                <a:cs typeface="Arial" pitchFamily="34" charset="0"/>
              </a:rPr>
              <a:t>GreenLight</a:t>
            </a:r>
            <a:r>
              <a:rPr lang="en-US" sz="1000" dirty="0">
                <a:cs typeface="Arial" pitchFamily="34" charset="0"/>
              </a:rPr>
              <a:t> XPS System was non-inferior to TURP with respect to IPSS, </a:t>
            </a:r>
            <a:r>
              <a:rPr lang="en-US" sz="1000" dirty="0" err="1">
                <a:cs typeface="Arial" pitchFamily="34" charset="0"/>
              </a:rPr>
              <a:t>Qmax</a:t>
            </a:r>
            <a:r>
              <a:rPr lang="en-US" sz="1000" dirty="0">
                <a:cs typeface="Arial" pitchFamily="34" charset="0"/>
              </a:rPr>
              <a:t> and proportion of patients free from complications at 180 days.  Because each of these achieved statistical significance in the power calculations they are also reported as primary objectives of the study.</a:t>
            </a:r>
          </a:p>
          <a:p>
            <a:pPr marL="174684" indent="-174684">
              <a:buFont typeface="Arial" panose="020B0604020202020204" pitchFamily="34" charset="0"/>
              <a:buChar char="•"/>
            </a:pPr>
            <a:r>
              <a:rPr lang="en-US" sz="1000" dirty="0">
                <a:cs typeface="Arial" pitchFamily="34" charset="0"/>
              </a:rPr>
              <a:t>Published tables and charts are open-access and can be downloaded from the journal website: http://www.europeanurology.com</a:t>
            </a:r>
          </a:p>
          <a:p>
            <a:pPr marL="174684" indent="-174684">
              <a:buFont typeface="Arial" panose="020B0604020202020204" pitchFamily="34" charset="0"/>
              <a:buChar char="•"/>
            </a:pPr>
            <a:r>
              <a:rPr lang="en-US" sz="1000" dirty="0">
                <a:cs typeface="Arial" pitchFamily="34" charset="0"/>
              </a:rPr>
              <a:t>All surgeons were licensed urologists trained and experienced with TURP</a:t>
            </a:r>
          </a:p>
          <a:p>
            <a:pPr marL="634937" lvl="1" indent="-174684">
              <a:buFont typeface="Arial" panose="020B0604020202020204" pitchFamily="34" charset="0"/>
              <a:buChar char="•"/>
            </a:pPr>
            <a:r>
              <a:rPr lang="en-US" sz="1000" dirty="0">
                <a:cs typeface="Arial" pitchFamily="34" charset="0"/>
              </a:rPr>
              <a:t>The </a:t>
            </a:r>
            <a:r>
              <a:rPr lang="en-US" sz="1000" dirty="0" err="1">
                <a:cs typeface="Arial" panose="020B0604020202020204" pitchFamily="34" charset="0"/>
              </a:rPr>
              <a:t>GreenLight</a:t>
            </a:r>
            <a:r>
              <a:rPr lang="en-US" sz="1000" dirty="0">
                <a:cs typeface="Arial" panose="020B0604020202020204" pitchFamily="34" charset="0"/>
              </a:rPr>
              <a:t> XPS System experience varied. However, a standardized treatment protocol was used and surgical technique was assessed prior to randomization </a:t>
            </a:r>
          </a:p>
          <a:p>
            <a:endParaRPr lang="en-US" sz="1000" b="1" dirty="0">
              <a:cs typeface="Arial" panose="020B0604020202020204" pitchFamily="34" charset="0"/>
            </a:endParaRPr>
          </a:p>
          <a:p>
            <a:r>
              <a:rPr lang="en-US" sz="1000" b="1" dirty="0">
                <a:cs typeface="Arial" panose="020B0604020202020204" pitchFamily="34" charset="0"/>
              </a:rPr>
              <a:t>Study Population (values presented published in 6 month manuscript)</a:t>
            </a:r>
          </a:p>
          <a:p>
            <a:pPr>
              <a:tabLst>
                <a:tab pos="1542433" algn="l"/>
                <a:tab pos="2699257" algn="l"/>
                <a:tab pos="3911169" algn="l"/>
              </a:tabLst>
            </a:pPr>
            <a:r>
              <a:rPr lang="en-US" sz="1000" dirty="0">
                <a:cs typeface="Arial" panose="020B0604020202020204" pitchFamily="34" charset="0"/>
              </a:rPr>
              <a:t>Variable	</a:t>
            </a:r>
            <a:r>
              <a:rPr lang="en-US" sz="1000" dirty="0" err="1">
                <a:cs typeface="Arial" panose="020B0604020202020204" pitchFamily="34" charset="0"/>
              </a:rPr>
              <a:t>GreenLight</a:t>
            </a:r>
            <a:r>
              <a:rPr lang="en-US" sz="1000" dirty="0">
                <a:cs typeface="Arial" panose="020B0604020202020204" pitchFamily="34" charset="0"/>
              </a:rPr>
              <a:t> 	TURP 	</a:t>
            </a:r>
          </a:p>
          <a:p>
            <a:pPr>
              <a:tabLst>
                <a:tab pos="1542433" algn="l"/>
                <a:tab pos="2699257" algn="l"/>
                <a:tab pos="3911169" algn="l"/>
              </a:tabLst>
            </a:pPr>
            <a:r>
              <a:rPr lang="en-US" sz="1000" u="sng" dirty="0">
                <a:cs typeface="Arial" panose="020B0604020202020204" pitchFamily="34" charset="0"/>
              </a:rPr>
              <a:t>	XPS System (n=136)	 (n=133) 	</a:t>
            </a:r>
            <a:r>
              <a:rPr lang="en-US" sz="1000" i="1" u="sng" dirty="0">
                <a:cs typeface="Arial" panose="020B0604020202020204" pitchFamily="34" charset="0"/>
              </a:rPr>
              <a:t>p</a:t>
            </a:r>
            <a:r>
              <a:rPr lang="en-US" sz="1000" u="sng" dirty="0">
                <a:cs typeface="Arial" panose="020B0604020202020204" pitchFamily="34" charset="0"/>
              </a:rPr>
              <a:t> value</a:t>
            </a:r>
          </a:p>
          <a:p>
            <a:pPr>
              <a:tabLst>
                <a:tab pos="1542433" algn="l"/>
                <a:tab pos="2699257" algn="l"/>
                <a:tab pos="3911169" algn="l"/>
              </a:tabLst>
            </a:pPr>
            <a:r>
              <a:rPr lang="en-US" sz="1000" dirty="0">
                <a:cs typeface="Arial" panose="020B0604020202020204" pitchFamily="34" charset="0"/>
              </a:rPr>
              <a:t>Age, years	65.9 (6.8)	65.4 (6.6)	0.519</a:t>
            </a:r>
          </a:p>
          <a:p>
            <a:pPr>
              <a:tabLst>
                <a:tab pos="1542433" algn="l"/>
                <a:tab pos="2699257" algn="l"/>
                <a:tab pos="3911169" algn="l"/>
              </a:tabLst>
            </a:pPr>
            <a:r>
              <a:rPr lang="en-US" sz="1000" dirty="0">
                <a:cs typeface="Arial" panose="020B0604020202020204" pitchFamily="34" charset="0"/>
              </a:rPr>
              <a:t>5-ARI up to surgery	36 (26.9%), n=134	45 (34.6%), n=130	0.184</a:t>
            </a:r>
          </a:p>
          <a:p>
            <a:pPr>
              <a:tabLst>
                <a:tab pos="1542433" algn="l"/>
                <a:tab pos="2699257" algn="l"/>
                <a:tab pos="3911169" algn="l"/>
              </a:tabLst>
            </a:pPr>
            <a:r>
              <a:rPr lang="en-US" sz="1000" dirty="0" err="1">
                <a:cs typeface="Arial" panose="020B0604020202020204" pitchFamily="34" charset="0"/>
              </a:rPr>
              <a:t>Charlson</a:t>
            </a:r>
            <a:r>
              <a:rPr lang="en-US" sz="1000" dirty="0">
                <a:cs typeface="Arial" panose="020B0604020202020204" pitchFamily="34" charset="0"/>
              </a:rPr>
              <a:t> comorbidity index	0.4 (0.6)	0.2 (0.5)	0.024</a:t>
            </a:r>
          </a:p>
          <a:p>
            <a:pPr>
              <a:tabLst>
                <a:tab pos="1542433" algn="l"/>
                <a:tab pos="2699257" algn="l"/>
                <a:tab pos="3911169" algn="l"/>
              </a:tabLst>
            </a:pPr>
            <a:r>
              <a:rPr lang="en-US" sz="1000" dirty="0">
                <a:cs typeface="Arial" panose="020B0604020202020204" pitchFamily="34" charset="0"/>
              </a:rPr>
              <a:t>BPH duration, years	6.6 (6.2), n=135	5.0 (4.6)	0.018</a:t>
            </a:r>
          </a:p>
          <a:p>
            <a:pPr>
              <a:tabLst>
                <a:tab pos="1542433" algn="l"/>
                <a:tab pos="2699257" algn="l"/>
                <a:tab pos="3911169" algn="l"/>
              </a:tabLst>
            </a:pPr>
            <a:r>
              <a:rPr lang="en-US" sz="1000" dirty="0">
                <a:cs typeface="Arial" panose="020B0604020202020204" pitchFamily="34" charset="0"/>
              </a:rPr>
              <a:t>IPSS	21.2 (5.9)	21.7 (6.4), n=132	0.507</a:t>
            </a:r>
          </a:p>
          <a:p>
            <a:pPr>
              <a:tabLst>
                <a:tab pos="1542433" algn="l"/>
                <a:tab pos="2699257" algn="l"/>
                <a:tab pos="3911169" algn="l"/>
              </a:tabLst>
            </a:pPr>
            <a:r>
              <a:rPr lang="en-US" sz="1000" dirty="0" err="1">
                <a:cs typeface="Arial" panose="020B0604020202020204" pitchFamily="34" charset="0"/>
              </a:rPr>
              <a:t>Qmax</a:t>
            </a:r>
            <a:r>
              <a:rPr lang="en-US" sz="1000" dirty="0">
                <a:cs typeface="Arial" panose="020B0604020202020204" pitchFamily="34" charset="0"/>
              </a:rPr>
              <a:t>, ml/sec	9.5 (3.0), n=121	9.9 (3.5), n=125	0.266</a:t>
            </a:r>
          </a:p>
          <a:p>
            <a:pPr>
              <a:tabLst>
                <a:tab pos="1542433" algn="l"/>
                <a:tab pos="2699257" algn="l"/>
                <a:tab pos="3911169" algn="l"/>
              </a:tabLst>
            </a:pPr>
            <a:r>
              <a:rPr lang="en-US" sz="1000" dirty="0">
                <a:cs typeface="Arial" panose="020B0604020202020204" pitchFamily="34" charset="0"/>
              </a:rPr>
              <a:t>PVR, ml	110.1 (88.5), n=131	109.8 (103.9), n=128	0.976</a:t>
            </a:r>
          </a:p>
          <a:p>
            <a:pPr>
              <a:tabLst>
                <a:tab pos="1542433" algn="l"/>
                <a:tab pos="2699257" algn="l"/>
                <a:tab pos="3911169" algn="l"/>
              </a:tabLst>
            </a:pPr>
            <a:r>
              <a:rPr lang="en-US" sz="1000" dirty="0">
                <a:cs typeface="Arial" panose="020B0604020202020204" pitchFamily="34" charset="0"/>
              </a:rPr>
              <a:t>PSA, </a:t>
            </a:r>
            <a:r>
              <a:rPr lang="en-US" sz="1000" dirty="0" err="1">
                <a:cs typeface="Arial" panose="020B0604020202020204" pitchFamily="34" charset="0"/>
              </a:rPr>
              <a:t>ng</a:t>
            </a:r>
            <a:r>
              <a:rPr lang="en-US" sz="1000" dirty="0">
                <a:cs typeface="Arial" panose="020B0604020202020204" pitchFamily="34" charset="0"/>
              </a:rPr>
              <a:t>/ml	2.7 (2.1)	2.6 (2.1)	0.800</a:t>
            </a:r>
          </a:p>
          <a:p>
            <a:pPr>
              <a:tabLst>
                <a:tab pos="1542433" algn="l"/>
                <a:tab pos="2699257" algn="l"/>
                <a:tab pos="3911169" algn="l"/>
              </a:tabLst>
            </a:pPr>
            <a:r>
              <a:rPr lang="en-US" sz="1000" dirty="0">
                <a:cs typeface="Arial" panose="020B0604020202020204" pitchFamily="34" charset="0"/>
              </a:rPr>
              <a:t>PV, ml	48.6 (19.2)	46.2 (19.1)	0.301</a:t>
            </a:r>
          </a:p>
          <a:p>
            <a:pPr defTabSz="881390">
              <a:tabLst>
                <a:tab pos="1542433" algn="l"/>
                <a:tab pos="2644170" algn="l"/>
                <a:tab pos="3856082" algn="l"/>
              </a:tabLst>
              <a:defRPr/>
            </a:pPr>
            <a:r>
              <a:rPr lang="en-US" sz="1000" i="1" dirty="0">
                <a:cs typeface="Arial" panose="020B0604020202020204" pitchFamily="34" charset="0"/>
              </a:rPr>
              <a:t>Values: mean (SD); p value = statistical difference between groups; p value of &lt;0.05 indicates statistically significant difference between treatment groups.</a:t>
            </a:r>
          </a:p>
          <a:p>
            <a:pPr marL="174684" indent="-174684">
              <a:buFont typeface="Arial" panose="020B0604020202020204" pitchFamily="34" charset="0"/>
              <a:buChar char="•"/>
            </a:pPr>
            <a:endParaRPr lang="en-US" sz="1000" b="1" dirty="0">
              <a:cs typeface="Arial" panose="020B0604020202020204" pitchFamily="34" charset="0"/>
            </a:endParaRPr>
          </a:p>
          <a:p>
            <a:r>
              <a:rPr lang="en-US" sz="1000" dirty="0">
                <a:cs typeface="Arial" panose="020B0604020202020204" pitchFamily="34" charset="0"/>
              </a:rPr>
              <a:t>There were no significant differences in the baseline characteristics of the patients in the two treatment arms with the exception that: Patients in the GreenLight XPS System arm had a significantly higher comorbidity score and longer duration of BPH. </a:t>
            </a:r>
          </a:p>
          <a:p>
            <a:pPr marL="174684" indent="-174684">
              <a:buFont typeface="Arial" panose="020B0604020202020204" pitchFamily="34" charset="0"/>
              <a:buChar char="•"/>
            </a:pPr>
            <a:endParaRPr lang="en-US" sz="10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3D220D84-3E38-4AF8-8156-92B89386CBE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2650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498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anose="020B0604020202020204" pitchFamily="34" charset="0"/>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anose="020B0604020202020204" pitchFamily="34" charset="0"/>
              </a:rPr>
              <a:t>IPSS: The GreenLight XPS System was equivalent to TURP</a:t>
            </a:r>
          </a:p>
          <a:p>
            <a:pPr marL="179059" marR="0" lvl="0" indent="-179059"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consistent and comparable improvement in IPSS was observed over time in both treatment arms</a:t>
            </a:r>
          </a:p>
          <a:p>
            <a:pPr marL="179059" marR="0" lvl="0" indent="-179059"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GreenLight XPS System was equivalent (with a margin of 3) to TURP at reducing BPH symptoms at 6 months</a:t>
            </a:r>
          </a:p>
          <a:p>
            <a:pPr marL="179059" marR="0" lvl="0" indent="-179059"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Results through 24 months show that IPSS results are maintained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Qmax</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The GreenLight XPS System was equivalent to TURP</a:t>
            </a:r>
          </a:p>
          <a:p>
            <a:pPr marL="179059" marR="0" lvl="0" indent="-17905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consistent and comparable improvement in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Qmax</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(per a margin of 5) was observed over time in both treatment arms</a:t>
            </a:r>
          </a:p>
          <a:p>
            <a:pPr marL="179059" marR="0" lvl="0" indent="-17905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Mean maximum flow rates were equivalent for patients treated with the GreenLight XPS System and TURP at 6 months</a:t>
            </a:r>
          </a:p>
          <a:p>
            <a:pPr marL="179059" marR="0" lvl="0" indent="-17905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Results through 24 months show that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Qmax</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results are maintained</a:t>
            </a:r>
          </a:p>
          <a:p>
            <a:pPr lvl="0"/>
            <a:endParaRPr lang="en-US" sz="1100" b="1" dirty="0">
              <a:cs typeface="Arial" pitchFamily="34" charset="0"/>
            </a:endParaRPr>
          </a:p>
        </p:txBody>
      </p:sp>
      <p:sp>
        <p:nvSpPr>
          <p:cNvPr id="4" name="Slide Number Placeholder 3"/>
          <p:cNvSpPr>
            <a:spLocks noGrp="1"/>
          </p:cNvSpPr>
          <p:nvPr>
            <p:ph type="sldNum" sz="quarter" idx="10"/>
          </p:nvPr>
        </p:nvSpPr>
        <p:spPr/>
        <p:txBody>
          <a:bodyPr/>
          <a:lstStyle/>
          <a:p>
            <a:fld id="{3D220D84-3E38-4AF8-8156-92B89386CBE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0505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Speaker Notes:</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5498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Primary Safety Results:  The GreenLight XPS System was equivalent to TURP</a:t>
            </a:r>
          </a:p>
          <a:p>
            <a:pPr marL="179059" marR="0" lvl="0" indent="-179059"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proportion of patients who were complication-free during the first 180 days was comparable between the GreenLight XPS System and TURP and continued to be comparable through 24 months</a:t>
            </a:r>
          </a:p>
          <a:p>
            <a:pPr marL="179059" marR="0" lvl="0" indent="-179059"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criteria for non-inferiority of the GreenLight XPS System was met at 6 months, </a:t>
            </a:r>
            <a:r>
              <a:rPr kumimoji="0" lang="en-US" sz="12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=0.019. Difference (95% CI): 4.1% (-4.5% to 12.7%)</a:t>
            </a:r>
          </a:p>
          <a:p>
            <a:pPr marL="181226" marR="0" lvl="0" indent="-18122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results of the per protocol and modified ITT analyses were identical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5498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PV at 6, 12 and 24 Months: Comparable Prostate Size Reduction</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179059" marR="0" lvl="0" indent="-17905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Substantial reduction over time seen in both arms</a:t>
            </a:r>
          </a:p>
          <a:p>
            <a:pPr marL="179059" marR="0" lvl="0" indent="-17905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Comparable reduction at 6 months, </a:t>
            </a:r>
            <a:r>
              <a:rPr kumimoji="0" lang="en-US" sz="12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=0.079 and at 12 months, </a:t>
            </a:r>
            <a:r>
              <a:rPr kumimoji="0" lang="en-US" sz="12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=0.574</a:t>
            </a:r>
          </a:p>
          <a:p>
            <a:pPr marL="181226" marR="0" lvl="0" indent="-18122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 the TURP group, a mean of 19.1 g of tissue was resected (41.4%) during procedure (reported at 6 months)</a:t>
            </a:r>
          </a:p>
          <a:p>
            <a:pPr marL="181226" marR="0" lvl="0" indent="-18122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 similar prostate size reduction was achieved in the GreenLight XPS System arm</a:t>
            </a:r>
          </a:p>
          <a:p>
            <a:endParaRPr lang="en-US" sz="1100" dirty="0">
              <a:cs typeface="Arial" pitchFamily="34" charset="0"/>
            </a:endParaRPr>
          </a:p>
        </p:txBody>
      </p:sp>
      <p:sp>
        <p:nvSpPr>
          <p:cNvPr id="4" name="Slide Number Placeholder 3"/>
          <p:cNvSpPr>
            <a:spLocks noGrp="1"/>
          </p:cNvSpPr>
          <p:nvPr>
            <p:ph type="sldNum" sz="quarter" idx="10"/>
          </p:nvPr>
        </p:nvSpPr>
        <p:spPr/>
        <p:txBody>
          <a:bodyPr/>
          <a:lstStyle/>
          <a:p>
            <a:fld id="{3D220D84-3E38-4AF8-8156-92B89386CBE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9793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506">
              <a:defRPr/>
            </a:pPr>
            <a:r>
              <a:rPr lang="en-US" sz="1100" b="1" dirty="0">
                <a:cs typeface="Arial" panose="020B0604020202020204" pitchFamily="34" charset="0"/>
              </a:rPr>
              <a:t>Speaker Notes:</a:t>
            </a:r>
          </a:p>
          <a:p>
            <a:r>
              <a:rPr lang="en-US" sz="1100" i="1" dirty="0">
                <a:cs typeface="Arial" pitchFamily="34" charset="0"/>
              </a:rPr>
              <a:t>(Data published in </a:t>
            </a:r>
            <a:r>
              <a:rPr lang="en-US" sz="1100" i="1">
                <a:cs typeface="Arial" pitchFamily="34" charset="0"/>
              </a:rPr>
              <a:t>6 month manuscript</a:t>
            </a:r>
            <a:r>
              <a:rPr lang="en-US" sz="1100" i="1" dirty="0">
                <a:cs typeface="Arial" pitchFamily="34" charset="0"/>
              </a:rPr>
              <a:t>.)</a:t>
            </a:r>
          </a:p>
          <a:p>
            <a:endParaRPr lang="en-US" sz="1100" dirty="0">
              <a:cs typeface="Arial" pitchFamily="34" charset="0"/>
            </a:endParaRPr>
          </a:p>
          <a:p>
            <a:pPr>
              <a:spcBef>
                <a:spcPct val="20000"/>
              </a:spcBef>
            </a:pPr>
            <a:r>
              <a:rPr lang="en-US" sz="1100" b="1" dirty="0">
                <a:cs typeface="Arial" pitchFamily="34" charset="0"/>
              </a:rPr>
              <a:t>Length of catheterization was significantly shorter with the </a:t>
            </a:r>
            <a:r>
              <a:rPr lang="en-US" sz="1100" b="1" dirty="0" err="1">
                <a:cs typeface="Arial" pitchFamily="34" charset="0"/>
              </a:rPr>
              <a:t>GreenLight</a:t>
            </a:r>
            <a:r>
              <a:rPr lang="en-US" sz="1100" b="1" dirty="0">
                <a:cs typeface="Arial" pitchFamily="34" charset="0"/>
              </a:rPr>
              <a:t> XPS System than with TURP</a:t>
            </a:r>
          </a:p>
          <a:p>
            <a:pPr>
              <a:spcBef>
                <a:spcPct val="20000"/>
              </a:spcBef>
            </a:pPr>
            <a:r>
              <a:rPr lang="en-US" sz="1100" dirty="0">
                <a:solidFill>
                  <a:srgbClr val="000000"/>
                </a:solidFill>
                <a:cs typeface="Arial" pitchFamily="34" charset="0"/>
              </a:rPr>
              <a:t>Length of catheterization: 22 hours versus 46.7 hours, </a:t>
            </a:r>
            <a:r>
              <a:rPr lang="en-US" sz="1100" i="1" dirty="0">
                <a:solidFill>
                  <a:srgbClr val="000000"/>
                </a:solidFill>
                <a:cs typeface="Arial" pitchFamily="34" charset="0"/>
              </a:rPr>
              <a:t>p</a:t>
            </a:r>
            <a:r>
              <a:rPr lang="en-US" sz="1100" dirty="0">
                <a:solidFill>
                  <a:srgbClr val="000000"/>
                </a:solidFill>
                <a:cs typeface="Arial" pitchFamily="34" charset="0"/>
              </a:rPr>
              <a:t> &lt;0.001</a:t>
            </a:r>
          </a:p>
          <a:p>
            <a:endParaRPr lang="en-US" sz="1100" b="1" dirty="0">
              <a:cs typeface="Arial" pitchFamily="34" charset="0"/>
            </a:endParaRPr>
          </a:p>
          <a:p>
            <a:r>
              <a:rPr lang="en-US" sz="1100" b="1" dirty="0">
                <a:cs typeface="Arial" pitchFamily="34" charset="0"/>
              </a:rPr>
              <a:t>Time to stable health status was significantly shorter with the </a:t>
            </a:r>
            <a:r>
              <a:rPr lang="en-US" sz="1100" b="1" dirty="0" err="1">
                <a:cs typeface="Arial" pitchFamily="34" charset="0"/>
              </a:rPr>
              <a:t>GreenLight</a:t>
            </a:r>
            <a:r>
              <a:rPr lang="en-US" sz="1100" b="1" dirty="0">
                <a:cs typeface="Arial" pitchFamily="34" charset="0"/>
              </a:rPr>
              <a:t> XPS System than with TURP</a:t>
            </a:r>
          </a:p>
          <a:p>
            <a:pPr marL="115063" indent="-115063"/>
            <a:r>
              <a:rPr lang="en-US" sz="1100" dirty="0">
                <a:cs typeface="Arial" pitchFamily="34" charset="0"/>
              </a:rPr>
              <a:t>Time until stable health: 26 hours versus 52.8 hours, </a:t>
            </a:r>
            <a:r>
              <a:rPr lang="en-US" sz="1100" i="1" dirty="0">
                <a:cs typeface="Arial" pitchFamily="34" charset="0"/>
              </a:rPr>
              <a:t>p</a:t>
            </a:r>
            <a:r>
              <a:rPr lang="en-US" sz="1100" dirty="0">
                <a:cs typeface="Arial" pitchFamily="34" charset="0"/>
              </a:rPr>
              <a:t> &lt;0.001</a:t>
            </a:r>
          </a:p>
          <a:p>
            <a:pPr defTabSz="920506">
              <a:defRPr/>
            </a:pPr>
            <a:r>
              <a:rPr lang="en-US" sz="1100" dirty="0">
                <a:solidFill>
                  <a:prstClr val="black"/>
                </a:solidFill>
                <a:cs typeface="Arial" pitchFamily="34" charset="0"/>
              </a:rPr>
              <a:t>Time until stable health defined as: Time from entering the recovery room until the earlier of discharge from the medical facility or the first successful voiding trial without an ongoing treatment-related AE.</a:t>
            </a:r>
          </a:p>
          <a:p>
            <a:endParaRPr lang="en-US" sz="1100" dirty="0">
              <a:cs typeface="Arial" pitchFamily="34" charset="0"/>
            </a:endParaRPr>
          </a:p>
          <a:p>
            <a:r>
              <a:rPr lang="en-US" sz="1100" b="1" dirty="0">
                <a:cs typeface="Arial" pitchFamily="34" charset="0"/>
              </a:rPr>
              <a:t>Length of hospital stay was significantly shorter with the </a:t>
            </a:r>
            <a:r>
              <a:rPr lang="en-US" sz="1100" b="1" dirty="0" err="1">
                <a:cs typeface="Arial" pitchFamily="34" charset="0"/>
              </a:rPr>
              <a:t>GreenLight</a:t>
            </a:r>
            <a:r>
              <a:rPr lang="en-US" sz="1100" b="1" dirty="0">
                <a:cs typeface="Arial" pitchFamily="34" charset="0"/>
              </a:rPr>
              <a:t> XPS System than with TURP</a:t>
            </a:r>
          </a:p>
          <a:p>
            <a:pPr marL="115063" indent="-115063">
              <a:tabLst>
                <a:tab pos="115063" algn="l"/>
              </a:tabLst>
            </a:pPr>
            <a:r>
              <a:rPr lang="en-US" sz="1100" dirty="0">
                <a:cs typeface="Arial" pitchFamily="34" charset="0"/>
              </a:rPr>
              <a:t>Length of hospital stay: 49.3 hours versus 78.2 hours, </a:t>
            </a:r>
            <a:r>
              <a:rPr lang="en-US" sz="1100" i="1" dirty="0">
                <a:cs typeface="Arial" pitchFamily="34" charset="0"/>
              </a:rPr>
              <a:t>p</a:t>
            </a:r>
            <a:r>
              <a:rPr lang="en-US" sz="1100" dirty="0">
                <a:cs typeface="Arial" pitchFamily="34" charset="0"/>
              </a:rPr>
              <a:t> &lt;0.001</a:t>
            </a:r>
          </a:p>
          <a:p>
            <a:pPr marL="115063" indent="-115063">
              <a:tabLst>
                <a:tab pos="115063" algn="l"/>
              </a:tabLst>
            </a:pPr>
            <a:endParaRPr lang="en-US" sz="1100" dirty="0">
              <a:cs typeface="Arial" pitchFamily="34" charset="0"/>
            </a:endParaRPr>
          </a:p>
          <a:p>
            <a:pPr defTabSz="920506">
              <a:tabLst>
                <a:tab pos="115063" algn="l"/>
              </a:tabLst>
              <a:defRPr/>
            </a:pPr>
            <a:r>
              <a:rPr lang="en-US" sz="1100" dirty="0">
                <a:cs typeface="Arial" pitchFamily="34" charset="0"/>
              </a:rPr>
              <a:t>Median is shown for length of catheterization, time to stable health status and length of hospital stay due to outliers. The mean is average of a set of numbers where the median is the exact middle of a set of values. The mean is best used when there is a normal distribution in the data-set; the median is typically used when the data-set is skewed (contains outliers). </a:t>
            </a:r>
            <a:r>
              <a:rPr lang="en-US" sz="1100" i="1" dirty="0">
                <a:solidFill>
                  <a:srgbClr val="000000"/>
                </a:solidFill>
                <a:cs typeface="Arial" pitchFamily="34" charset="0"/>
              </a:rPr>
              <a:t>All results given as median.</a:t>
            </a:r>
          </a:p>
          <a:p>
            <a:pPr marL="115063" indent="-115063">
              <a:tabLst>
                <a:tab pos="115063" algn="l"/>
              </a:tabLst>
            </a:pPr>
            <a:endParaRPr lang="en-US" sz="1100" dirty="0">
              <a:cs typeface="Arial" pitchFamily="34" charset="0"/>
            </a:endParaRPr>
          </a:p>
          <a:p>
            <a:endParaRPr lang="en-US" sz="1100" dirty="0">
              <a:cs typeface="Arial" pitchFamily="34" charset="0"/>
            </a:endParaRPr>
          </a:p>
        </p:txBody>
      </p:sp>
      <p:sp>
        <p:nvSpPr>
          <p:cNvPr id="4" name="Slide Number Placeholder 3"/>
          <p:cNvSpPr>
            <a:spLocks noGrp="1"/>
          </p:cNvSpPr>
          <p:nvPr>
            <p:ph type="sldNum" sz="quarter" idx="10"/>
          </p:nvPr>
        </p:nvSpPr>
        <p:spPr/>
        <p:txBody>
          <a:bodyPr/>
          <a:lstStyle/>
          <a:p>
            <a:fld id="{3D220D84-3E38-4AF8-8156-92B89386CBE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9500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4">
              <a:defRPr/>
            </a:pPr>
            <a:endParaRPr lang="en-US" sz="1100" dirty="0">
              <a:solidFill>
                <a:srgbClr val="000000"/>
              </a:solidFill>
              <a:cs typeface="Arial" pitchFamily="34" charset="0"/>
            </a:endParaRPr>
          </a:p>
        </p:txBody>
      </p:sp>
      <p:sp>
        <p:nvSpPr>
          <p:cNvPr id="4" name="Slide Number Placeholder 3"/>
          <p:cNvSpPr>
            <a:spLocks noGrp="1"/>
          </p:cNvSpPr>
          <p:nvPr>
            <p:ph type="sldNum" sz="quarter" idx="10"/>
          </p:nvPr>
        </p:nvSpPr>
        <p:spPr/>
        <p:txBody>
          <a:bodyPr/>
          <a:lstStyle/>
          <a:p>
            <a:fld id="{3D220D84-3E38-4AF8-8156-92B89386CBE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9127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cs typeface="Arial" pitchFamily="34" charset="0"/>
            </a:endParaRPr>
          </a:p>
        </p:txBody>
      </p:sp>
      <p:sp>
        <p:nvSpPr>
          <p:cNvPr id="4" name="Slide Number Placeholder 3"/>
          <p:cNvSpPr>
            <a:spLocks noGrp="1"/>
          </p:cNvSpPr>
          <p:nvPr>
            <p:ph type="sldNum" sz="quarter" idx="10"/>
          </p:nvPr>
        </p:nvSpPr>
        <p:spPr/>
        <p:txBody>
          <a:bodyPr/>
          <a:lstStyle/>
          <a:p>
            <a:fld id="{999C771B-F9BC-4457-AC95-B648DC11067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1334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cs typeface="Arial" pitchFamily="34" charset="0"/>
              </a:rPr>
              <a:t>SPEAKER NOTES: </a:t>
            </a:r>
          </a:p>
          <a:p>
            <a:endParaRPr lang="en-US" sz="1100" dirty="0">
              <a:cs typeface="Arial" pitchFamily="34" charset="0"/>
            </a:endParaRPr>
          </a:p>
          <a:p>
            <a:r>
              <a:rPr lang="en-US" sz="1100" dirty="0">
                <a:cs typeface="Arial" pitchFamily="34" charset="0"/>
              </a:rPr>
              <a:t>Data from the patient reported outcome measures</a:t>
            </a:r>
          </a:p>
          <a:p>
            <a:pPr marL="731856" lvl="1" indent="-291161">
              <a:buFont typeface="Arial" pitchFamily="34" charset="0"/>
              <a:buChar char="•"/>
            </a:pPr>
            <a:r>
              <a:rPr lang="en-US" sz="1100" dirty="0">
                <a:cs typeface="Arial" pitchFamily="34" charset="0"/>
              </a:rPr>
              <a:t>SF-36 Physical Health Summary</a:t>
            </a:r>
          </a:p>
          <a:p>
            <a:pPr marL="731856" lvl="1" indent="-291161">
              <a:buFont typeface="Arial" pitchFamily="34" charset="0"/>
              <a:buChar char="•"/>
            </a:pPr>
            <a:r>
              <a:rPr lang="en-US" sz="1100" dirty="0">
                <a:cs typeface="Arial" pitchFamily="34" charset="0"/>
              </a:rPr>
              <a:t>SF-36 Mental Health </a:t>
            </a:r>
            <a:r>
              <a:rPr lang="en-US" sz="1100" dirty="0" smtClean="0">
                <a:cs typeface="Arial" pitchFamily="34" charset="0"/>
              </a:rPr>
              <a:t>Summary</a:t>
            </a:r>
            <a:endParaRPr lang="en-US" sz="1100" dirty="0">
              <a:cs typeface="Arial" pitchFamily="34" charset="0"/>
            </a:endParaRPr>
          </a:p>
          <a:p>
            <a:endParaRPr lang="en-US" sz="1100" dirty="0">
              <a:cs typeface="Arial" pitchFamily="34" charset="0"/>
            </a:endParaRPr>
          </a:p>
        </p:txBody>
      </p:sp>
      <p:sp>
        <p:nvSpPr>
          <p:cNvPr id="4" name="Slide Number Placeholder 3"/>
          <p:cNvSpPr>
            <a:spLocks noGrp="1"/>
          </p:cNvSpPr>
          <p:nvPr>
            <p:ph type="sldNum" sz="quarter" idx="10"/>
          </p:nvPr>
        </p:nvSpPr>
        <p:spPr/>
        <p:txBody>
          <a:bodyPr/>
          <a:lstStyle/>
          <a:p>
            <a:fld id="{999C771B-F9BC-4457-AC95-B648DC11067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8609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20D84-3E38-4AF8-8156-92B89386CBE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4853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9310" y="4174048"/>
            <a:ext cx="7365380" cy="990601"/>
          </a:xfrm>
          <a:effectLst>
            <a:outerShdw blurRad="50800" dist="38100" dir="8100000" algn="tr" rotWithShape="0">
              <a:schemeClr val="bg1"/>
            </a:outerShdw>
          </a:effectLst>
        </p:spPr>
        <p:txBody>
          <a:bodyPr>
            <a:normAutofit/>
          </a:bodyPr>
          <a:lstStyle>
            <a:lvl1pPr algn="ctr">
              <a:defRPr sz="3600">
                <a:solidFill>
                  <a:srgbClr val="00467F"/>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240849"/>
            <a:ext cx="6400800" cy="685800"/>
          </a:xfrm>
        </p:spPr>
        <p:txBody>
          <a:bodyPr/>
          <a:lstStyle>
            <a:lvl1pPr marL="0" indent="0" algn="ctr">
              <a:buNone/>
              <a:defRPr>
                <a:solidFill>
                  <a:srgbClr val="004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ustDataLst>
      <p:tags r:id="rId1"/>
    </p:custDataLst>
    <p:extLst>
      <p:ext uri="{BB962C8B-B14F-4D97-AF65-F5344CB8AC3E}">
        <p14:creationId xmlns:p14="http://schemas.microsoft.com/office/powerpoint/2010/main" val="12157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Center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Tree>
    <p:custDataLst>
      <p:tags r:id="rId1"/>
    </p:custDataLst>
    <p:extLst>
      <p:ext uri="{BB962C8B-B14F-4D97-AF65-F5344CB8AC3E}">
        <p14:creationId xmlns:p14="http://schemas.microsoft.com/office/powerpoint/2010/main" val="32165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ubhead and Bulle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lvl1pPr>
              <a:defRPr lang="en-US" dirty="0"/>
            </a:lvl1pPr>
          </a:lstStyle>
          <a:p>
            <a:pPr lvl="0" algn="l"/>
            <a:r>
              <a:rPr lang="en-US" smtClean="0"/>
              <a:t>Click to edit Master title style</a:t>
            </a:r>
            <a:endParaRPr lang="en-US" dirty="0"/>
          </a:p>
        </p:txBody>
      </p:sp>
      <p:sp>
        <p:nvSpPr>
          <p:cNvPr id="3" name="Text Placeholder 2"/>
          <p:cNvSpPr>
            <a:spLocks noGrp="1"/>
          </p:cNvSpPr>
          <p:nvPr>
            <p:ph type="body" idx="1"/>
          </p:nvPr>
        </p:nvSpPr>
        <p:spPr>
          <a:xfrm>
            <a:off x="228600" y="1234966"/>
            <a:ext cx="8610600" cy="639762"/>
          </a:xfrm>
        </p:spPr>
        <p:txBody>
          <a:bodyPr anchor="b">
            <a:noAutofit/>
          </a:bodyPr>
          <a:lstStyle>
            <a:lvl1pPr marL="0" indent="0">
              <a:spcBef>
                <a:spcPts val="0"/>
              </a:spcBef>
              <a:buNone/>
              <a:defRPr sz="2200" b="0" i="0">
                <a:solidFill>
                  <a:srgbClr val="00467F"/>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7650" y="1906260"/>
            <a:ext cx="8610600" cy="4373672"/>
          </a:xfrm>
        </p:spPr>
        <p:txBody>
          <a:bodyPr>
            <a:normAutofit/>
          </a:bodyPr>
          <a:lstStyle>
            <a:lvl1pPr>
              <a:defRPr sz="1800">
                <a:latin typeface="Arial" pitchFamily="34" charset="0"/>
              </a:defRPr>
            </a:lvl1pPr>
            <a:lvl2pPr>
              <a:defRPr sz="1600">
                <a:latin typeface="Arial" pitchFamily="34" charset="0"/>
              </a:defRPr>
            </a:lvl2pPr>
            <a:lvl3pPr>
              <a:defRPr sz="1400">
                <a:latin typeface="Arial" pitchFamily="34" charset="0"/>
              </a:defRPr>
            </a:lvl3pPr>
            <a:lvl4pPr>
              <a:defRPr sz="1200">
                <a:latin typeface="Arial" pitchFamily="34" charset="0"/>
              </a:defRPr>
            </a:lvl4pPr>
            <a:lvl5pPr>
              <a:defRPr sz="12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42186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ubhead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lvl1pPr>
              <a:defRPr lang="en-US" dirty="0"/>
            </a:lvl1pPr>
          </a:lstStyle>
          <a:p>
            <a:pPr lvl="0" algn="l">
              <a:lnSpc>
                <a:spcPct val="85000"/>
              </a:lnSpc>
            </a:pPr>
            <a:r>
              <a:rPr lang="en-US" dirty="0" smtClean="0"/>
              <a:t>Click to edit Master title style</a:t>
            </a:r>
            <a:endParaRPr lang="en-US" dirty="0"/>
          </a:p>
        </p:txBody>
      </p:sp>
      <p:sp>
        <p:nvSpPr>
          <p:cNvPr id="3" name="Text Placeholder 2"/>
          <p:cNvSpPr>
            <a:spLocks noGrp="1"/>
          </p:cNvSpPr>
          <p:nvPr>
            <p:ph type="body" idx="1"/>
          </p:nvPr>
        </p:nvSpPr>
        <p:spPr>
          <a:xfrm>
            <a:off x="228600" y="1234966"/>
            <a:ext cx="8610600" cy="639762"/>
          </a:xfrm>
        </p:spPr>
        <p:txBody>
          <a:bodyPr anchor="b">
            <a:noAutofit/>
          </a:bodyPr>
          <a:lstStyle>
            <a:lvl1pPr marL="0" indent="0">
              <a:spcBef>
                <a:spcPts val="0"/>
              </a:spcBef>
              <a:buNone/>
              <a:defRPr sz="2200" b="0" i="0">
                <a:solidFill>
                  <a:schemeClr val="accent6"/>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7650" y="1906260"/>
            <a:ext cx="8610600" cy="4373672"/>
          </a:xfrm>
        </p:spPr>
        <p:txBody>
          <a:bodyPr>
            <a:normAutofit/>
          </a:bodyPr>
          <a:lstStyle>
            <a:lvl1pPr>
              <a:defRPr sz="1800">
                <a:latin typeface="Arial" pitchFamily="34" charset="0"/>
              </a:defRPr>
            </a:lvl1pPr>
            <a:lvl2pPr>
              <a:defRPr sz="1600">
                <a:latin typeface="Arial" pitchFamily="34" charset="0"/>
              </a:defRPr>
            </a:lvl2pPr>
            <a:lvl3pPr>
              <a:defRPr sz="1400">
                <a:latin typeface="Arial" pitchFamily="34" charset="0"/>
              </a:defRPr>
            </a:lvl3pPr>
            <a:lvl4pPr>
              <a:defRPr sz="1200">
                <a:latin typeface="Arial" pitchFamily="34" charset="0"/>
              </a:defRPr>
            </a:lvl4pPr>
            <a:lvl5pPr>
              <a:defRPr sz="12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10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ubhead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lvl1pPr>
              <a:defRPr lang="en-US" dirty="0"/>
            </a:lvl1pPr>
          </a:lstStyle>
          <a:p>
            <a:pPr lvl="0" algn="l">
              <a:lnSpc>
                <a:spcPct val="85000"/>
              </a:lnSpc>
            </a:pPr>
            <a:r>
              <a:rPr lang="en-US" dirty="0" smtClean="0"/>
              <a:t>Click to edit Master title style</a:t>
            </a:r>
            <a:endParaRPr lang="en-US" dirty="0"/>
          </a:p>
        </p:txBody>
      </p:sp>
      <p:sp>
        <p:nvSpPr>
          <p:cNvPr id="3" name="Text Placeholder 2"/>
          <p:cNvSpPr>
            <a:spLocks noGrp="1"/>
          </p:cNvSpPr>
          <p:nvPr>
            <p:ph type="body" idx="1"/>
          </p:nvPr>
        </p:nvSpPr>
        <p:spPr>
          <a:xfrm>
            <a:off x="228600" y="1234966"/>
            <a:ext cx="8610600" cy="639762"/>
          </a:xfrm>
        </p:spPr>
        <p:txBody>
          <a:bodyPr anchor="b">
            <a:noAutofit/>
          </a:bodyPr>
          <a:lstStyle>
            <a:lvl1pPr marL="0" indent="0">
              <a:spcBef>
                <a:spcPts val="0"/>
              </a:spcBef>
              <a:buNone/>
              <a:defRPr sz="2200" b="0" i="0">
                <a:solidFill>
                  <a:schemeClr val="accent6"/>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7650" y="1906260"/>
            <a:ext cx="8610600" cy="4373672"/>
          </a:xfrm>
        </p:spPr>
        <p:txBody>
          <a:bodyPr>
            <a:normAutofit/>
          </a:bodyPr>
          <a:lstStyle>
            <a:lvl1pPr>
              <a:defRPr sz="1800">
                <a:latin typeface="Arial" pitchFamily="34" charset="0"/>
              </a:defRPr>
            </a:lvl1pPr>
            <a:lvl2pPr>
              <a:defRPr sz="1600">
                <a:latin typeface="Arial" pitchFamily="34" charset="0"/>
              </a:defRPr>
            </a:lvl2pPr>
            <a:lvl3pPr>
              <a:defRPr sz="1400">
                <a:latin typeface="Arial" pitchFamily="34" charset="0"/>
              </a:defRPr>
            </a:lvl3pPr>
            <a:lvl4pPr>
              <a:defRPr sz="1200">
                <a:latin typeface="Arial" pitchFamily="34" charset="0"/>
              </a:defRPr>
            </a:lvl4pPr>
            <a:lvl5pPr>
              <a:defRPr sz="12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192005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105830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sz="half" idx="1"/>
          </p:nvPr>
        </p:nvSpPr>
        <p:spPr>
          <a:xfrm>
            <a:off x="289034" y="1295400"/>
            <a:ext cx="4282966" cy="5029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267200" cy="5029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270820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Tree>
    <p:custDataLst>
      <p:tags r:id="rId1"/>
    </p:custDataLst>
    <p:extLst>
      <p:ext uri="{BB962C8B-B14F-4D97-AF65-F5344CB8AC3E}">
        <p14:creationId xmlns:p14="http://schemas.microsoft.com/office/powerpoint/2010/main" val="4575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90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ransi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9310" y="1981200"/>
            <a:ext cx="7365380" cy="1295400"/>
          </a:xfrm>
          <a:effectLst>
            <a:outerShdw blurRad="50800" dist="38100" dir="8100000" algn="tr" rotWithShape="0">
              <a:schemeClr val="bg1"/>
            </a:outerShdw>
          </a:effectLst>
        </p:spPr>
        <p:txBody>
          <a:bodyPr>
            <a:normAutofit/>
          </a:bodyPr>
          <a:lstStyle>
            <a:lvl1pPr algn="ctr">
              <a:defRPr sz="3600">
                <a:solidFill>
                  <a:srgbClr val="00467F"/>
                </a:solidFill>
              </a:defRPr>
            </a:lvl1pPr>
          </a:lstStyle>
          <a:p>
            <a:r>
              <a:rPr lang="en-US" dirty="0" smtClean="0"/>
              <a:t>Click to edit Transition Slide with background style</a:t>
            </a:r>
            <a:endParaRPr lang="en-US" dirty="0"/>
          </a:p>
        </p:txBody>
      </p:sp>
      <p:sp>
        <p:nvSpPr>
          <p:cNvPr id="3" name="Subtitle 2"/>
          <p:cNvSpPr>
            <a:spLocks noGrp="1"/>
          </p:cNvSpPr>
          <p:nvPr>
            <p:ph type="subTitle" idx="1" hasCustomPrompt="1"/>
          </p:nvPr>
        </p:nvSpPr>
        <p:spPr>
          <a:xfrm>
            <a:off x="1371600" y="3733800"/>
            <a:ext cx="6400800" cy="685800"/>
          </a:xfrm>
        </p:spPr>
        <p:txBody>
          <a:bodyPr/>
          <a:lstStyle>
            <a:lvl1pPr marL="0" indent="0" algn="ctr">
              <a:buNone/>
              <a:defRPr>
                <a:solidFill>
                  <a:srgbClr val="004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 style</a:t>
            </a:r>
            <a:endParaRPr lang="en-US" dirty="0"/>
          </a:p>
        </p:txBody>
      </p:sp>
    </p:spTree>
    <p:custDataLst>
      <p:tags r:id="rId1"/>
    </p:custDataLst>
    <p:extLst>
      <p:ext uri="{BB962C8B-B14F-4D97-AF65-F5344CB8AC3E}">
        <p14:creationId xmlns:p14="http://schemas.microsoft.com/office/powerpoint/2010/main" val="2025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9913" y="1447800"/>
            <a:ext cx="8004174" cy="2307183"/>
          </a:xfrm>
        </p:spPr>
        <p:txBody>
          <a:bodyPr vert="horz" lIns="91440" tIns="45720" rIns="91440" bIns="45720" rtlCol="0" anchor="b" anchorCtr="0">
            <a:normAutofit/>
          </a:bodyPr>
          <a:lstStyle>
            <a:lvl1pPr algn="ctr">
              <a:defRPr lang="en-US" sz="4000" b="0" cap="none">
                <a:solidFill>
                  <a:srgbClr val="00467F"/>
                </a:solidFill>
              </a:defRPr>
            </a:lvl1pPr>
          </a:lstStyle>
          <a:p>
            <a:pPr lvl="0">
              <a:lnSpc>
                <a:spcPct val="85000"/>
              </a:lnSpc>
            </a:pPr>
            <a:r>
              <a:rPr lang="en-US" dirty="0" smtClean="0"/>
              <a:t>Click to edit Section slide with no background style</a:t>
            </a:r>
            <a:endParaRPr lang="en-US" dirty="0"/>
          </a:p>
        </p:txBody>
      </p:sp>
      <p:sp>
        <p:nvSpPr>
          <p:cNvPr id="3" name="Text Placeholder 2"/>
          <p:cNvSpPr>
            <a:spLocks noGrp="1"/>
          </p:cNvSpPr>
          <p:nvPr>
            <p:ph type="body" idx="1"/>
          </p:nvPr>
        </p:nvSpPr>
        <p:spPr>
          <a:xfrm>
            <a:off x="685800" y="3986213"/>
            <a:ext cx="7772400" cy="1500187"/>
          </a:xfrm>
        </p:spPr>
        <p:txBody>
          <a:bodyPr vert="horz" lIns="91440" tIns="45720" rIns="91440" bIns="45720" rtlCol="0" anchor="t" anchorCtr="0">
            <a:normAutofit/>
          </a:bodyPr>
          <a:lstStyle>
            <a:lvl1pPr marL="236538" indent="-236538" algn="ctr">
              <a:buNone/>
              <a:defRPr lang="en-US" smtClean="0">
                <a:solidFill>
                  <a:srgbClr val="00467F"/>
                </a:solidFill>
                <a:latin typeface="Arial" pitchFamily="34" charset="0"/>
                <a:cs typeface="Arial" pitchFamily="34" charset="0"/>
              </a:defRPr>
            </a:lvl1pPr>
          </a:lstStyle>
          <a:p>
            <a:pPr marL="0" lvl="0" indent="0" algn="ctr">
              <a:spcBef>
                <a:spcPct val="20000"/>
              </a:spcBef>
              <a:buClr>
                <a:srgbClr val="C00000"/>
              </a:buClr>
            </a:pPr>
            <a:r>
              <a:rPr lang="en-US" smtClean="0"/>
              <a:t>Click to edit Master text styles</a:t>
            </a:r>
          </a:p>
        </p:txBody>
      </p:sp>
    </p:spTree>
    <p:custDataLst>
      <p:tags r:id="rId1"/>
    </p:custDataLst>
    <p:extLst>
      <p:ext uri="{BB962C8B-B14F-4D97-AF65-F5344CB8AC3E}">
        <p14:creationId xmlns:p14="http://schemas.microsoft.com/office/powerpoint/2010/main" val="42394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ubhead and Bulle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smtClean="0"/>
              <a:t>Click to edit Master title style</a:t>
            </a:r>
            <a:endParaRPr lang="en-US" dirty="0"/>
          </a:p>
        </p:txBody>
      </p:sp>
      <p:sp>
        <p:nvSpPr>
          <p:cNvPr id="3" name="Text Placeholder 2"/>
          <p:cNvSpPr>
            <a:spLocks noGrp="1"/>
          </p:cNvSpPr>
          <p:nvPr>
            <p:ph type="body" idx="1"/>
          </p:nvPr>
        </p:nvSpPr>
        <p:spPr>
          <a:xfrm>
            <a:off x="228600" y="1234966"/>
            <a:ext cx="8610600" cy="639762"/>
          </a:xfrm>
        </p:spPr>
        <p:txBody>
          <a:bodyPr anchor="b">
            <a:noAutofit/>
          </a:bodyPr>
          <a:lstStyle>
            <a:lvl1pPr marL="0" indent="0">
              <a:spcBef>
                <a:spcPts val="0"/>
              </a:spcBef>
              <a:buNone/>
              <a:defRPr sz="2200" b="0" i="0">
                <a:solidFill>
                  <a:srgbClr val="1F49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7650" y="1906260"/>
            <a:ext cx="8610600" cy="4373672"/>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380636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467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1234966"/>
            <a:ext cx="4267200" cy="639762"/>
          </a:xfrm>
        </p:spPr>
        <p:txBody>
          <a:bodyPr anchor="b">
            <a:noAutofit/>
          </a:bodyPr>
          <a:lstStyle>
            <a:lvl1pPr marL="0" indent="0">
              <a:spcBef>
                <a:spcPts val="0"/>
              </a:spcBef>
              <a:buNone/>
              <a:defRPr sz="2200" b="0" i="0">
                <a:solidFill>
                  <a:srgbClr val="004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7650" y="1906260"/>
            <a:ext cx="4267200" cy="4373672"/>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68825" y="1234966"/>
            <a:ext cx="4268876" cy="639762"/>
          </a:xfrm>
        </p:spPr>
        <p:txBody>
          <a:bodyPr anchor="b">
            <a:noAutofit/>
          </a:bodyPr>
          <a:lstStyle>
            <a:lvl1pPr marL="0" indent="0">
              <a:spcBef>
                <a:spcPts val="0"/>
              </a:spcBef>
              <a:buNone/>
              <a:defRPr sz="2200" b="0" i="0">
                <a:solidFill>
                  <a:srgbClr val="004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68825" y="1906260"/>
            <a:ext cx="4268876" cy="4373672"/>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252424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7"/>
            </p:custDataLst>
            <p:extLst>
              <p:ext uri="{D42A27DB-BD31-4B8C-83A1-F6EECF244321}">
                <p14:modId xmlns:p14="http://schemas.microsoft.com/office/powerpoint/2010/main" val="21816681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210" name="think-cell Slide" r:id="rId19" imgW="216" imgH="216" progId="TCLayout.ActiveDocument.1">
                  <p:embed/>
                </p:oleObj>
              </mc:Choice>
              <mc:Fallback>
                <p:oleObj name="think-cell Slide" r:id="rId19" imgW="216" imgH="216"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152400"/>
            <a:ext cx="6553200" cy="825064"/>
          </a:xfrm>
          <a:prstGeom prst="rect">
            <a:avLst/>
          </a:prstGeom>
          <a:effectLst>
            <a:outerShdw blurRad="50800" dist="25400" dir="8100000" algn="tr" rotWithShape="0">
              <a:schemeClr val="bg1"/>
            </a:outerShdw>
          </a:effectLst>
        </p:spPr>
        <p:txBody>
          <a:bodyPr vert="horz" lIns="91440" tIns="45720" rIns="91440" bIns="45720" rtlCol="0" anchor="b" anchorCtr="0">
            <a:normAutofit/>
          </a:bodyPr>
          <a:lstStyle/>
          <a:p>
            <a:pPr lvl="0" algn="l">
              <a:lnSpc>
                <a:spcPct val="85000"/>
              </a:lnSpc>
            </a:pPr>
            <a:r>
              <a:rPr lang="en-US" smtClean="0"/>
              <a:t>Click to edit Master title style</a:t>
            </a:r>
            <a:endParaRPr lang="en-US" dirty="0"/>
          </a:p>
        </p:txBody>
      </p:sp>
      <p:sp>
        <p:nvSpPr>
          <p:cNvPr id="3" name="Text Placeholder 2"/>
          <p:cNvSpPr>
            <a:spLocks noGrp="1"/>
          </p:cNvSpPr>
          <p:nvPr>
            <p:ph type="body" idx="1"/>
          </p:nvPr>
        </p:nvSpPr>
        <p:spPr>
          <a:xfrm>
            <a:off x="289034" y="1295400"/>
            <a:ext cx="8550166"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p:nvSpPr>
        <p:spPr>
          <a:xfrm>
            <a:off x="-228600" y="6584796"/>
            <a:ext cx="685800" cy="230832"/>
          </a:xfrm>
          <a:prstGeom prst="rect">
            <a:avLst/>
          </a:prstGeom>
          <a:noFill/>
        </p:spPr>
        <p:txBody>
          <a:bodyPr wrap="square" rtlCol="0">
            <a:spAutoFit/>
          </a:bodyPr>
          <a:lstStyle/>
          <a:p>
            <a:pPr algn="r"/>
            <a:fld id="{45D26C13-F0D3-47ED-963B-8C497237818C}" type="slidenum">
              <a:rPr lang="en-US" sz="900" smtClean="0">
                <a:solidFill>
                  <a:schemeClr val="tx2"/>
                </a:solidFill>
                <a:latin typeface="Arial" pitchFamily="34" charset="0"/>
                <a:cs typeface="Arial" pitchFamily="34" charset="0"/>
              </a:rPr>
              <a:pPr algn="r"/>
              <a:t>‹#›</a:t>
            </a:fld>
            <a:endParaRPr lang="en-US" sz="900" dirty="0">
              <a:solidFill>
                <a:schemeClr val="tx2"/>
              </a:solidFill>
              <a:latin typeface="Arial" pitchFamily="34" charset="0"/>
              <a:cs typeface="Arial" pitchFamily="34" charset="0"/>
            </a:endParaRPr>
          </a:p>
        </p:txBody>
      </p:sp>
    </p:spTree>
    <p:custDataLst>
      <p:tags r:id="rId16"/>
    </p:custDataLst>
    <p:extLst>
      <p:ext uri="{BB962C8B-B14F-4D97-AF65-F5344CB8AC3E}">
        <p14:creationId xmlns:p14="http://schemas.microsoft.com/office/powerpoint/2010/main" val="36580422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9" r:id="rId3"/>
    <p:sldLayoutId id="2147483690" r:id="rId4"/>
    <p:sldLayoutId id="2147483691" r:id="rId5"/>
    <p:sldLayoutId id="2147483692" r:id="rId6"/>
    <p:sldLayoutId id="2147483694" r:id="rId7"/>
    <p:sldLayoutId id="2147483695" r:id="rId8"/>
    <p:sldLayoutId id="2147483696" r:id="rId9"/>
    <p:sldLayoutId id="2147483697" r:id="rId10"/>
    <p:sldLayoutId id="2147483698" r:id="rId11"/>
    <p:sldLayoutId id="214748365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lang="en-US" sz="2800" kern="1200" dirty="0">
          <a:solidFill>
            <a:srgbClr val="00467F"/>
          </a:solidFill>
          <a:effectLst/>
          <a:latin typeface="Arial" pitchFamily="34" charset="0"/>
          <a:ea typeface="+mj-ea"/>
          <a:cs typeface="Arial" pitchFamily="34" charset="0"/>
        </a:defRPr>
      </a:lvl1pPr>
    </p:titleStyle>
    <p:bodyStyle>
      <a:lvl1pPr marL="236538" indent="-236538" algn="l" defTabSz="914400" rtl="0" eaLnBrk="1" latinLnBrk="0" hangingPunct="1">
        <a:lnSpc>
          <a:spcPct val="100000"/>
        </a:lnSpc>
        <a:spcBef>
          <a:spcPts val="600"/>
        </a:spcBef>
        <a:buFont typeface="Arial" pitchFamily="34" charset="0"/>
        <a:buChar char="•"/>
        <a:defRPr sz="2000" kern="1200">
          <a:solidFill>
            <a:srgbClr val="00467F"/>
          </a:solidFill>
          <a:latin typeface="+mn-lt"/>
          <a:ea typeface="+mn-ea"/>
          <a:cs typeface="+mn-cs"/>
        </a:defRPr>
      </a:lvl1pPr>
      <a:lvl2pPr marL="693738" indent="-236538" algn="l" defTabSz="914400" rtl="0" eaLnBrk="1" latinLnBrk="0" hangingPunct="1">
        <a:lnSpc>
          <a:spcPct val="100000"/>
        </a:lnSpc>
        <a:spcBef>
          <a:spcPts val="600"/>
        </a:spcBef>
        <a:buFont typeface="Arial" pitchFamily="34" charset="0"/>
        <a:buChar char="–"/>
        <a:defRPr sz="1800" kern="1200">
          <a:solidFill>
            <a:srgbClr val="00467F"/>
          </a:solidFill>
          <a:latin typeface="+mn-lt"/>
          <a:ea typeface="+mn-ea"/>
          <a:cs typeface="+mn-cs"/>
        </a:defRPr>
      </a:lvl2pPr>
      <a:lvl3pPr marL="1087438" indent="-173038" algn="l" defTabSz="914400" rtl="0" eaLnBrk="1" latinLnBrk="0" hangingPunct="1">
        <a:lnSpc>
          <a:spcPct val="100000"/>
        </a:lnSpc>
        <a:spcBef>
          <a:spcPts val="600"/>
        </a:spcBef>
        <a:buFont typeface="Arial" pitchFamily="34" charset="0"/>
        <a:buChar char="•"/>
        <a:defRPr sz="1600" kern="1200">
          <a:solidFill>
            <a:srgbClr val="00467F"/>
          </a:solidFill>
          <a:latin typeface="+mn-lt"/>
          <a:ea typeface="+mn-ea"/>
          <a:cs typeface="+mn-cs"/>
        </a:defRPr>
      </a:lvl3pPr>
      <a:lvl4pPr marL="1544638" indent="-173038" algn="l" defTabSz="914400" rtl="0" eaLnBrk="1" latinLnBrk="0" hangingPunct="1">
        <a:lnSpc>
          <a:spcPct val="100000"/>
        </a:lnSpc>
        <a:spcBef>
          <a:spcPts val="600"/>
        </a:spcBef>
        <a:buFont typeface="Arial" pitchFamily="34" charset="0"/>
        <a:buChar char="–"/>
        <a:defRPr sz="1400" kern="1200">
          <a:solidFill>
            <a:srgbClr val="00467F"/>
          </a:solidFill>
          <a:latin typeface="+mn-lt"/>
          <a:ea typeface="+mn-ea"/>
          <a:cs typeface="+mn-cs"/>
        </a:defRPr>
      </a:lvl4pPr>
      <a:lvl5pPr marL="2001838" indent="-173038" algn="l" defTabSz="914400" rtl="0" eaLnBrk="1" latinLnBrk="0" hangingPunct="1">
        <a:lnSpc>
          <a:spcPct val="100000"/>
        </a:lnSpc>
        <a:spcBef>
          <a:spcPts val="600"/>
        </a:spcBef>
        <a:buFont typeface="Arial" pitchFamily="34" charset="0"/>
        <a:buChar char="»"/>
        <a:defRPr sz="1400" kern="1200">
          <a:solidFill>
            <a:srgbClr val="0046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a:t>GreenLight XPS™ Laser Therapy System </a:t>
            </a:r>
            <a:endParaRPr lang="en-US" dirty="0"/>
          </a:p>
        </p:txBody>
      </p:sp>
      <p:sp>
        <p:nvSpPr>
          <p:cNvPr id="3" name="Title 2"/>
          <p:cNvSpPr>
            <a:spLocks noGrp="1"/>
          </p:cNvSpPr>
          <p:nvPr>
            <p:ph type="ctrTitle"/>
          </p:nvPr>
        </p:nvSpPr>
        <p:spPr/>
        <p:txBody>
          <a:bodyPr/>
          <a:lstStyle/>
          <a:p>
            <a:r>
              <a:rPr lang="en-US" dirty="0" smtClean="0"/>
              <a:t>The GOLIATH Study</a:t>
            </a:r>
            <a:endParaRPr lang="en-US" dirty="0"/>
          </a:p>
        </p:txBody>
      </p:sp>
    </p:spTree>
    <p:custDataLst>
      <p:tags r:id="rId1"/>
    </p:custDataLst>
    <p:extLst>
      <p:ext uri="{BB962C8B-B14F-4D97-AF65-F5344CB8AC3E}">
        <p14:creationId xmlns:p14="http://schemas.microsoft.com/office/powerpoint/2010/main" val="112526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62925" y="6304996"/>
            <a:ext cx="800100" cy="381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228600" indent="-228600" defTabSz="457200">
              <a:buFontTx/>
              <a:buAutoNum type="arabicPeriod"/>
            </a:pPr>
            <a:r>
              <a:rPr lang="en-US" sz="1200" dirty="0" smtClean="0">
                <a:cs typeface="Arial" pitchFamily="34" charset="0"/>
              </a:rPr>
              <a:t>Bachmann </a:t>
            </a:r>
            <a:r>
              <a:rPr lang="en-US" sz="1200" dirty="0">
                <a:cs typeface="Arial" pitchFamily="34" charset="0"/>
              </a:rPr>
              <a:t>A, </a:t>
            </a:r>
            <a:r>
              <a:rPr lang="en-US" sz="1200" dirty="0" err="1">
                <a:cs typeface="Arial" pitchFamily="34" charset="0"/>
              </a:rPr>
              <a:t>Tubaro</a:t>
            </a:r>
            <a:r>
              <a:rPr lang="en-US" sz="1200" dirty="0">
                <a:cs typeface="Arial" pitchFamily="34" charset="0"/>
              </a:rPr>
              <a:t> A, Barber N, et al. 180W XPS GreenLight Laser Vaporization Versus Transurethral Resection of the Prostate for the Treatment of Benign Prostatic Obstruction: 6-Month Safety and Efficacy Results of a European </a:t>
            </a:r>
            <a:r>
              <a:rPr lang="en-US" sz="1200" dirty="0" err="1">
                <a:cs typeface="Arial" pitchFamily="34" charset="0"/>
              </a:rPr>
              <a:t>Multicentre</a:t>
            </a:r>
            <a:r>
              <a:rPr lang="en-US" sz="1200" dirty="0">
                <a:cs typeface="Arial" pitchFamily="34" charset="0"/>
              </a:rPr>
              <a:t> Randomized Trial – The GOLIATH Study. Euro </a:t>
            </a:r>
            <a:r>
              <a:rPr lang="en-US" sz="1200" dirty="0" err="1">
                <a:cs typeface="Arial" pitchFamily="34" charset="0"/>
              </a:rPr>
              <a:t>Urol</a:t>
            </a:r>
            <a:r>
              <a:rPr lang="en-US" sz="1200" dirty="0">
                <a:cs typeface="Arial" pitchFamily="34" charset="0"/>
              </a:rPr>
              <a:t> May 2014; 65(5): 931-942.</a:t>
            </a:r>
          </a:p>
          <a:p>
            <a:pPr marL="228600" indent="-228600" defTabSz="457200">
              <a:buFontTx/>
              <a:buAutoNum type="arabicPeriod"/>
            </a:pPr>
            <a:r>
              <a:rPr lang="en-US" sz="1200" dirty="0" smtClean="0">
                <a:cs typeface="Arial" pitchFamily="34" charset="0"/>
              </a:rPr>
              <a:t>Bachmann </a:t>
            </a:r>
            <a:r>
              <a:rPr lang="en-US" sz="1200" dirty="0">
                <a:cs typeface="Arial" pitchFamily="34" charset="0"/>
              </a:rPr>
              <a:t>A, </a:t>
            </a:r>
            <a:r>
              <a:rPr lang="en-US" sz="1200" dirty="0" err="1">
                <a:cs typeface="Arial" pitchFamily="34" charset="0"/>
              </a:rPr>
              <a:t>Tubaro</a:t>
            </a:r>
            <a:r>
              <a:rPr lang="en-US" sz="1200" dirty="0">
                <a:cs typeface="Arial" pitchFamily="34" charset="0"/>
              </a:rPr>
              <a:t> A, Barber N, et al. A European Multicenter Randomized </a:t>
            </a:r>
            <a:r>
              <a:rPr lang="en-US" sz="1200" dirty="0" err="1">
                <a:cs typeface="Arial" pitchFamily="34" charset="0"/>
              </a:rPr>
              <a:t>Noninferiority</a:t>
            </a:r>
            <a:r>
              <a:rPr lang="en-US" sz="1200" dirty="0">
                <a:cs typeface="Arial" pitchFamily="34" charset="0"/>
              </a:rPr>
              <a:t> Trial Comparing 180 W GreenLight-XPS Laser Vaporization and Transurethral Resection of the Prostate for the Treatment of Benign Prostatic Obstruction: 12-Month Results of the GOLIATH Study. J Urol. 2015 Feb;193(2):570-8.</a:t>
            </a:r>
          </a:p>
          <a:p>
            <a:pPr marL="228600" indent="-228600" defTabSz="457200">
              <a:buFontTx/>
              <a:buAutoNum type="arabicPeriod"/>
            </a:pPr>
            <a:r>
              <a:rPr lang="en-US" sz="1200" dirty="0" smtClean="0">
                <a:cs typeface="Arial" pitchFamily="34" charset="0"/>
              </a:rPr>
              <a:t>Thomas </a:t>
            </a:r>
            <a:r>
              <a:rPr lang="en-US" sz="1200" dirty="0">
                <a:cs typeface="Arial" pitchFamily="34" charset="0"/>
              </a:rPr>
              <a:t>JA, </a:t>
            </a:r>
            <a:r>
              <a:rPr lang="en-US" sz="1200" dirty="0" err="1">
                <a:cs typeface="Arial" pitchFamily="34" charset="0"/>
              </a:rPr>
              <a:t>Tubaro</a:t>
            </a:r>
            <a:r>
              <a:rPr lang="en-US" sz="1200" dirty="0">
                <a:cs typeface="Arial" pitchFamily="34" charset="0"/>
              </a:rPr>
              <a:t> A, Barber </a:t>
            </a:r>
            <a:r>
              <a:rPr lang="en-US" sz="1200" dirty="0" smtClean="0">
                <a:cs typeface="Arial" pitchFamily="34" charset="0"/>
              </a:rPr>
              <a:t>N, et </a:t>
            </a:r>
            <a:r>
              <a:rPr lang="en-US" sz="1200" dirty="0">
                <a:cs typeface="Arial" pitchFamily="34" charset="0"/>
              </a:rPr>
              <a:t>al. A Multicenter Randomized </a:t>
            </a:r>
            <a:r>
              <a:rPr lang="en-US" sz="1200" dirty="0" err="1">
                <a:cs typeface="Arial" pitchFamily="34" charset="0"/>
              </a:rPr>
              <a:t>Noninferiority</a:t>
            </a:r>
            <a:r>
              <a:rPr lang="en-US" sz="1200" dirty="0">
                <a:cs typeface="Arial" pitchFamily="34" charset="0"/>
              </a:rPr>
              <a:t> Trial Comparing GreenLight-XPS Laser Vaporization of the Prostate and Transurethral Resection of the Prostate for the Treatment of Benign Prostatic Obstruction: Two-</a:t>
            </a:r>
            <a:r>
              <a:rPr lang="en-US" sz="1200" dirty="0" err="1">
                <a:cs typeface="Arial" pitchFamily="34" charset="0"/>
              </a:rPr>
              <a:t>yr</a:t>
            </a:r>
            <a:r>
              <a:rPr lang="en-US" sz="1200" dirty="0">
                <a:cs typeface="Arial" pitchFamily="34" charset="0"/>
              </a:rPr>
              <a:t> Outcomes of the GOLIATH Study. </a:t>
            </a:r>
            <a:r>
              <a:rPr lang="en-US" sz="1200" dirty="0" err="1">
                <a:cs typeface="Arial" pitchFamily="34" charset="0"/>
              </a:rPr>
              <a:t>Eur</a:t>
            </a:r>
            <a:r>
              <a:rPr lang="en-US" sz="1200" dirty="0">
                <a:cs typeface="Arial" pitchFamily="34" charset="0"/>
              </a:rPr>
              <a:t> Urol. 2016 Jan;69(1):94-102.</a:t>
            </a:r>
          </a:p>
          <a:p>
            <a:pPr marL="0" lvl="0" indent="0">
              <a:spcAft>
                <a:spcPts val="600"/>
              </a:spcAft>
              <a:buNone/>
            </a:pPr>
            <a:endParaRPr lang="en-US" sz="1600" dirty="0" smtClean="0">
              <a:cs typeface="Arial" pitchFamily="34" charset="0"/>
            </a:endParaRPr>
          </a:p>
          <a:p>
            <a:pPr marL="0" lvl="0" indent="0">
              <a:spcAft>
                <a:spcPts val="600"/>
              </a:spcAft>
              <a:buNone/>
            </a:pPr>
            <a:r>
              <a:rPr lang="en-US" sz="1600" dirty="0" smtClean="0">
                <a:solidFill>
                  <a:srgbClr val="003668"/>
                </a:solidFill>
              </a:rPr>
              <a:t>Caution</a:t>
            </a:r>
            <a:r>
              <a:rPr lang="en-US" sz="1600" dirty="0">
                <a:solidFill>
                  <a:srgbClr val="003668"/>
                </a:solidFill>
              </a:rPr>
              <a:t>: Federal (U.S.) law restricts </a:t>
            </a:r>
            <a:r>
              <a:rPr lang="en-US" sz="1600" dirty="0" smtClean="0">
                <a:solidFill>
                  <a:srgbClr val="003668"/>
                </a:solidFill>
              </a:rPr>
              <a:t>these devices </a:t>
            </a:r>
            <a:r>
              <a:rPr lang="en-US" sz="1600" dirty="0">
                <a:solidFill>
                  <a:srgbClr val="003668"/>
                </a:solidFill>
              </a:rPr>
              <a:t>to sale by or on the order of a physician.</a:t>
            </a:r>
          </a:p>
          <a:p>
            <a:pPr marL="0" lvl="0" indent="0">
              <a:spcAft>
                <a:spcPts val="600"/>
              </a:spcAft>
              <a:buNone/>
            </a:pPr>
            <a:r>
              <a:rPr lang="en-US" sz="1600" dirty="0">
                <a:solidFill>
                  <a:srgbClr val="003668"/>
                </a:solidFill>
              </a:rPr>
              <a:t>Caution: The law restricts </a:t>
            </a:r>
            <a:r>
              <a:rPr lang="en-US" sz="1600" dirty="0" smtClean="0">
                <a:solidFill>
                  <a:srgbClr val="003668"/>
                </a:solidFill>
              </a:rPr>
              <a:t>these devices </a:t>
            </a:r>
            <a:r>
              <a:rPr lang="en-US" sz="1600" dirty="0">
                <a:solidFill>
                  <a:srgbClr val="003668"/>
                </a:solidFill>
              </a:rPr>
              <a:t>to sale by or on the order of a physician.</a:t>
            </a:r>
          </a:p>
          <a:p>
            <a:pPr marL="0" lvl="0" indent="0">
              <a:spcAft>
                <a:spcPts val="600"/>
              </a:spcAft>
              <a:buNone/>
            </a:pPr>
            <a:r>
              <a:rPr lang="en-US" sz="1600" dirty="0">
                <a:solidFill>
                  <a:srgbClr val="003668"/>
                </a:solidFill>
              </a:rPr>
              <a:t>Refer to package insert provided with </a:t>
            </a:r>
            <a:r>
              <a:rPr lang="en-US" sz="1600" dirty="0" smtClean="0">
                <a:solidFill>
                  <a:srgbClr val="003668"/>
                </a:solidFill>
              </a:rPr>
              <a:t>these products </a:t>
            </a:r>
            <a:r>
              <a:rPr lang="en-US" sz="1600" dirty="0">
                <a:solidFill>
                  <a:srgbClr val="003668"/>
                </a:solidFill>
              </a:rPr>
              <a:t>for complete Indications for Use, Contraindications, Warnings, Precautions, Adverse Events, and Instructions prior to using </a:t>
            </a:r>
            <a:r>
              <a:rPr lang="en-US" sz="1600" dirty="0" smtClean="0">
                <a:solidFill>
                  <a:srgbClr val="003668"/>
                </a:solidFill>
              </a:rPr>
              <a:t>these products. </a:t>
            </a:r>
            <a:r>
              <a:rPr lang="en-US" sz="1600" dirty="0">
                <a:solidFill>
                  <a:srgbClr val="003668"/>
                </a:solidFill>
              </a:rPr>
              <a:t>Information for the use only in countries with applicable health authority product </a:t>
            </a:r>
            <a:r>
              <a:rPr lang="en-US" sz="1600" dirty="0" smtClean="0">
                <a:solidFill>
                  <a:srgbClr val="003668"/>
                </a:solidFill>
              </a:rPr>
              <a:t>registrations.</a:t>
            </a:r>
          </a:p>
          <a:p>
            <a:pPr marL="0" lvl="0" indent="0">
              <a:spcAft>
                <a:spcPts val="600"/>
              </a:spcAft>
              <a:buNone/>
            </a:pPr>
            <a:endParaRPr lang="en-US" sz="1400" dirty="0">
              <a:solidFill>
                <a:srgbClr val="003668"/>
              </a:solidFill>
            </a:endParaRPr>
          </a:p>
          <a:p>
            <a:pPr marL="0" lvl="0" indent="0">
              <a:spcBef>
                <a:spcPts val="0"/>
              </a:spcBef>
              <a:buNone/>
            </a:pPr>
            <a:r>
              <a:rPr lang="en-US" sz="1200" dirty="0">
                <a:solidFill>
                  <a:srgbClr val="003668"/>
                </a:solidFill>
              </a:rPr>
              <a:t>© 2016 Boston Scientific Corporation or its affiliates. All rights reserved. </a:t>
            </a:r>
          </a:p>
          <a:p>
            <a:pPr marL="0" lvl="0" indent="0">
              <a:spcBef>
                <a:spcPts val="0"/>
              </a:spcBef>
              <a:buNone/>
            </a:pPr>
            <a:r>
              <a:rPr lang="en-US" sz="1200" dirty="0">
                <a:solidFill>
                  <a:srgbClr val="003668"/>
                </a:solidFill>
              </a:rPr>
              <a:t>All trademarks are the property of their respective owners. </a:t>
            </a:r>
          </a:p>
          <a:p>
            <a:pPr marL="0" indent="0">
              <a:spcBef>
                <a:spcPts val="0"/>
              </a:spcBef>
              <a:buNone/>
            </a:pPr>
            <a:r>
              <a:rPr lang="en-US" sz="1200" dirty="0" smtClean="0"/>
              <a:t>URO-390014-AA</a:t>
            </a:r>
            <a:r>
              <a:rPr lang="en-US" sz="1200" dirty="0" smtClean="0">
                <a:solidFill>
                  <a:srgbClr val="1F497D"/>
                </a:solidFill>
                <a:cs typeface="Arial" pitchFamily="34" charset="0"/>
              </a:rPr>
              <a:t>  MAY 2016</a:t>
            </a:r>
            <a:endParaRPr lang="en-US" sz="1200" dirty="0">
              <a:solidFill>
                <a:srgbClr val="1F497D"/>
              </a:solidFill>
              <a:cs typeface="Arial" pitchFamily="34" charset="0"/>
            </a:endParaRPr>
          </a:p>
        </p:txBody>
      </p:sp>
    </p:spTree>
    <p:extLst>
      <p:ext uri="{BB962C8B-B14F-4D97-AF65-F5344CB8AC3E}">
        <p14:creationId xmlns:p14="http://schemas.microsoft.com/office/powerpoint/2010/main" val="362352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GOLIATH </a:t>
            </a:r>
            <a:r>
              <a:rPr lang="en-US" dirty="0" smtClean="0"/>
              <a:t>Study</a:t>
            </a:r>
            <a:r>
              <a:rPr lang="en-US" baseline="30000" dirty="0" smtClean="0"/>
              <a:t>1-3</a:t>
            </a:r>
            <a:endParaRPr lang="en-US" baseline="30000" dirty="0"/>
          </a:p>
        </p:txBody>
      </p:sp>
      <p:sp>
        <p:nvSpPr>
          <p:cNvPr id="3" name="Content Placeholder 2"/>
          <p:cNvSpPr>
            <a:spLocks noGrp="1"/>
          </p:cNvSpPr>
          <p:nvPr>
            <p:ph idx="1"/>
          </p:nvPr>
        </p:nvSpPr>
        <p:spPr/>
        <p:txBody>
          <a:bodyPr>
            <a:normAutofit/>
          </a:bodyPr>
          <a:lstStyle/>
          <a:p>
            <a:r>
              <a:rPr lang="en-US" sz="1600" dirty="0" smtClean="0"/>
              <a:t>Prospective, randomized multicenter controlled trial</a:t>
            </a:r>
          </a:p>
          <a:p>
            <a:r>
              <a:rPr lang="en-US" sz="1600" dirty="0" smtClean="0"/>
              <a:t>29 centers, 9 European countries </a:t>
            </a:r>
          </a:p>
          <a:p>
            <a:r>
              <a:rPr lang="en-US" sz="1600" dirty="0"/>
              <a:t>First randomized controlled trial </a:t>
            </a:r>
            <a:r>
              <a:rPr lang="en-US" sz="1600" dirty="0" smtClean="0"/>
              <a:t>powered to </a:t>
            </a:r>
            <a:r>
              <a:rPr lang="en-US" sz="1600" dirty="0"/>
              <a:t>compare the safety and efficacy </a:t>
            </a:r>
            <a:r>
              <a:rPr lang="en-US" sz="1600" dirty="0" smtClean="0"/>
              <a:t>of the 180W </a:t>
            </a:r>
            <a:r>
              <a:rPr lang="en-US" sz="1600" dirty="0"/>
              <a:t>GreenLight </a:t>
            </a:r>
            <a:r>
              <a:rPr lang="en-US" sz="1600" dirty="0" smtClean="0"/>
              <a:t>XPS™ Laser Therapy System with transurethral resection of the prostate (TURP)</a:t>
            </a:r>
          </a:p>
          <a:p>
            <a:pPr lvl="1"/>
            <a:endParaRPr lang="en-US" sz="1600" dirty="0" smtClean="0"/>
          </a:p>
          <a:p>
            <a:pPr marL="0" indent="0">
              <a:buNone/>
            </a:pPr>
            <a:endParaRPr lang="en-US" sz="1800" dirty="0" smtClean="0"/>
          </a:p>
          <a:p>
            <a:pPr marL="0" indent="0">
              <a:buNone/>
            </a:pPr>
            <a:endParaRPr lang="en-US" sz="1600" dirty="0"/>
          </a:p>
        </p:txBody>
      </p:sp>
      <p:sp>
        <p:nvSpPr>
          <p:cNvPr id="8" name="Rounded Rectangle 7"/>
          <p:cNvSpPr/>
          <p:nvPr/>
        </p:nvSpPr>
        <p:spPr>
          <a:xfrm>
            <a:off x="709687" y="3311535"/>
            <a:ext cx="3766782" cy="352972"/>
          </a:xfrm>
          <a:prstGeom prst="roundRect">
            <a:avLst>
              <a:gd name="adj" fmla="val 11205"/>
            </a:avLst>
          </a:prstGeom>
          <a:solidFill>
            <a:srgbClr val="76B900"/>
          </a:solidFill>
          <a:ln>
            <a:solidFill>
              <a:srgbClr val="62AE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400" b="1" dirty="0" smtClean="0">
                <a:solidFill>
                  <a:srgbClr val="DDF4CD"/>
                </a:solidFill>
                <a:latin typeface="Arial" pitchFamily="34" charset="0"/>
                <a:cs typeface="Arial" pitchFamily="34" charset="0"/>
              </a:rPr>
              <a:t>PRIMARY OBJECTIVES:</a:t>
            </a:r>
            <a:endParaRPr lang="en-US" sz="1400" b="1" dirty="0">
              <a:solidFill>
                <a:srgbClr val="DDF4CD"/>
              </a:solidFill>
              <a:latin typeface="Arial" pitchFamily="34" charset="0"/>
              <a:cs typeface="Arial" pitchFamily="34" charset="0"/>
            </a:endParaRPr>
          </a:p>
        </p:txBody>
      </p:sp>
      <p:sp>
        <p:nvSpPr>
          <p:cNvPr id="9" name="Content Placeholder 2"/>
          <p:cNvSpPr txBox="1">
            <a:spLocks/>
          </p:cNvSpPr>
          <p:nvPr/>
        </p:nvSpPr>
        <p:spPr>
          <a:xfrm>
            <a:off x="709687" y="3677844"/>
            <a:ext cx="3998794" cy="21295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5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15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15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5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5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rgbClr val="00467F"/>
                </a:solidFill>
              </a:rPr>
              <a:t>Non-inferiority of 180W </a:t>
            </a:r>
            <a:r>
              <a:rPr lang="en-US" dirty="0" err="1">
                <a:solidFill>
                  <a:srgbClr val="00467F"/>
                </a:solidFill>
              </a:rPr>
              <a:t>GreenLight</a:t>
            </a:r>
            <a:r>
              <a:rPr lang="en-US" dirty="0">
                <a:solidFill>
                  <a:srgbClr val="00467F"/>
                </a:solidFill>
              </a:rPr>
              <a:t> </a:t>
            </a:r>
            <a:r>
              <a:rPr lang="en-US" dirty="0" smtClean="0">
                <a:solidFill>
                  <a:srgbClr val="00467F"/>
                </a:solidFill>
              </a:rPr>
              <a:t>XPS System compared with TURP</a:t>
            </a:r>
          </a:p>
          <a:p>
            <a:r>
              <a:rPr lang="en-US" dirty="0" smtClean="0">
                <a:solidFill>
                  <a:srgbClr val="00467F"/>
                </a:solidFill>
              </a:rPr>
              <a:t>International Prostate Symptom Score (IPSS) at 6 months</a:t>
            </a:r>
          </a:p>
          <a:p>
            <a:r>
              <a:rPr lang="en-US" dirty="0" smtClean="0">
                <a:solidFill>
                  <a:srgbClr val="00467F"/>
                </a:solidFill>
              </a:rPr>
              <a:t>Maximum flow rate (</a:t>
            </a:r>
            <a:r>
              <a:rPr lang="en-US" dirty="0" err="1" smtClean="0">
                <a:solidFill>
                  <a:srgbClr val="00467F"/>
                </a:solidFill>
              </a:rPr>
              <a:t>Qmax</a:t>
            </a:r>
            <a:r>
              <a:rPr lang="en-US" dirty="0" smtClean="0">
                <a:solidFill>
                  <a:srgbClr val="00467F"/>
                </a:solidFill>
              </a:rPr>
              <a:t>) at 6 months</a:t>
            </a:r>
          </a:p>
          <a:p>
            <a:r>
              <a:rPr lang="en-US" dirty="0" smtClean="0">
                <a:solidFill>
                  <a:srgbClr val="00467F"/>
                </a:solidFill>
              </a:rPr>
              <a:t>Proportion of patients who are complication free through 180 days</a:t>
            </a:r>
          </a:p>
          <a:p>
            <a:pPr marL="457200" lvl="1" indent="0">
              <a:buFont typeface="Arial"/>
              <a:buNone/>
            </a:pPr>
            <a:endParaRPr lang="en-US" dirty="0" smtClean="0"/>
          </a:p>
          <a:p>
            <a:pPr lvl="1"/>
            <a:endParaRPr lang="en-US" dirty="0" smtClean="0"/>
          </a:p>
          <a:p>
            <a:endParaRPr lang="en-US" dirty="0"/>
          </a:p>
        </p:txBody>
      </p:sp>
      <p:sp>
        <p:nvSpPr>
          <p:cNvPr id="10" name="Rounded Rectangle 9"/>
          <p:cNvSpPr/>
          <p:nvPr/>
        </p:nvSpPr>
        <p:spPr>
          <a:xfrm>
            <a:off x="4804012" y="3310128"/>
            <a:ext cx="3766782" cy="352972"/>
          </a:xfrm>
          <a:prstGeom prst="roundRect">
            <a:avLst>
              <a:gd name="adj" fmla="val 11205"/>
            </a:avLst>
          </a:prstGeom>
          <a:solidFill>
            <a:srgbClr val="76B900"/>
          </a:solidFill>
          <a:ln>
            <a:solidFill>
              <a:srgbClr val="62AE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400" b="1" dirty="0" smtClean="0">
                <a:solidFill>
                  <a:srgbClr val="DDF4CD"/>
                </a:solidFill>
                <a:latin typeface="Arial" pitchFamily="34" charset="0"/>
                <a:cs typeface="Arial" pitchFamily="34" charset="0"/>
              </a:rPr>
              <a:t>SECONDARY OBJECTIVES:</a:t>
            </a:r>
            <a:endParaRPr lang="en-US" sz="1400" b="1" dirty="0">
              <a:solidFill>
                <a:srgbClr val="DDF4CD"/>
              </a:solidFill>
              <a:latin typeface="Arial" pitchFamily="34" charset="0"/>
              <a:cs typeface="Arial" pitchFamily="34" charset="0"/>
            </a:endParaRPr>
          </a:p>
        </p:txBody>
      </p:sp>
      <p:sp>
        <p:nvSpPr>
          <p:cNvPr id="11" name="Content Placeholder 2"/>
          <p:cNvSpPr txBox="1">
            <a:spLocks/>
          </p:cNvSpPr>
          <p:nvPr/>
        </p:nvSpPr>
        <p:spPr>
          <a:xfrm>
            <a:off x="4804012" y="3693084"/>
            <a:ext cx="3998794" cy="2496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5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15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15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5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5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467F"/>
                </a:solidFill>
              </a:rPr>
              <a:t>Length of catheterization</a:t>
            </a:r>
          </a:p>
          <a:p>
            <a:r>
              <a:rPr lang="en-US" dirty="0" smtClean="0">
                <a:solidFill>
                  <a:srgbClr val="00467F"/>
                </a:solidFill>
              </a:rPr>
              <a:t>Length of hospitalization</a:t>
            </a:r>
          </a:p>
          <a:p>
            <a:r>
              <a:rPr lang="en-US" dirty="0" smtClean="0">
                <a:solidFill>
                  <a:srgbClr val="00467F"/>
                </a:solidFill>
              </a:rPr>
              <a:t>Time until stable health</a:t>
            </a:r>
          </a:p>
          <a:p>
            <a:r>
              <a:rPr lang="en-US" dirty="0" smtClean="0">
                <a:solidFill>
                  <a:srgbClr val="00467F"/>
                </a:solidFill>
              </a:rPr>
              <a:t>Post-void residual urine volume (PVR)</a:t>
            </a:r>
          </a:p>
          <a:p>
            <a:r>
              <a:rPr lang="en-US" dirty="0" smtClean="0">
                <a:solidFill>
                  <a:srgbClr val="00467F"/>
                </a:solidFill>
              </a:rPr>
              <a:t>Prostate volume (PV)</a:t>
            </a:r>
          </a:p>
          <a:p>
            <a:r>
              <a:rPr lang="en-US" dirty="0" smtClean="0">
                <a:solidFill>
                  <a:srgbClr val="00467F"/>
                </a:solidFill>
              </a:rPr>
              <a:t>Prostatic-specific antigen (PSA)  </a:t>
            </a:r>
          </a:p>
          <a:p>
            <a:endParaRPr lang="en-US" dirty="0"/>
          </a:p>
        </p:txBody>
      </p:sp>
    </p:spTree>
    <p:extLst>
      <p:ext uri="{BB962C8B-B14F-4D97-AF65-F5344CB8AC3E}">
        <p14:creationId xmlns:p14="http://schemas.microsoft.com/office/powerpoint/2010/main" val="92176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Durability of Results</a:t>
            </a:r>
            <a:endParaRPr lang="en-US" baseline="30000" dirty="0"/>
          </a:p>
        </p:txBody>
      </p:sp>
      <p:pic>
        <p:nvPicPr>
          <p:cNvPr id="8" name="Content Placeholder 7" descr="ClinicalOutcomes.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166" y="1555845"/>
            <a:ext cx="8979462" cy="4367283"/>
          </a:xfrm>
          <a:prstGeom prst="rect">
            <a:avLst/>
          </a:prstGeom>
        </p:spPr>
      </p:pic>
    </p:spTree>
    <p:extLst>
      <p:ext uri="{BB962C8B-B14F-4D97-AF65-F5344CB8AC3E}">
        <p14:creationId xmlns:p14="http://schemas.microsoft.com/office/powerpoint/2010/main" val="67124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p:txBody>
          <a:bodyPr/>
          <a:lstStyle/>
          <a:p>
            <a:r>
              <a:rPr lang="en-US" dirty="0" smtClean="0"/>
              <a:t>Primary Safety and PV Results</a:t>
            </a:r>
            <a:endParaRPr lang="en-US" dirty="0"/>
          </a:p>
        </p:txBody>
      </p:sp>
      <p:sp>
        <p:nvSpPr>
          <p:cNvPr id="8" name="Rectangle 7"/>
          <p:cNvSpPr/>
          <p:nvPr/>
        </p:nvSpPr>
        <p:spPr>
          <a:xfrm>
            <a:off x="4972049" y="1646150"/>
            <a:ext cx="3821441" cy="584775"/>
          </a:xfrm>
          <a:prstGeom prst="rect">
            <a:avLst/>
          </a:prstGeom>
        </p:spPr>
        <p:txBody>
          <a:bodyPr wrap="square">
            <a:spAutoFit/>
          </a:bodyPr>
          <a:lstStyle/>
          <a:p>
            <a:pPr defTabSz="457200"/>
            <a:r>
              <a:rPr lang="en-US" sz="1600" dirty="0">
                <a:solidFill>
                  <a:srgbClr val="00467F"/>
                </a:solidFill>
                <a:latin typeface="Arial" pitchFamily="34" charset="0"/>
                <a:cs typeface="Arial" pitchFamily="34" charset="0"/>
              </a:rPr>
              <a:t>PV at </a:t>
            </a:r>
            <a:r>
              <a:rPr lang="en-US" sz="1600" dirty="0" smtClean="0">
                <a:solidFill>
                  <a:srgbClr val="00467F"/>
                </a:solidFill>
                <a:latin typeface="Arial" pitchFamily="34" charset="0"/>
                <a:cs typeface="Arial" pitchFamily="34" charset="0"/>
              </a:rPr>
              <a:t>6, 12 and 24 Months</a:t>
            </a:r>
            <a:r>
              <a:rPr lang="en-US" sz="1600" dirty="0">
                <a:solidFill>
                  <a:srgbClr val="00467F"/>
                </a:solidFill>
                <a:latin typeface="Arial" pitchFamily="34" charset="0"/>
                <a:cs typeface="Arial" pitchFamily="34" charset="0"/>
              </a:rPr>
              <a:t>: </a:t>
            </a:r>
            <a:br>
              <a:rPr lang="en-US" sz="1600" dirty="0">
                <a:solidFill>
                  <a:srgbClr val="00467F"/>
                </a:solidFill>
                <a:latin typeface="Arial" pitchFamily="34" charset="0"/>
                <a:cs typeface="Arial" pitchFamily="34" charset="0"/>
              </a:rPr>
            </a:br>
            <a:r>
              <a:rPr lang="en-US" sz="1600" dirty="0" smtClean="0">
                <a:solidFill>
                  <a:srgbClr val="00467F"/>
                </a:solidFill>
                <a:latin typeface="Arial" pitchFamily="34" charset="0"/>
                <a:cs typeface="Arial" pitchFamily="34" charset="0"/>
              </a:rPr>
              <a:t>Comparable </a:t>
            </a:r>
            <a:r>
              <a:rPr lang="en-US" sz="1600" dirty="0">
                <a:solidFill>
                  <a:srgbClr val="00467F"/>
                </a:solidFill>
                <a:latin typeface="Arial" pitchFamily="34" charset="0"/>
                <a:cs typeface="Arial" pitchFamily="34" charset="0"/>
              </a:rPr>
              <a:t>Prostate Size Reduction</a:t>
            </a:r>
          </a:p>
        </p:txBody>
      </p:sp>
      <p:sp>
        <p:nvSpPr>
          <p:cNvPr id="11" name="Rectangle 10"/>
          <p:cNvSpPr/>
          <p:nvPr/>
        </p:nvSpPr>
        <p:spPr>
          <a:xfrm>
            <a:off x="237839" y="1646151"/>
            <a:ext cx="4620763" cy="584775"/>
          </a:xfrm>
          <a:prstGeom prst="rect">
            <a:avLst/>
          </a:prstGeom>
        </p:spPr>
        <p:txBody>
          <a:bodyPr wrap="square">
            <a:spAutoFit/>
          </a:bodyPr>
          <a:lstStyle/>
          <a:p>
            <a:pPr defTabSz="457200"/>
            <a:r>
              <a:rPr lang="en-US" sz="1600" dirty="0">
                <a:solidFill>
                  <a:srgbClr val="00467F"/>
                </a:solidFill>
                <a:latin typeface="Arial" pitchFamily="34" charset="0"/>
                <a:cs typeface="Arial" pitchFamily="34" charset="0"/>
              </a:rPr>
              <a:t>Primary Safety Results</a:t>
            </a:r>
            <a:r>
              <a:rPr lang="en-US" sz="1600" dirty="0" smtClean="0">
                <a:solidFill>
                  <a:srgbClr val="00467F"/>
                </a:solidFill>
                <a:latin typeface="Arial" pitchFamily="34" charset="0"/>
                <a:cs typeface="Arial" pitchFamily="34" charset="0"/>
              </a:rPr>
              <a:t>: </a:t>
            </a:r>
            <a:r>
              <a:rPr lang="en-US" sz="1600" dirty="0" err="1" smtClean="0">
                <a:solidFill>
                  <a:srgbClr val="00467F"/>
                </a:solidFill>
                <a:latin typeface="Arial" pitchFamily="34" charset="0"/>
                <a:cs typeface="Arial" pitchFamily="34" charset="0"/>
              </a:rPr>
              <a:t>GreenLight</a:t>
            </a:r>
            <a:r>
              <a:rPr lang="en-US" sz="1600" dirty="0" smtClean="0">
                <a:solidFill>
                  <a:srgbClr val="00467F"/>
                </a:solidFill>
                <a:latin typeface="Arial" pitchFamily="34" charset="0"/>
                <a:cs typeface="Arial" pitchFamily="34" charset="0"/>
              </a:rPr>
              <a:t> XPS System was </a:t>
            </a:r>
            <a:r>
              <a:rPr lang="en-US" sz="1600" dirty="0">
                <a:solidFill>
                  <a:srgbClr val="00467F"/>
                </a:solidFill>
                <a:latin typeface="Arial" pitchFamily="34" charset="0"/>
                <a:cs typeface="Arial" pitchFamily="34" charset="0"/>
              </a:rPr>
              <a:t>E</a:t>
            </a:r>
            <a:r>
              <a:rPr lang="en-US" sz="1600" dirty="0" smtClean="0">
                <a:solidFill>
                  <a:srgbClr val="00467F"/>
                </a:solidFill>
                <a:latin typeface="Arial" pitchFamily="34" charset="0"/>
                <a:cs typeface="Arial" pitchFamily="34" charset="0"/>
              </a:rPr>
              <a:t>quivalent </a:t>
            </a:r>
            <a:r>
              <a:rPr lang="en-US" sz="1600" dirty="0">
                <a:solidFill>
                  <a:srgbClr val="00467F"/>
                </a:solidFill>
                <a:latin typeface="Arial" pitchFamily="34" charset="0"/>
                <a:cs typeface="Arial" pitchFamily="34" charset="0"/>
              </a:rPr>
              <a:t>to TURP</a:t>
            </a:r>
          </a:p>
        </p:txBody>
      </p:sp>
      <p:pic>
        <p:nvPicPr>
          <p:cNvPr id="6" name="Picture 5" descr="OutcomeMeasures_1.jpg"/>
          <p:cNvPicPr>
            <a:picLocks noChangeAspect="1"/>
          </p:cNvPicPr>
          <p:nvPr/>
        </p:nvPicPr>
        <p:blipFill rotWithShape="1">
          <a:blip r:embed="rId3" cstate="print">
            <a:extLst>
              <a:ext uri="{28A0092B-C50C-407E-A947-70E740481C1C}">
                <a14:useLocalDpi xmlns:a14="http://schemas.microsoft.com/office/drawing/2010/main" val="0"/>
              </a:ext>
            </a:extLst>
          </a:blip>
          <a:srcRect l="4743" r="2503"/>
          <a:stretch/>
        </p:blipFill>
        <p:spPr>
          <a:xfrm>
            <a:off x="169599" y="2330709"/>
            <a:ext cx="4267807" cy="4329627"/>
          </a:xfrm>
          <a:prstGeom prst="rect">
            <a:avLst/>
          </a:prstGeom>
        </p:spPr>
      </p:pic>
      <p:pic>
        <p:nvPicPr>
          <p:cNvPr id="7" name="Picture 6" descr="OutcomeMeasures_2.jpg"/>
          <p:cNvPicPr>
            <a:picLocks noChangeAspect="1"/>
          </p:cNvPicPr>
          <p:nvPr/>
        </p:nvPicPr>
        <p:blipFill rotWithShape="1">
          <a:blip r:embed="rId4" cstate="print">
            <a:extLst>
              <a:ext uri="{28A0092B-C50C-407E-A947-70E740481C1C}">
                <a14:useLocalDpi xmlns:a14="http://schemas.microsoft.com/office/drawing/2010/main" val="0"/>
              </a:ext>
            </a:extLst>
          </a:blip>
          <a:srcRect l="2871"/>
          <a:stretch/>
        </p:blipFill>
        <p:spPr>
          <a:xfrm>
            <a:off x="4449803" y="2376769"/>
            <a:ext cx="4672126" cy="4385339"/>
          </a:xfrm>
          <a:prstGeom prst="rect">
            <a:avLst/>
          </a:prstGeom>
        </p:spPr>
      </p:pic>
    </p:spTree>
    <p:extLst>
      <p:ext uri="{BB962C8B-B14F-4D97-AF65-F5344CB8AC3E}">
        <p14:creationId xmlns:p14="http://schemas.microsoft.com/office/powerpoint/2010/main" val="301904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Recovery Parameters</a:t>
            </a:r>
            <a:endParaRPr lang="en-US" dirty="0"/>
          </a:p>
        </p:txBody>
      </p:sp>
      <p:sp>
        <p:nvSpPr>
          <p:cNvPr id="14" name="TextBox 13"/>
          <p:cNvSpPr txBox="1"/>
          <p:nvPr/>
        </p:nvSpPr>
        <p:spPr>
          <a:xfrm>
            <a:off x="6905767" y="1740956"/>
            <a:ext cx="1897039" cy="338554"/>
          </a:xfrm>
          <a:prstGeom prst="rect">
            <a:avLst/>
          </a:prstGeom>
          <a:noFill/>
        </p:spPr>
        <p:txBody>
          <a:bodyPr wrap="square" rtlCol="0">
            <a:spAutoFit/>
          </a:bodyPr>
          <a:lstStyle/>
          <a:p>
            <a:pPr algn="ctr" defTabSz="457200"/>
            <a:r>
              <a:rPr lang="en-US" sz="1600" dirty="0" smtClean="0">
                <a:solidFill>
                  <a:srgbClr val="00467F"/>
                </a:solidFill>
                <a:latin typeface="Arial" pitchFamily="34" charset="0"/>
                <a:cs typeface="Arial" pitchFamily="34" charset="0"/>
              </a:rPr>
              <a:t>Hospital Stay</a:t>
            </a:r>
            <a:endParaRPr lang="en-US" sz="1600" dirty="0">
              <a:solidFill>
                <a:srgbClr val="00467F"/>
              </a:solidFill>
              <a:latin typeface="Arial" pitchFamily="34" charset="0"/>
              <a:cs typeface="Arial" pitchFamily="34" charset="0"/>
            </a:endParaRPr>
          </a:p>
        </p:txBody>
      </p:sp>
      <p:sp>
        <p:nvSpPr>
          <p:cNvPr id="13" name="TextBox 12"/>
          <p:cNvSpPr txBox="1"/>
          <p:nvPr/>
        </p:nvSpPr>
        <p:spPr>
          <a:xfrm>
            <a:off x="3780431" y="1740018"/>
            <a:ext cx="1924334" cy="338554"/>
          </a:xfrm>
          <a:prstGeom prst="rect">
            <a:avLst/>
          </a:prstGeom>
          <a:noFill/>
        </p:spPr>
        <p:txBody>
          <a:bodyPr wrap="square" rtlCol="0">
            <a:spAutoFit/>
          </a:bodyPr>
          <a:lstStyle/>
          <a:p>
            <a:pPr algn="ctr" defTabSz="457200"/>
            <a:r>
              <a:rPr lang="en-US" sz="1600" dirty="0" smtClean="0">
                <a:solidFill>
                  <a:srgbClr val="00467F"/>
                </a:solidFill>
                <a:latin typeface="Arial" pitchFamily="34" charset="0"/>
                <a:cs typeface="Arial" pitchFamily="34" charset="0"/>
              </a:rPr>
              <a:t>Stable Health</a:t>
            </a:r>
            <a:endParaRPr lang="en-US" sz="1600" dirty="0">
              <a:solidFill>
                <a:srgbClr val="00467F"/>
              </a:solidFill>
              <a:latin typeface="Arial" pitchFamily="34" charset="0"/>
              <a:cs typeface="Arial" pitchFamily="34" charset="0"/>
            </a:endParaRPr>
          </a:p>
        </p:txBody>
      </p:sp>
      <p:sp>
        <p:nvSpPr>
          <p:cNvPr id="12" name="TextBox 11"/>
          <p:cNvSpPr txBox="1"/>
          <p:nvPr/>
        </p:nvSpPr>
        <p:spPr>
          <a:xfrm>
            <a:off x="696035" y="1730714"/>
            <a:ext cx="2019869" cy="338554"/>
          </a:xfrm>
          <a:prstGeom prst="rect">
            <a:avLst/>
          </a:prstGeom>
          <a:noFill/>
        </p:spPr>
        <p:txBody>
          <a:bodyPr wrap="square" rtlCol="0">
            <a:spAutoFit/>
          </a:bodyPr>
          <a:lstStyle/>
          <a:p>
            <a:pPr algn="ctr" defTabSz="457200"/>
            <a:r>
              <a:rPr lang="en-US" sz="1600" dirty="0" smtClean="0">
                <a:solidFill>
                  <a:srgbClr val="00467F"/>
                </a:solidFill>
                <a:latin typeface="Arial" pitchFamily="34" charset="0"/>
                <a:cs typeface="Arial" pitchFamily="34" charset="0"/>
              </a:rPr>
              <a:t>Catheterization</a:t>
            </a:r>
            <a:endParaRPr lang="en-US" sz="1600" dirty="0">
              <a:solidFill>
                <a:srgbClr val="00467F"/>
              </a:solidFill>
              <a:latin typeface="Arial" pitchFamily="34" charset="0"/>
              <a:cs typeface="Arial" pitchFamily="34" charset="0"/>
            </a:endParaRPr>
          </a:p>
        </p:txBody>
      </p:sp>
      <p:pic>
        <p:nvPicPr>
          <p:cNvPr id="7" name="Picture 6" descr="RecoveryParameter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36" y="2457959"/>
            <a:ext cx="8828368" cy="3915545"/>
          </a:xfrm>
          <a:prstGeom prst="rect">
            <a:avLst/>
          </a:prstGeom>
        </p:spPr>
      </p:pic>
    </p:spTree>
    <p:extLst>
      <p:ext uri="{BB962C8B-B14F-4D97-AF65-F5344CB8AC3E}">
        <p14:creationId xmlns:p14="http://schemas.microsoft.com/office/powerpoint/2010/main" val="75862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Events </a:t>
            </a:r>
            <a:endParaRPr lang="en-US" dirty="0"/>
          </a:p>
        </p:txBody>
      </p:sp>
      <p:sp>
        <p:nvSpPr>
          <p:cNvPr id="8" name="Content Placeholder 2"/>
          <p:cNvSpPr>
            <a:spLocks noGrp="1"/>
          </p:cNvSpPr>
          <p:nvPr>
            <p:ph idx="1"/>
          </p:nvPr>
        </p:nvSpPr>
        <p:spPr>
          <a:xfrm>
            <a:off x="289034" y="1295399"/>
            <a:ext cx="8550166" cy="5405652"/>
          </a:xfrm>
        </p:spPr>
        <p:txBody>
          <a:bodyPr>
            <a:normAutofit fontScale="92500" lnSpcReduction="10000"/>
          </a:bodyPr>
          <a:lstStyle/>
          <a:p>
            <a:pPr>
              <a:lnSpc>
                <a:spcPct val="110000"/>
              </a:lnSpc>
              <a:spcBef>
                <a:spcPts val="600"/>
              </a:spcBef>
            </a:pPr>
            <a:r>
              <a:rPr lang="en-US" sz="1600" dirty="0" smtClean="0"/>
              <a:t>No significant difference could be detected between the GreenLight XPS System and TURP with regards to any adverse events (AE</a:t>
            </a:r>
            <a:r>
              <a:rPr lang="en-US" sz="1600" dirty="0"/>
              <a:t>) (</a:t>
            </a:r>
            <a:r>
              <a:rPr lang="en-US" sz="1600" i="1" dirty="0"/>
              <a:t>p</a:t>
            </a:r>
            <a:r>
              <a:rPr lang="en-US" sz="1600" dirty="0"/>
              <a:t>=0.330</a:t>
            </a:r>
            <a:r>
              <a:rPr lang="en-US" sz="1600" dirty="0" smtClean="0"/>
              <a:t>)</a:t>
            </a:r>
          </a:p>
          <a:p>
            <a:pPr lvl="0">
              <a:lnSpc>
                <a:spcPct val="110000"/>
              </a:lnSpc>
              <a:buClr>
                <a:srgbClr val="00467F"/>
              </a:buClr>
            </a:pPr>
            <a:r>
              <a:rPr lang="en-US" sz="1600" dirty="0"/>
              <a:t>There were fewer serious bleeding complications </a:t>
            </a:r>
            <a:r>
              <a:rPr lang="en-US" sz="1600" dirty="0" smtClean="0"/>
              <a:t>after the GreenLight XPS procedure</a:t>
            </a:r>
            <a:endParaRPr lang="en-US" sz="1600" dirty="0"/>
          </a:p>
          <a:p>
            <a:pPr lvl="1">
              <a:buClr>
                <a:srgbClr val="00467F"/>
              </a:buClr>
            </a:pPr>
            <a:r>
              <a:rPr lang="en-US" sz="1200" dirty="0"/>
              <a:t>Fewer Grade III AEs  were observed </a:t>
            </a:r>
            <a:r>
              <a:rPr lang="en-US" sz="1200" dirty="0" smtClean="0"/>
              <a:t>(</a:t>
            </a:r>
            <a:r>
              <a:rPr lang="en-US" sz="1200" dirty="0"/>
              <a:t>19 in 17 patients, 12.5%) compared with TURP (29 in 26 patients, 19.5%)</a:t>
            </a:r>
          </a:p>
          <a:p>
            <a:pPr lvl="1">
              <a:buClr>
                <a:srgbClr val="00467F"/>
              </a:buClr>
            </a:pPr>
            <a:r>
              <a:rPr lang="en-US" sz="1200" dirty="0"/>
              <a:t>Grade III bleeding AEs were less common </a:t>
            </a:r>
            <a:r>
              <a:rPr lang="en-US" sz="1200" dirty="0" smtClean="0"/>
              <a:t>(</a:t>
            </a:r>
            <a:r>
              <a:rPr lang="en-US" sz="1200" dirty="0"/>
              <a:t>2.9%) compared with TURP (6.8%), </a:t>
            </a:r>
            <a:r>
              <a:rPr lang="en-US" sz="1200" i="1" dirty="0" smtClean="0"/>
              <a:t>p</a:t>
            </a:r>
            <a:r>
              <a:rPr lang="en-US" sz="1200" dirty="0" smtClean="0"/>
              <a:t>=0.165</a:t>
            </a:r>
            <a:endParaRPr lang="en-US" sz="1600" dirty="0" smtClean="0"/>
          </a:p>
          <a:p>
            <a:pPr>
              <a:lnSpc>
                <a:spcPct val="110000"/>
              </a:lnSpc>
              <a:spcBef>
                <a:spcPts val="600"/>
              </a:spcBef>
            </a:pPr>
            <a:r>
              <a:rPr lang="en-US" sz="1600" dirty="0" smtClean="0"/>
              <a:t>Storage symptoms (dysuria/</a:t>
            </a:r>
            <a:r>
              <a:rPr lang="en-US" sz="1600" dirty="0" err="1" smtClean="0"/>
              <a:t>irritative</a:t>
            </a:r>
            <a:r>
              <a:rPr lang="en-US" sz="1600" dirty="0" smtClean="0"/>
              <a:t> pain/discomfort) were the most commonly observed Grade I events in 18.4% (</a:t>
            </a:r>
            <a:r>
              <a:rPr lang="en-US" sz="1600" dirty="0" err="1" smtClean="0"/>
              <a:t>GreenLight</a:t>
            </a:r>
            <a:r>
              <a:rPr lang="en-US" sz="1600" dirty="0"/>
              <a:t> </a:t>
            </a:r>
            <a:r>
              <a:rPr lang="en-US" sz="1600" dirty="0" smtClean="0"/>
              <a:t>XPS System) and 18.0% (TURP) patients</a:t>
            </a:r>
          </a:p>
          <a:p>
            <a:pPr>
              <a:lnSpc>
                <a:spcPct val="110000"/>
              </a:lnSpc>
              <a:spcBef>
                <a:spcPts val="600"/>
              </a:spcBef>
            </a:pPr>
            <a:r>
              <a:rPr lang="en-US" sz="1600" dirty="0" smtClean="0"/>
              <a:t>Urinary tract infections (defined by intention to treat without microbiological confirmation documented) were the most commonly observed Grade II events in 16.2% after the </a:t>
            </a:r>
            <a:r>
              <a:rPr lang="en-US" sz="1600" dirty="0" err="1" smtClean="0"/>
              <a:t>GreenLight</a:t>
            </a:r>
            <a:r>
              <a:rPr lang="en-US" sz="1600" dirty="0" smtClean="0"/>
              <a:t> XPS procedure and 9.0% after TURP (</a:t>
            </a:r>
            <a:r>
              <a:rPr lang="en-US" sz="1600" i="1" dirty="0" smtClean="0"/>
              <a:t>p</a:t>
            </a:r>
            <a:r>
              <a:rPr lang="en-US" sz="1600" dirty="0" smtClean="0"/>
              <a:t>=0.098)</a:t>
            </a:r>
          </a:p>
          <a:p>
            <a:pPr>
              <a:lnSpc>
                <a:spcPct val="110000"/>
              </a:lnSpc>
              <a:spcBef>
                <a:spcPts val="600"/>
              </a:spcBef>
            </a:pPr>
            <a:r>
              <a:rPr lang="en-US" sz="1600" dirty="0" smtClean="0"/>
              <a:t>Statistically significant difference in early AE (48 hours to 30 days) with 12 complications in the TURP group and zero in the </a:t>
            </a:r>
            <a:r>
              <a:rPr lang="en-US" sz="1600" dirty="0" err="1" smtClean="0"/>
              <a:t>GreenLight</a:t>
            </a:r>
            <a:r>
              <a:rPr lang="en-US" sz="1600" dirty="0" smtClean="0"/>
              <a:t> XPS procedure group (</a:t>
            </a:r>
            <a:r>
              <a:rPr lang="en-US" sz="1600" i="1" dirty="0" smtClean="0"/>
              <a:t>p</a:t>
            </a:r>
            <a:r>
              <a:rPr lang="en-US" sz="1600" dirty="0" smtClean="0"/>
              <a:t>=&lt;0.001)</a:t>
            </a:r>
          </a:p>
          <a:p>
            <a:pPr>
              <a:lnSpc>
                <a:spcPct val="110000"/>
              </a:lnSpc>
            </a:pPr>
            <a:r>
              <a:rPr lang="en-US" sz="1600" dirty="0" smtClean="0"/>
              <a:t>At 12 months, ongoing self-reported urinary leakage of any degree was observed in 4 (2.9%) after the GreenLight XPS procedure and 4 (3.0%) after TURP; this has been easily tolerated without intervention. </a:t>
            </a:r>
            <a:r>
              <a:rPr lang="en-US" sz="1600" dirty="0"/>
              <a:t>The prevalence and grade of UI at </a:t>
            </a:r>
            <a:r>
              <a:rPr lang="en-US" sz="1600" dirty="0" smtClean="0"/>
              <a:t>24 months </a:t>
            </a:r>
            <a:r>
              <a:rPr lang="en-US" sz="1600" dirty="0"/>
              <a:t>were unchanged from those observed at 12 months</a:t>
            </a:r>
            <a:r>
              <a:rPr lang="en-US" sz="1600" dirty="0" smtClean="0"/>
              <a:t>.</a:t>
            </a:r>
          </a:p>
          <a:p>
            <a:pPr lvl="0">
              <a:lnSpc>
                <a:spcPct val="110000"/>
              </a:lnSpc>
              <a:buClr>
                <a:srgbClr val="00467F"/>
              </a:buClr>
            </a:pPr>
            <a:r>
              <a:rPr lang="en-US" sz="1700" dirty="0"/>
              <a:t>During the second year of the study, there were few AE reported incidents.</a:t>
            </a:r>
          </a:p>
          <a:p>
            <a:pPr lvl="1">
              <a:lnSpc>
                <a:spcPct val="110000"/>
              </a:lnSpc>
              <a:buClr>
                <a:srgbClr val="00467F"/>
              </a:buClr>
            </a:pPr>
            <a:r>
              <a:rPr lang="en-US" sz="1200" dirty="0"/>
              <a:t>Five </a:t>
            </a:r>
            <a:r>
              <a:rPr lang="en-US" sz="1200" dirty="0" smtClean="0"/>
              <a:t>GreenLight XPS </a:t>
            </a:r>
            <a:r>
              <a:rPr lang="en-US" sz="1200" dirty="0"/>
              <a:t>patients (3.7%) accounted for five events: one Grade I </a:t>
            </a:r>
            <a:r>
              <a:rPr lang="en-US" sz="1200" dirty="0" err="1"/>
              <a:t>irritative</a:t>
            </a:r>
            <a:r>
              <a:rPr lang="en-US" sz="1200" dirty="0"/>
              <a:t> symptom, two Grade II urinary tract infections, one Grade </a:t>
            </a:r>
            <a:r>
              <a:rPr lang="en-US" sz="1200" dirty="0" err="1"/>
              <a:t>IIIa</a:t>
            </a:r>
            <a:r>
              <a:rPr lang="en-US" sz="1200" dirty="0"/>
              <a:t> stricture (bladder neck) and one Grade </a:t>
            </a:r>
            <a:r>
              <a:rPr lang="en-US" sz="1200" dirty="0" err="1"/>
              <a:t>IIIb</a:t>
            </a:r>
            <a:r>
              <a:rPr lang="en-US" sz="1200" dirty="0"/>
              <a:t> urinary retention </a:t>
            </a:r>
            <a:r>
              <a:rPr lang="en-US" sz="1200" dirty="0" smtClean="0"/>
              <a:t>incident</a:t>
            </a:r>
            <a:endParaRPr lang="en-US" sz="1200" dirty="0"/>
          </a:p>
          <a:p>
            <a:pPr lvl="1">
              <a:lnSpc>
                <a:spcPct val="110000"/>
              </a:lnSpc>
              <a:buClr>
                <a:srgbClr val="00467F"/>
              </a:buClr>
            </a:pPr>
            <a:r>
              <a:rPr lang="en-US" sz="1200" dirty="0"/>
              <a:t>In the TURP group, two patients (1.5%) accounted for two events: one Grade I other (worsening erectile function) and one Grade </a:t>
            </a:r>
            <a:r>
              <a:rPr lang="en-US" sz="1200" dirty="0" err="1"/>
              <a:t>IIIa</a:t>
            </a:r>
            <a:r>
              <a:rPr lang="en-US" sz="1200" dirty="0"/>
              <a:t> urinary retention </a:t>
            </a:r>
            <a:r>
              <a:rPr lang="en-US" sz="1200" dirty="0" smtClean="0"/>
              <a:t>incident</a:t>
            </a:r>
            <a:endParaRPr lang="en-US" sz="1200" dirty="0"/>
          </a:p>
        </p:txBody>
      </p:sp>
    </p:spTree>
    <p:extLst>
      <p:ext uri="{BB962C8B-B14F-4D97-AF65-F5344CB8AC3E}">
        <p14:creationId xmlns:p14="http://schemas.microsoft.com/office/powerpoint/2010/main" val="169115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Surgical Retreatments for Obstruction</a:t>
            </a:r>
            <a:endParaRPr lang="en-US" dirty="0"/>
          </a:p>
        </p:txBody>
      </p:sp>
      <p:sp>
        <p:nvSpPr>
          <p:cNvPr id="5" name="Content Placeholder 4"/>
          <p:cNvSpPr>
            <a:spLocks noGrp="1"/>
          </p:cNvSpPr>
          <p:nvPr>
            <p:ph idx="1"/>
          </p:nvPr>
        </p:nvSpPr>
        <p:spPr/>
        <p:txBody>
          <a:bodyPr>
            <a:noAutofit/>
          </a:bodyPr>
          <a:lstStyle/>
          <a:p>
            <a:r>
              <a:rPr lang="en-US" sz="1400" smtClean="0"/>
              <a:t>During Months 0-12, there were 19 retreatment surgeries: </a:t>
            </a:r>
          </a:p>
          <a:p>
            <a:pPr lvl="1"/>
            <a:r>
              <a:rPr lang="en-US" sz="1200" smtClean="0"/>
              <a:t>10 for GreenLight XPS patients and 9 for TURP patients.  </a:t>
            </a:r>
          </a:p>
          <a:p>
            <a:r>
              <a:rPr lang="en-US" sz="1400" smtClean="0"/>
              <a:t>During the Month 13-24 period, there were 5 additional cases: </a:t>
            </a:r>
          </a:p>
          <a:p>
            <a:pPr lvl="1"/>
            <a:r>
              <a:rPr lang="en-US" sz="1200" smtClean="0"/>
              <a:t>4 for GreenLight XPS patients and 1 for a TURP patient</a:t>
            </a:r>
          </a:p>
          <a:p>
            <a:r>
              <a:rPr lang="en-US" sz="1400" smtClean="0"/>
              <a:t>The Kaplan Meier estimates for reoperation by 24 months are 9.0% for the GreenLight XPS procedure and 7.6% for TURP; these are not statistically different (</a:t>
            </a:r>
            <a:r>
              <a:rPr lang="en-US" sz="1400" i="1" smtClean="0"/>
              <a:t>p</a:t>
            </a:r>
            <a:r>
              <a:rPr lang="en-US" sz="1400" smtClean="0"/>
              <a:t>=0.723, log rank test)</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433979309"/>
              </p:ext>
            </p:extLst>
          </p:nvPr>
        </p:nvGraphicFramePr>
        <p:xfrm>
          <a:off x="529609" y="3347745"/>
          <a:ext cx="8068735" cy="2595880"/>
        </p:xfrm>
        <a:graphic>
          <a:graphicData uri="http://schemas.openxmlformats.org/drawingml/2006/table">
            <a:tbl>
              <a:tblPr firstRow="1" bandRow="1">
                <a:tableStyleId>{EB9631B5-78F2-41C9-869B-9F39066F8104}</a:tableStyleId>
              </a:tblPr>
              <a:tblGrid>
                <a:gridCol w="2226733"/>
                <a:gridCol w="973667"/>
                <a:gridCol w="973667"/>
                <a:gridCol w="973667"/>
                <a:gridCol w="973667"/>
                <a:gridCol w="973667"/>
                <a:gridCol w="973667"/>
              </a:tblGrid>
              <a:tr h="370840">
                <a:tc>
                  <a:txBody>
                    <a:bodyPr/>
                    <a:lstStyle/>
                    <a:p>
                      <a:pPr algn="l"/>
                      <a:r>
                        <a:rPr lang="en-US" sz="1400" dirty="0" smtClean="0"/>
                        <a:t>Study Period</a:t>
                      </a:r>
                      <a:endParaRPr lang="en-US" sz="1400" dirty="0">
                        <a:solidFill>
                          <a:srgbClr val="FFFFFF"/>
                        </a:solidFill>
                      </a:endParaRPr>
                    </a:p>
                  </a:txBody>
                  <a:tcPr anchor="ctr"/>
                </a:tc>
                <a:tc gridSpan="2">
                  <a:txBody>
                    <a:bodyPr/>
                    <a:lstStyle/>
                    <a:p>
                      <a:pPr algn="ctr"/>
                      <a:r>
                        <a:rPr lang="en-US" sz="1400" dirty="0" smtClean="0"/>
                        <a:t>Months 0 – 6</a:t>
                      </a:r>
                      <a:endParaRPr lang="en-US" sz="1400" dirty="0">
                        <a:solidFill>
                          <a:srgbClr val="FFFFFF"/>
                        </a:solidFill>
                      </a:endParaRPr>
                    </a:p>
                  </a:txBody>
                  <a:tcPr anchor="ctr"/>
                </a:tc>
                <a:tc hMerge="1">
                  <a:txBody>
                    <a:bodyPr/>
                    <a:lstStyle/>
                    <a:p>
                      <a:endParaRPr lang="en-US" sz="800" dirty="0"/>
                    </a:p>
                  </a:txBody>
                  <a:tcPr/>
                </a:tc>
                <a:tc gridSpan="2">
                  <a:txBody>
                    <a:bodyPr/>
                    <a:lstStyle/>
                    <a:p>
                      <a:pPr algn="ctr"/>
                      <a:r>
                        <a:rPr lang="en-US" sz="1400" dirty="0" smtClean="0"/>
                        <a:t>Months 7-12</a:t>
                      </a:r>
                      <a:endParaRPr lang="en-US" sz="1400" dirty="0">
                        <a:solidFill>
                          <a:srgbClr val="FFFFFF"/>
                        </a:solidFill>
                      </a:endParaRPr>
                    </a:p>
                  </a:txBody>
                  <a:tcPr anchor="ctr"/>
                </a:tc>
                <a:tc hMerge="1">
                  <a:txBody>
                    <a:bodyPr/>
                    <a:lstStyle/>
                    <a:p>
                      <a:endParaRPr lang="en-US" sz="800" dirty="0"/>
                    </a:p>
                  </a:txBody>
                  <a:tcPr/>
                </a:tc>
                <a:tc gridSpan="2">
                  <a:txBody>
                    <a:bodyPr/>
                    <a:lstStyle/>
                    <a:p>
                      <a:pPr algn="ctr"/>
                      <a:r>
                        <a:rPr lang="en-US" sz="1400" dirty="0" smtClean="0"/>
                        <a:t>Months 13-124</a:t>
                      </a:r>
                      <a:endParaRPr lang="en-US" sz="1400" dirty="0">
                        <a:solidFill>
                          <a:srgbClr val="FFFFFF"/>
                        </a:solidFill>
                      </a:endParaRPr>
                    </a:p>
                  </a:txBody>
                  <a:tcPr anchor="ctr"/>
                </a:tc>
                <a:tc hMerge="1">
                  <a:txBody>
                    <a:bodyPr/>
                    <a:lstStyle/>
                    <a:p>
                      <a:endParaRPr lang="en-US" sz="800" dirty="0"/>
                    </a:p>
                  </a:txBody>
                  <a:tcPr/>
                </a:tc>
              </a:tr>
              <a:tr h="370840">
                <a:tc>
                  <a:txBody>
                    <a:bodyPr/>
                    <a:lstStyle/>
                    <a:p>
                      <a:pPr algn="l"/>
                      <a:r>
                        <a:rPr lang="en-US" sz="1400" dirty="0" smtClean="0"/>
                        <a:t>Event</a:t>
                      </a:r>
                      <a:endParaRPr lang="en-U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GL</a:t>
                      </a:r>
                      <a:r>
                        <a:rPr lang="en-US" sz="1400" baseline="0" dirty="0" smtClean="0">
                          <a:effectLst/>
                        </a:rPr>
                        <a:t> </a:t>
                      </a:r>
                      <a:r>
                        <a:rPr lang="en-US" sz="1400" dirty="0" smtClean="0">
                          <a:effectLst/>
                        </a:rPr>
                        <a:t>XPS</a:t>
                      </a:r>
                      <a:endParaRPr lang="en-US" sz="1400" b="1" dirty="0" smtClean="0">
                        <a:solidFill>
                          <a:schemeClr val="tx1"/>
                        </a:solidFill>
                        <a:effectLst/>
                        <a:latin typeface="Cambria"/>
                        <a:ea typeface="MS Mincho"/>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TURP</a:t>
                      </a:r>
                      <a:endParaRPr lang="en-US" sz="1400" b="1" dirty="0" smtClean="0">
                        <a:solidFill>
                          <a:schemeClr val="tx1"/>
                        </a:solidFill>
                        <a:effectLst/>
                        <a:latin typeface="Cambria"/>
                        <a:ea typeface="MS Mincho"/>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GL</a:t>
                      </a:r>
                      <a:r>
                        <a:rPr lang="en-US" sz="1400" baseline="0" dirty="0" smtClean="0">
                          <a:effectLst/>
                        </a:rPr>
                        <a:t> </a:t>
                      </a:r>
                      <a:r>
                        <a:rPr lang="en-US" sz="1400" dirty="0" smtClean="0">
                          <a:effectLst/>
                        </a:rPr>
                        <a:t>XPS</a:t>
                      </a:r>
                      <a:endParaRPr lang="en-US" sz="1400" b="1" dirty="0" smtClean="0">
                        <a:solidFill>
                          <a:schemeClr val="tx1"/>
                        </a:solidFill>
                        <a:effectLst/>
                        <a:latin typeface="Cambria"/>
                        <a:ea typeface="MS Mincho"/>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TURP</a:t>
                      </a:r>
                      <a:endParaRPr lang="en-US" sz="1400" b="1" dirty="0" smtClean="0">
                        <a:solidFill>
                          <a:schemeClr val="tx1"/>
                        </a:solidFill>
                        <a:effectLst/>
                        <a:latin typeface="Cambria"/>
                        <a:ea typeface="MS Mincho"/>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GL</a:t>
                      </a:r>
                      <a:r>
                        <a:rPr lang="en-US" sz="1400" baseline="0" dirty="0" smtClean="0">
                          <a:effectLst/>
                        </a:rPr>
                        <a:t> </a:t>
                      </a:r>
                      <a:r>
                        <a:rPr lang="en-US" sz="1400" dirty="0" smtClean="0">
                          <a:effectLst/>
                        </a:rPr>
                        <a:t>XPS</a:t>
                      </a:r>
                      <a:endParaRPr lang="en-US" sz="1400" b="1" dirty="0" smtClean="0">
                        <a:solidFill>
                          <a:schemeClr val="tx1"/>
                        </a:solidFill>
                        <a:effectLst/>
                        <a:latin typeface="Cambria"/>
                        <a:ea typeface="MS Mincho"/>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TURP</a:t>
                      </a:r>
                      <a:endParaRPr lang="en-US" sz="1400" b="1" dirty="0" smtClean="0">
                        <a:solidFill>
                          <a:schemeClr val="tx1"/>
                        </a:solidFill>
                        <a:effectLst/>
                        <a:latin typeface="Cambria"/>
                        <a:ea typeface="MS Mincho"/>
                        <a:cs typeface="Times New Roman"/>
                      </a:endParaRPr>
                    </a:p>
                  </a:txBody>
                  <a:tcPr anchor="ctr"/>
                </a:tc>
              </a:tr>
              <a:tr h="370840">
                <a:tc>
                  <a:txBody>
                    <a:bodyPr/>
                    <a:lstStyle/>
                    <a:p>
                      <a:pPr marL="0" marR="0" algn="l">
                        <a:spcBef>
                          <a:spcPts val="0"/>
                        </a:spcBef>
                        <a:spcAft>
                          <a:spcPts val="0"/>
                        </a:spcAft>
                      </a:pPr>
                      <a:r>
                        <a:rPr lang="en-US" sz="1400" dirty="0">
                          <a:effectLst/>
                        </a:rPr>
                        <a:t>Prostate Tissue Regrowth</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1 (0.7%)</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0 (0.0%)</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(0.7%)</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0 (0.0%)</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(0.7%)</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(0.8%)</a:t>
                      </a:r>
                      <a:endParaRPr lang="en-US" sz="1400" dirty="0">
                        <a:solidFill>
                          <a:schemeClr val="tx1"/>
                        </a:solidFill>
                        <a:effectLst/>
                        <a:latin typeface="Cambria"/>
                        <a:ea typeface="MS Mincho"/>
                        <a:cs typeface="Times New Roman"/>
                      </a:endParaRPr>
                    </a:p>
                  </a:txBody>
                  <a:tcPr marL="68580" marR="68580" marT="0" marB="0" anchor="ctr"/>
                </a:tc>
              </a:tr>
              <a:tr h="370840">
                <a:tc>
                  <a:txBody>
                    <a:bodyPr/>
                    <a:lstStyle/>
                    <a:p>
                      <a:pPr marL="0" marR="0" algn="l">
                        <a:spcBef>
                          <a:spcPts val="0"/>
                        </a:spcBef>
                        <a:spcAft>
                          <a:spcPts val="0"/>
                        </a:spcAft>
                      </a:pPr>
                      <a:r>
                        <a:rPr lang="en-US" sz="1400" dirty="0">
                          <a:effectLst/>
                        </a:rPr>
                        <a:t>Bladder Neck Contracture</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2 (1.5</a:t>
                      </a:r>
                      <a:r>
                        <a:rPr lang="en-US" sz="1400" dirty="0">
                          <a:effectLst/>
                        </a:rPr>
                        <a:t>%)</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2 (1.5%)</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3 (2.2%)</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(0.8%)</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3 (2.2%)</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0 (0.0%)</a:t>
                      </a:r>
                      <a:endParaRPr lang="en-US" sz="1400" dirty="0">
                        <a:solidFill>
                          <a:schemeClr val="tx1"/>
                        </a:solidFill>
                        <a:effectLst/>
                        <a:latin typeface="Cambria"/>
                        <a:ea typeface="MS Mincho"/>
                        <a:cs typeface="Times New Roman"/>
                      </a:endParaRPr>
                    </a:p>
                  </a:txBody>
                  <a:tcPr marL="68580" marR="68580" marT="0" marB="0" anchor="ctr"/>
                </a:tc>
              </a:tr>
              <a:tr h="370840">
                <a:tc>
                  <a:txBody>
                    <a:bodyPr/>
                    <a:lstStyle/>
                    <a:p>
                      <a:pPr marL="0" marR="0" algn="l">
                        <a:spcBef>
                          <a:spcPts val="0"/>
                        </a:spcBef>
                        <a:spcAft>
                          <a:spcPts val="0"/>
                        </a:spcAft>
                      </a:pPr>
                      <a:r>
                        <a:rPr lang="en-US" sz="1400" dirty="0">
                          <a:effectLst/>
                        </a:rPr>
                        <a:t>Urethral Stricture</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a:t>
                      </a:r>
                      <a:r>
                        <a:rPr lang="en-US" sz="1400" dirty="0" smtClean="0">
                          <a:effectLst/>
                        </a:rPr>
                        <a:t>(</a:t>
                      </a:r>
                      <a:r>
                        <a:rPr lang="en-US" sz="1400" dirty="0">
                          <a:effectLst/>
                        </a:rPr>
                        <a:t>0.7%)</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4 (3.0%)</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(0.7%)</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(0.8%)</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(0.7%)</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0 (0.0%)</a:t>
                      </a:r>
                      <a:endParaRPr lang="en-US" sz="1400" dirty="0">
                        <a:solidFill>
                          <a:schemeClr val="tx1"/>
                        </a:solidFill>
                        <a:effectLst/>
                        <a:latin typeface="Cambria"/>
                        <a:ea typeface="MS Mincho"/>
                        <a:cs typeface="Times New Roman"/>
                      </a:endParaRPr>
                    </a:p>
                  </a:txBody>
                  <a:tcPr marL="68580" marR="68580" marT="0" marB="0" anchor="ctr"/>
                </a:tc>
              </a:tr>
              <a:tr h="370840">
                <a:tc>
                  <a:txBody>
                    <a:bodyPr/>
                    <a:lstStyle/>
                    <a:p>
                      <a:pPr marL="0" marR="0" algn="l">
                        <a:spcBef>
                          <a:spcPts val="0"/>
                        </a:spcBef>
                        <a:spcAft>
                          <a:spcPts val="0"/>
                        </a:spcAft>
                      </a:pPr>
                      <a:r>
                        <a:rPr lang="en-US" sz="1400" dirty="0">
                          <a:effectLst/>
                        </a:rPr>
                        <a:t>Other</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1 (</a:t>
                      </a:r>
                      <a:r>
                        <a:rPr lang="en-US" sz="1400" dirty="0">
                          <a:effectLst/>
                        </a:rPr>
                        <a:t>0.7%)</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(0.8%)</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(0.7%)</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0 (0.0%)</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0 (0.0%)</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0 (0.0%)</a:t>
                      </a:r>
                      <a:endParaRPr lang="en-US" sz="1400" dirty="0">
                        <a:solidFill>
                          <a:schemeClr val="tx1"/>
                        </a:solidFill>
                        <a:effectLst/>
                        <a:latin typeface="Cambria"/>
                        <a:ea typeface="MS Mincho"/>
                        <a:cs typeface="Times New Roman"/>
                      </a:endParaRPr>
                    </a:p>
                  </a:txBody>
                  <a:tcPr marL="68580" marR="68580" marT="0" marB="0" anchor="ctr"/>
                </a:tc>
              </a:tr>
              <a:tr h="370840">
                <a:tc>
                  <a:txBody>
                    <a:bodyPr/>
                    <a:lstStyle/>
                    <a:p>
                      <a:pPr marL="0" marR="0" algn="l">
                        <a:spcBef>
                          <a:spcPts val="0"/>
                        </a:spcBef>
                        <a:spcAft>
                          <a:spcPts val="0"/>
                        </a:spcAft>
                      </a:pPr>
                      <a:r>
                        <a:rPr lang="en-US" sz="1400" dirty="0">
                          <a:effectLst/>
                        </a:rPr>
                        <a:t>Total Surgeries</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4 (2.9</a:t>
                      </a:r>
                      <a:r>
                        <a:rPr lang="en-US" sz="1400" dirty="0">
                          <a:effectLst/>
                        </a:rPr>
                        <a:t>%)</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7 (5.3%)</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6 (4.4%)</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2 (1.5%)</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4 (2.9%)</a:t>
                      </a:r>
                      <a:endParaRPr lang="en-US" sz="1400" dirty="0">
                        <a:solidFill>
                          <a:schemeClr val="tx1"/>
                        </a:solidFill>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dirty="0">
                          <a:effectLst/>
                        </a:rPr>
                        <a:t>1 (0.8%)</a:t>
                      </a:r>
                      <a:endParaRPr lang="en-US" sz="1400" dirty="0">
                        <a:solidFill>
                          <a:schemeClr val="tx1"/>
                        </a:solidFill>
                        <a:effectLst/>
                        <a:latin typeface="Cambria"/>
                        <a:ea typeface="MS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222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Reported Outcome Measures</a:t>
            </a:r>
            <a:endParaRPr lang="en-US" dirty="0"/>
          </a:p>
        </p:txBody>
      </p:sp>
      <p:sp>
        <p:nvSpPr>
          <p:cNvPr id="6" name="Rectangle 5"/>
          <p:cNvSpPr/>
          <p:nvPr/>
        </p:nvSpPr>
        <p:spPr>
          <a:xfrm>
            <a:off x="585216" y="1389758"/>
            <a:ext cx="7644384" cy="830997"/>
          </a:xfrm>
          <a:prstGeom prst="rect">
            <a:avLst/>
          </a:prstGeom>
        </p:spPr>
        <p:txBody>
          <a:bodyPr wrap="square">
            <a:spAutoFit/>
          </a:bodyPr>
          <a:lstStyle/>
          <a:p>
            <a:pPr defTabSz="457200"/>
            <a:r>
              <a:rPr lang="en-US" sz="1600" dirty="0" smtClean="0">
                <a:solidFill>
                  <a:srgbClr val="00467F"/>
                </a:solidFill>
                <a:latin typeface="Arial" pitchFamily="34" charset="0"/>
                <a:cs typeface="Arial" pitchFamily="34" charset="0"/>
              </a:rPr>
              <a:t>Patients’ overall </a:t>
            </a:r>
            <a:r>
              <a:rPr lang="en-US" sz="1600" dirty="0">
                <a:solidFill>
                  <a:srgbClr val="00467F"/>
                </a:solidFill>
                <a:latin typeface="Arial" pitchFamily="34" charset="0"/>
                <a:cs typeface="Arial" pitchFamily="34" charset="0"/>
              </a:rPr>
              <a:t>satisfaction </a:t>
            </a:r>
            <a:r>
              <a:rPr lang="en-US" sz="1600" dirty="0" smtClean="0">
                <a:solidFill>
                  <a:srgbClr val="00467F"/>
                </a:solidFill>
                <a:latin typeface="Arial" pitchFamily="34" charset="0"/>
                <a:cs typeface="Arial" pitchFamily="34" charset="0"/>
              </a:rPr>
              <a:t>with the </a:t>
            </a:r>
            <a:r>
              <a:rPr lang="en-US" sz="1600" dirty="0" err="1" smtClean="0">
                <a:solidFill>
                  <a:srgbClr val="00467F"/>
                </a:solidFill>
                <a:latin typeface="Arial" pitchFamily="34" charset="0"/>
                <a:cs typeface="Arial" pitchFamily="34" charset="0"/>
              </a:rPr>
              <a:t>GreenLight</a:t>
            </a:r>
            <a:r>
              <a:rPr lang="en-US" sz="1600" dirty="0" smtClean="0">
                <a:solidFill>
                  <a:srgbClr val="00467F"/>
                </a:solidFill>
                <a:latin typeface="Arial" pitchFamily="34" charset="0"/>
                <a:cs typeface="Arial" pitchFamily="34" charset="0"/>
              </a:rPr>
              <a:t> XPS procedure was high, with </a:t>
            </a:r>
            <a:r>
              <a:rPr lang="en-US" sz="1600" dirty="0">
                <a:solidFill>
                  <a:srgbClr val="00467F"/>
                </a:solidFill>
                <a:latin typeface="Arial" pitchFamily="34" charset="0"/>
                <a:cs typeface="Arial" pitchFamily="34" charset="0"/>
              </a:rPr>
              <a:t>over 94% of men willing to undergo the treatment again and recommend it to </a:t>
            </a:r>
            <a:r>
              <a:rPr lang="en-US" sz="1600">
                <a:solidFill>
                  <a:srgbClr val="00467F"/>
                </a:solidFill>
                <a:latin typeface="Arial" pitchFamily="34" charset="0"/>
                <a:cs typeface="Arial" pitchFamily="34" charset="0"/>
              </a:rPr>
              <a:t>a </a:t>
            </a:r>
            <a:r>
              <a:rPr lang="en-US" sz="1600" smtClean="0">
                <a:solidFill>
                  <a:srgbClr val="00467F"/>
                </a:solidFill>
                <a:latin typeface="Arial" pitchFamily="34" charset="0"/>
                <a:cs typeface="Arial" pitchFamily="34" charset="0"/>
              </a:rPr>
              <a:t>friend. </a:t>
            </a:r>
            <a:endParaRPr lang="en-US" sz="1600" dirty="0">
              <a:solidFill>
                <a:srgbClr val="00467F"/>
              </a:solidFill>
              <a:latin typeface="Arial" pitchFamily="34" charset="0"/>
              <a:cs typeface="Arial" pitchFamily="34" charset="0"/>
            </a:endParaRPr>
          </a:p>
        </p:txBody>
      </p:sp>
      <p:pic>
        <p:nvPicPr>
          <p:cNvPr id="5" name="Picture 4" descr="Chart_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16" y="2405576"/>
            <a:ext cx="8163000" cy="4350716"/>
          </a:xfrm>
          <a:prstGeom prst="rect">
            <a:avLst/>
          </a:prstGeom>
        </p:spPr>
      </p:pic>
    </p:spTree>
    <p:extLst>
      <p:ext uri="{BB962C8B-B14F-4D97-AF65-F5344CB8AC3E}">
        <p14:creationId xmlns:p14="http://schemas.microsoft.com/office/powerpoint/2010/main" val="218415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6" name="Content Placeholder 2"/>
          <p:cNvSpPr>
            <a:spLocks noGrp="1"/>
          </p:cNvSpPr>
          <p:nvPr>
            <p:ph idx="1"/>
          </p:nvPr>
        </p:nvSpPr>
        <p:spPr>
          <a:xfrm>
            <a:off x="289034" y="1295400"/>
            <a:ext cx="8550166" cy="5310116"/>
          </a:xfrm>
        </p:spPr>
        <p:txBody>
          <a:bodyPr>
            <a:normAutofit fontScale="77500" lnSpcReduction="20000"/>
          </a:bodyPr>
          <a:lstStyle/>
          <a:p>
            <a:pPr marL="0" indent="0">
              <a:spcBef>
                <a:spcPts val="600"/>
              </a:spcBef>
              <a:buNone/>
            </a:pPr>
            <a:r>
              <a:rPr lang="en-US" sz="2600" b="1" dirty="0" smtClean="0"/>
              <a:t>First randomized controlled trial powered to compare safety and efficacy of the GreenLight XPS Laser System and TURP demonstrated</a:t>
            </a:r>
          </a:p>
          <a:p>
            <a:pPr marL="0" indent="0">
              <a:spcBef>
                <a:spcPts val="600"/>
              </a:spcBef>
              <a:buNone/>
            </a:pPr>
            <a:endParaRPr lang="en-US" sz="1600" b="1" dirty="0" smtClean="0"/>
          </a:p>
          <a:p>
            <a:pPr lvl="0">
              <a:buClr>
                <a:srgbClr val="00467F"/>
              </a:buClr>
            </a:pPr>
            <a:r>
              <a:rPr lang="en-US" sz="2100" dirty="0"/>
              <a:t>Primary endpoints at </a:t>
            </a:r>
            <a:r>
              <a:rPr lang="en-US" sz="2100" dirty="0" smtClean="0"/>
              <a:t>6 months </a:t>
            </a:r>
            <a:r>
              <a:rPr lang="en-US" sz="2100" dirty="0"/>
              <a:t>of the study were </a:t>
            </a:r>
            <a:r>
              <a:rPr lang="en-US" sz="2100" dirty="0" smtClean="0"/>
              <a:t>met:</a:t>
            </a:r>
            <a:endParaRPr lang="en-US" sz="2100" dirty="0"/>
          </a:p>
          <a:p>
            <a:pPr lvl="1">
              <a:buClr>
                <a:srgbClr val="00467F"/>
              </a:buClr>
            </a:pPr>
            <a:r>
              <a:rPr lang="en-US" sz="1700" dirty="0" smtClean="0"/>
              <a:t>IPSS</a:t>
            </a:r>
            <a:r>
              <a:rPr lang="en-US" sz="1700" dirty="0"/>
              <a:t>: E</a:t>
            </a:r>
            <a:r>
              <a:rPr lang="en-US" sz="1700" dirty="0" smtClean="0"/>
              <a:t>quivalent </a:t>
            </a:r>
            <a:r>
              <a:rPr lang="en-US" sz="1700" dirty="0"/>
              <a:t>to TURP</a:t>
            </a:r>
          </a:p>
          <a:p>
            <a:pPr lvl="1">
              <a:buClr>
                <a:srgbClr val="00467F"/>
              </a:buClr>
            </a:pPr>
            <a:r>
              <a:rPr lang="en-US" sz="1700" dirty="0" err="1"/>
              <a:t>Qmax</a:t>
            </a:r>
            <a:r>
              <a:rPr lang="en-US" sz="1700" dirty="0"/>
              <a:t>: E</a:t>
            </a:r>
            <a:r>
              <a:rPr lang="en-US" sz="1700" dirty="0" smtClean="0"/>
              <a:t>quivalent </a:t>
            </a:r>
            <a:r>
              <a:rPr lang="en-US" sz="1700" dirty="0"/>
              <a:t>to TURP</a:t>
            </a:r>
          </a:p>
          <a:p>
            <a:pPr lvl="1">
              <a:buClr>
                <a:srgbClr val="00467F"/>
              </a:buClr>
            </a:pPr>
            <a:r>
              <a:rPr lang="en-US" sz="1700" dirty="0"/>
              <a:t>The proportion of patients who were complication-free during the first 180 days was comparable between </a:t>
            </a:r>
            <a:r>
              <a:rPr lang="en-US" sz="1700" dirty="0" smtClean="0"/>
              <a:t>the GreenLight XPS System </a:t>
            </a:r>
            <a:r>
              <a:rPr lang="en-US" sz="1700" dirty="0"/>
              <a:t>and </a:t>
            </a:r>
            <a:r>
              <a:rPr lang="en-US" sz="1700" dirty="0" smtClean="0"/>
              <a:t>TURP</a:t>
            </a:r>
            <a:endParaRPr lang="en-US" sz="1700" dirty="0"/>
          </a:p>
          <a:p>
            <a:pPr>
              <a:spcBef>
                <a:spcPts val="600"/>
              </a:spcBef>
            </a:pPr>
            <a:r>
              <a:rPr lang="en-US" dirty="0" smtClean="0"/>
              <a:t>Comparable results in terms of IPSS, Qmax, and complication-free after 24 months</a:t>
            </a:r>
          </a:p>
          <a:p>
            <a:pPr lvl="0">
              <a:spcBef>
                <a:spcPts val="600"/>
              </a:spcBef>
            </a:pPr>
            <a:r>
              <a:rPr lang="en-US" dirty="0" smtClean="0"/>
              <a:t>Patients </a:t>
            </a:r>
            <a:r>
              <a:rPr lang="en-US" dirty="0"/>
              <a:t>treated with </a:t>
            </a:r>
            <a:r>
              <a:rPr lang="en-US" dirty="0" smtClean="0"/>
              <a:t>the </a:t>
            </a:r>
            <a:r>
              <a:rPr lang="en-US" dirty="0" err="1" smtClean="0"/>
              <a:t>GreenLight</a:t>
            </a:r>
            <a:r>
              <a:rPr lang="en-US" dirty="0" smtClean="0"/>
              <a:t> XPS System had </a:t>
            </a:r>
            <a:r>
              <a:rPr lang="en-US" dirty="0"/>
              <a:t>a significantly shorter median length of catheterization, time until stable health, and hospitalization compared with </a:t>
            </a:r>
            <a:r>
              <a:rPr lang="en-US" dirty="0" smtClean="0"/>
              <a:t>TURP</a:t>
            </a:r>
          </a:p>
          <a:p>
            <a:pPr lvl="0">
              <a:spcBef>
                <a:spcPts val="600"/>
              </a:spcBef>
            </a:pPr>
            <a:r>
              <a:rPr lang="en-US" dirty="0" smtClean="0"/>
              <a:t>Overall </a:t>
            </a:r>
            <a:r>
              <a:rPr lang="en-US" dirty="0"/>
              <a:t>portion of patients free from any </a:t>
            </a:r>
            <a:r>
              <a:rPr lang="en-US" dirty="0" smtClean="0"/>
              <a:t>AE </a:t>
            </a:r>
            <a:r>
              <a:rPr lang="en-US" dirty="0"/>
              <a:t>was comparable between </a:t>
            </a:r>
            <a:r>
              <a:rPr lang="en-US" dirty="0" smtClean="0"/>
              <a:t>the </a:t>
            </a:r>
            <a:r>
              <a:rPr lang="en-US" dirty="0" err="1" smtClean="0"/>
              <a:t>GreenLight</a:t>
            </a:r>
            <a:r>
              <a:rPr lang="en-US" dirty="0" smtClean="0"/>
              <a:t> XPS procedure and TURP</a:t>
            </a:r>
          </a:p>
          <a:p>
            <a:pPr lvl="0">
              <a:spcBef>
                <a:spcPts val="600"/>
              </a:spcBef>
            </a:pPr>
            <a:r>
              <a:rPr lang="en-US" dirty="0" smtClean="0"/>
              <a:t>In the 48 hour to 30 day period, there were zero AE in the GreenLight XPS System arm compared to 12 in the TURP arm (</a:t>
            </a:r>
            <a:r>
              <a:rPr lang="en-US" i="1" dirty="0" smtClean="0"/>
              <a:t>p</a:t>
            </a:r>
            <a:r>
              <a:rPr lang="en-US" dirty="0" smtClean="0"/>
              <a:t>&lt;0.001)</a:t>
            </a:r>
            <a:endParaRPr lang="en-US" dirty="0"/>
          </a:p>
          <a:p>
            <a:pPr>
              <a:spcBef>
                <a:spcPts val="600"/>
              </a:spcBef>
            </a:pPr>
            <a:r>
              <a:rPr lang="en-US" dirty="0" smtClean="0"/>
              <a:t>Comparable </a:t>
            </a:r>
            <a:r>
              <a:rPr lang="en-US" dirty="0"/>
              <a:t>storage symptoms (</a:t>
            </a:r>
            <a:r>
              <a:rPr lang="en-US" dirty="0" err="1"/>
              <a:t>dysuric</a:t>
            </a:r>
            <a:r>
              <a:rPr lang="en-US" dirty="0"/>
              <a:t> or </a:t>
            </a:r>
            <a:r>
              <a:rPr lang="en-US" dirty="0" err="1"/>
              <a:t>irritative</a:t>
            </a:r>
            <a:r>
              <a:rPr lang="en-US" dirty="0"/>
              <a:t> symptoms) between treatment arms</a:t>
            </a:r>
          </a:p>
          <a:p>
            <a:pPr>
              <a:spcBef>
                <a:spcPts val="600"/>
              </a:spcBef>
            </a:pPr>
            <a:r>
              <a:rPr lang="en-US" dirty="0" smtClean="0"/>
              <a:t>At 12 months, </a:t>
            </a:r>
            <a:r>
              <a:rPr lang="en-US" dirty="0"/>
              <a:t>self reported urinary leakage of any degree was reported in 2.9% of </a:t>
            </a:r>
            <a:r>
              <a:rPr lang="en-US" dirty="0" smtClean="0"/>
              <a:t>the GreenLight XPS System procedure patients and </a:t>
            </a:r>
            <a:r>
              <a:rPr lang="en-US" dirty="0"/>
              <a:t>3% of TURP </a:t>
            </a:r>
            <a:r>
              <a:rPr lang="en-US" dirty="0" smtClean="0"/>
              <a:t>patients, this was unchanged at 24 months</a:t>
            </a:r>
            <a:endParaRPr lang="en-US" dirty="0"/>
          </a:p>
          <a:p>
            <a:pPr>
              <a:spcBef>
                <a:spcPts val="600"/>
              </a:spcBef>
            </a:pPr>
            <a:r>
              <a:rPr lang="en-US" dirty="0" smtClean="0"/>
              <a:t>Overall post-operative re-intervention rates were not significantly different between treatment arms</a:t>
            </a:r>
          </a:p>
        </p:txBody>
      </p:sp>
    </p:spTree>
    <p:extLst>
      <p:ext uri="{BB962C8B-B14F-4D97-AF65-F5344CB8AC3E}">
        <p14:creationId xmlns:p14="http://schemas.microsoft.com/office/powerpoint/2010/main" val="20731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w_Corp_PPT_Template_v1">
  <a:themeElements>
    <a:clrScheme name="Boston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C20ADB3B9B04781A362957383C0CE" ma:contentTypeVersion="0" ma:contentTypeDescription="Create a new document." ma:contentTypeScope="" ma:versionID="93f77a6fd8953e8b29f9824adf467b0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FE5DBD-8BD4-4D06-9CC3-65AEFA198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BF50723-7E0B-47A6-B6E4-0A97E44AD63E}">
  <ds:schemaRefs>
    <ds:schemaRef ds:uri="http://schemas.microsoft.com/sharepoint/v3/contenttype/forms"/>
  </ds:schemaRefs>
</ds:datastoreItem>
</file>

<file path=customXml/itemProps3.xml><?xml version="1.0" encoding="utf-8"?>
<ds:datastoreItem xmlns:ds="http://schemas.openxmlformats.org/officeDocument/2006/customXml" ds:itemID="{7EBD8C4D-5CD7-4919-BE4B-4C2E7EAF83C9}">
  <ds:schemaRefs>
    <ds:schemaRef ds:uri="http://schemas.microsoft.com/office/2006/documentManagement/types"/>
    <ds:schemaRef ds:uri="http://www.w3.org/XML/1998/namespace"/>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13713</TotalTime>
  <Words>1792</Words>
  <Application>Microsoft Office PowerPoint</Application>
  <PresentationFormat>On-screen Show (4:3)</PresentationFormat>
  <Paragraphs>190</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New_Corp_PPT_Template_v1</vt:lpstr>
      <vt:lpstr>think-cell Slide</vt:lpstr>
      <vt:lpstr>The GOLIATH Study</vt:lpstr>
      <vt:lpstr>The GOLIATH Study1-3</vt:lpstr>
      <vt:lpstr>Durability of Results</vt:lpstr>
      <vt:lpstr>Primary Safety and PV Results</vt:lpstr>
      <vt:lpstr>Recovery Parameters</vt:lpstr>
      <vt:lpstr>Adverse Events </vt:lpstr>
      <vt:lpstr>Surgical Retreatments for Obstruction</vt:lpstr>
      <vt:lpstr>Patient Reported Outcome Measures</vt:lpstr>
      <vt:lpstr>Conclusions</vt:lpstr>
      <vt:lpstr>PowerPoint Presentation</vt:lpstr>
    </vt:vector>
  </TitlesOfParts>
  <Company>Boston Scientific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Jewett, John</dc:creator>
  <cp:lastModifiedBy>Scott, Teisha</cp:lastModifiedBy>
  <cp:revision>981</cp:revision>
  <cp:lastPrinted>2016-05-03T17:03:23Z</cp:lastPrinted>
  <dcterms:created xsi:type="dcterms:W3CDTF">2012-10-04T16:00:40Z</dcterms:created>
  <dcterms:modified xsi:type="dcterms:W3CDTF">2016-05-10T20:48:36Z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0x010100ECBC20ADB3B9B04781A362957383C0CE</vt:lpwstr>
  </property>
  <property fmtid="{D5CDD505-2E9C-101B-9397-08002B2CF9AE}" pid="3" name="ArticulateGUID">
    <vt:lpwstr>68FF6974-0F1C-4BC0-8B64-E1439A4460E3</vt:lpwstr>
  </property>
  <property fmtid="{D5CDD505-2E9C-101B-9397-08002B2CF9AE}" pid="4" name="ArticulatePath">
    <vt:lpwstr>COMPREHENSIVE_BSC_CorpOverview</vt:lpwstr>
  </property>
  <property fmtid="{D5CDD505-2E9C-101B-9397-08002B2CF9AE}" pid="5" name="_MarkAsFinal">
    <vt:bool>true</vt:bool>
  </property>
</Properties>
</file>